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tiff" ContentType="image/tiff"/>
  <Default Extension="xlsx" ContentType="application/vnd.openxmlformats-officedocument.spreadsheetml.sheet"/>
  <Default Extension="vml" ContentType="application/vnd.openxmlformats-officedocument.vmlDrawing"/>
  <Default Extension="wdp" ContentType="image/vnd.ms-photo"/>
  <Default Extension="rels" ContentType="application/vnd.openxmlformats-package.relationships+xml"/>
  <Default Extension="bin" ContentType="application/vnd.openxmlformats-officedocument.oleObject"/>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1.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4" r:id="rId5"/>
    <p:sldMasterId id="2147483715" r:id="rId6"/>
  </p:sldMasterIdLst>
  <p:notesMasterIdLst>
    <p:notesMasterId r:id="rId38"/>
  </p:notesMasterIdLst>
  <p:handoutMasterIdLst>
    <p:handoutMasterId r:id="rId39"/>
  </p:handoutMasterIdLst>
  <p:sldIdLst>
    <p:sldId id="547" r:id="rId7"/>
    <p:sldId id="623" r:id="rId8"/>
    <p:sldId id="595" r:id="rId9"/>
    <p:sldId id="601" r:id="rId10"/>
    <p:sldId id="598" r:id="rId11"/>
    <p:sldId id="592" r:id="rId12"/>
    <p:sldId id="593" r:id="rId13"/>
    <p:sldId id="620" r:id="rId14"/>
    <p:sldId id="642" r:id="rId15"/>
    <p:sldId id="624" r:id="rId16"/>
    <p:sldId id="627" r:id="rId17"/>
    <p:sldId id="614" r:id="rId18"/>
    <p:sldId id="628" r:id="rId19"/>
    <p:sldId id="619" r:id="rId20"/>
    <p:sldId id="655" r:id="rId21"/>
    <p:sldId id="635" r:id="rId22"/>
    <p:sldId id="618" r:id="rId23"/>
    <p:sldId id="645" r:id="rId24"/>
    <p:sldId id="647" r:id="rId25"/>
    <p:sldId id="649" r:id="rId26"/>
    <p:sldId id="650" r:id="rId27"/>
    <p:sldId id="651" r:id="rId28"/>
    <p:sldId id="625" r:id="rId29"/>
    <p:sldId id="615" r:id="rId30"/>
    <p:sldId id="616" r:id="rId31"/>
    <p:sldId id="626" r:id="rId32"/>
    <p:sldId id="632" r:id="rId33"/>
    <p:sldId id="609" r:id="rId34"/>
    <p:sldId id="610" r:id="rId35"/>
    <p:sldId id="565" r:id="rId36"/>
    <p:sldId id="656" r:id="rId3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81685B-0D96-144A-ACCB-34E879C8CE1A}">
          <p14:sldIdLst>
            <p14:sldId id="547"/>
            <p14:sldId id="623"/>
            <p14:sldId id="595"/>
            <p14:sldId id="601"/>
            <p14:sldId id="598"/>
            <p14:sldId id="592"/>
            <p14:sldId id="593"/>
            <p14:sldId id="620"/>
            <p14:sldId id="642"/>
            <p14:sldId id="624"/>
            <p14:sldId id="627"/>
            <p14:sldId id="614"/>
            <p14:sldId id="628"/>
            <p14:sldId id="619"/>
            <p14:sldId id="655"/>
            <p14:sldId id="635"/>
            <p14:sldId id="618"/>
            <p14:sldId id="645"/>
            <p14:sldId id="647"/>
            <p14:sldId id="649"/>
            <p14:sldId id="650"/>
            <p14:sldId id="651"/>
            <p14:sldId id="625"/>
            <p14:sldId id="615"/>
            <p14:sldId id="616"/>
            <p14:sldId id="626"/>
            <p14:sldId id="632"/>
            <p14:sldId id="609"/>
            <p14:sldId id="610"/>
            <p14:sldId id="565"/>
            <p14:sldId id="656"/>
          </p14:sldIdLst>
        </p14:section>
        <p14:section name="Appendix" id="{AED65D9B-A19D-FB49-906A-23A51F1035F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by" initials="A" lastIdx="33" clrIdx="0">
    <p:extLst/>
  </p:cmAuthor>
  <p:cmAuthor id="2" name="Soleil Kelley" initials="SK" lastIdx="7" clrIdx="1">
    <p:extLst/>
  </p:cmAuthor>
  <p:cmAuthor id="3" name="Daniel Schmeichler" initials="DS" lastIdx="10" clrIdx="2">
    <p:extLst/>
  </p:cmAuthor>
  <p:cmAuthor id="4" name="Thad Allen" initials="TA" lastIdx="2" clrIdx="3">
    <p:extLst/>
  </p:cmAuthor>
  <p:cmAuthor id="5" name="Matthew Burrows" initials="MB" lastIdx="188" clrIdx="4">
    <p:extLst/>
  </p:cmAuthor>
  <p:cmAuthor id="6" name="Vera Hsu" initials="VH" lastIdx="3" clrIdx="5">
    <p:extLst/>
  </p:cmAuthor>
  <p:cmAuthor id="7" name="Matthew Burrows" initials="MB [2]" lastIdx="172" clrIdx="6">
    <p:extLst/>
  </p:cmAuthor>
  <p:cmAuthor id="8" name="Guest" initials="Gu" lastIdx="6" clrIdx="7"/>
  <p:cmAuthor id="9" name="Debbi Lyons" initials="DL" lastIdx="47" clrIdx="8">
    <p:extLst/>
  </p:cmAuthor>
  <p:cmAuthor id="10" name="Abby Breckenridge" initials="AB" lastIdx="105" clrIdx="9">
    <p:extLst/>
  </p:cmAuthor>
  <p:cmAuthor id="11" name="Nick Dwyer" initials="ND" lastIdx="16" clrIdx="10">
    <p:extLst/>
  </p:cmAuthor>
  <p:cmAuthor id="12" name="Author" initials="A" lastIdx="1387" clrIdx="11"/>
  <p:cmAuthor id="13" name="Travis Wright" initials="TW" lastIdx="1" clrIdx="12">
    <p:extLst/>
  </p:cmAuthor>
  <p:cmAuthor id="14" name="Travis Wright" initials="TW [2]" lastIdx="1" clrIdx="13">
    <p:extLst/>
  </p:cmAuthor>
  <p:cmAuthor id="15" name="Paul Wilcox" initials="PW" lastIdx="5" clrIdx="1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DF3"/>
    <a:srgbClr val="0073D1"/>
    <a:srgbClr val="002050"/>
    <a:srgbClr val="0078D7"/>
    <a:srgbClr val="7F7F7F"/>
    <a:srgbClr val="F8F8F8"/>
    <a:srgbClr val="A90000"/>
    <a:srgbClr val="D9D9D9"/>
    <a:srgbClr val="E811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8" autoAdjust="0"/>
    <p:restoredTop sz="94239" autoAdjust="0"/>
  </p:normalViewPr>
  <p:slideViewPr>
    <p:cSldViewPr snapToGrid="0">
      <p:cViewPr varScale="1">
        <p:scale>
          <a:sx n="98" d="100"/>
          <a:sy n="98" d="100"/>
        </p:scale>
        <p:origin x="192" y="648"/>
      </p:cViewPr>
      <p:guideLst>
        <p:guide orient="horz" pos="2160"/>
        <p:guide pos="3840"/>
      </p:guideLst>
    </p:cSldViewPr>
  </p:slideViewPr>
  <p:notesTextViewPr>
    <p:cViewPr>
      <p:scale>
        <a:sx n="1" d="1"/>
        <a:sy n="1" d="1"/>
      </p:scale>
      <p:origin x="0" y="0"/>
    </p:cViewPr>
  </p:notesTextViewPr>
  <p:sorterViewPr>
    <p:cViewPr>
      <p:scale>
        <a:sx n="30" d="100"/>
        <a:sy n="3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50447395682756"/>
          <c:y val="0.114377325332029"/>
          <c:w val="0.928105629935558"/>
          <c:h val="0.657984887195178"/>
        </c:manualLayout>
      </c:layout>
      <c:barChart>
        <c:barDir val="col"/>
        <c:grouping val="clustered"/>
        <c:varyColors val="0"/>
        <c:ser>
          <c:idx val="0"/>
          <c:order val="0"/>
          <c:tx>
            <c:strRef>
              <c:f>Sheet1!$B$1</c:f>
              <c:strCache>
                <c:ptCount val="1"/>
                <c:pt idx="0">
                  <c:v>SQL Server</c:v>
                </c:pt>
              </c:strCache>
            </c:strRef>
          </c:tx>
          <c:spPr>
            <a:solidFill>
              <a:srgbClr val="0078D7"/>
            </a:solidFill>
          </c:spPr>
          <c:invertIfNegative val="0"/>
          <c:dLbls>
            <c:spPr>
              <a:noFill/>
              <a:ln>
                <a:noFill/>
              </a:ln>
              <a:effectLst/>
            </c:spPr>
            <c:txPr>
              <a:bodyPr/>
              <a:lstStyle/>
              <a:p>
                <a:pPr>
                  <a:defRPr sz="600">
                    <a:solidFill>
                      <a:srgbClr val="0078D7"/>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Sheet1!$A$2:$A$8</c:f>
              <c:numCache>
                <c:formatCode>General</c:formatCode>
                <c:ptCount val="7"/>
                <c:pt idx="0" formatCode="0">
                  <c:v>2010.0</c:v>
                </c:pt>
                <c:pt idx="1">
                  <c:v>2011.0</c:v>
                </c:pt>
                <c:pt idx="2" formatCode="0">
                  <c:v>2012.0</c:v>
                </c:pt>
                <c:pt idx="3">
                  <c:v>2013.0</c:v>
                </c:pt>
                <c:pt idx="4" formatCode="0">
                  <c:v>2014.0</c:v>
                </c:pt>
                <c:pt idx="5">
                  <c:v>2015.0</c:v>
                </c:pt>
                <c:pt idx="6">
                  <c:v>2016.0</c:v>
                </c:pt>
              </c:numCache>
            </c:numRef>
          </c:cat>
          <c:val>
            <c:numRef>
              <c:f>Sheet1!$B$2:$B$8</c:f>
              <c:numCache>
                <c:formatCode>General</c:formatCode>
                <c:ptCount val="7"/>
                <c:pt idx="0">
                  <c:v>0.0</c:v>
                </c:pt>
                <c:pt idx="1">
                  <c:v>1.0</c:v>
                </c:pt>
                <c:pt idx="2">
                  <c:v>4.0</c:v>
                </c:pt>
                <c:pt idx="3">
                  <c:v>0.0</c:v>
                </c:pt>
                <c:pt idx="4">
                  <c:v>0.0</c:v>
                </c:pt>
                <c:pt idx="5">
                  <c:v>3.0</c:v>
                </c:pt>
                <c:pt idx="6">
                  <c:v>0.0</c:v>
                </c:pt>
              </c:numCache>
            </c:numRef>
          </c:val>
          <c:extLst xmlns:c16r2="http://schemas.microsoft.com/office/drawing/2015/06/chart">
            <c:ext xmlns:c16="http://schemas.microsoft.com/office/drawing/2014/chart" uri="{C3380CC4-5D6E-409C-BE32-E72D297353CC}">
              <c16:uniqueId val="{00000000-1F13-4E24-A9CD-EABAB9F5434A}"/>
            </c:ext>
          </c:extLst>
        </c:ser>
        <c:ser>
          <c:idx val="1"/>
          <c:order val="1"/>
          <c:tx>
            <c:strRef>
              <c:f>Sheet1!$C$1</c:f>
              <c:strCache>
                <c:ptCount val="1"/>
                <c:pt idx="0">
                  <c:v>Oracle</c:v>
                </c:pt>
              </c:strCache>
            </c:strRef>
          </c:tx>
          <c:spPr>
            <a:solidFill>
              <a:srgbClr val="C00000"/>
            </a:solidFill>
          </c:spPr>
          <c:invertIfNegative val="0"/>
          <c:dLbls>
            <c:spPr>
              <a:noFill/>
              <a:ln>
                <a:noFill/>
              </a:ln>
              <a:effectLst/>
            </c:spPr>
            <c:txPr>
              <a:bodyPr/>
              <a:lstStyle/>
              <a:p>
                <a:pPr>
                  <a:defRPr sz="600">
                    <a:solidFill>
                      <a:srgbClr val="C00000"/>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Sheet1!$A$2:$A$8</c:f>
              <c:numCache>
                <c:formatCode>General</c:formatCode>
                <c:ptCount val="7"/>
                <c:pt idx="0" formatCode="0">
                  <c:v>2010.0</c:v>
                </c:pt>
                <c:pt idx="1">
                  <c:v>2011.0</c:v>
                </c:pt>
                <c:pt idx="2" formatCode="0">
                  <c:v>2012.0</c:v>
                </c:pt>
                <c:pt idx="3">
                  <c:v>2013.0</c:v>
                </c:pt>
                <c:pt idx="4" formatCode="0">
                  <c:v>2014.0</c:v>
                </c:pt>
                <c:pt idx="5">
                  <c:v>2015.0</c:v>
                </c:pt>
                <c:pt idx="6">
                  <c:v>2016.0</c:v>
                </c:pt>
              </c:numCache>
            </c:numRef>
          </c:cat>
          <c:val>
            <c:numRef>
              <c:f>Sheet1!$C$2:$C$8</c:f>
              <c:numCache>
                <c:formatCode>General</c:formatCode>
                <c:ptCount val="7"/>
                <c:pt idx="0">
                  <c:v>34.0</c:v>
                </c:pt>
                <c:pt idx="1">
                  <c:v>29.0</c:v>
                </c:pt>
                <c:pt idx="2">
                  <c:v>22.0</c:v>
                </c:pt>
                <c:pt idx="3">
                  <c:v>15.0</c:v>
                </c:pt>
                <c:pt idx="4">
                  <c:v>5.0</c:v>
                </c:pt>
                <c:pt idx="5">
                  <c:v>22.0</c:v>
                </c:pt>
                <c:pt idx="6">
                  <c:v>16.0</c:v>
                </c:pt>
              </c:numCache>
            </c:numRef>
          </c:val>
          <c:extLst xmlns:c16r2="http://schemas.microsoft.com/office/drawing/2015/06/chart">
            <c:ext xmlns:c16="http://schemas.microsoft.com/office/drawing/2014/chart" uri="{C3380CC4-5D6E-409C-BE32-E72D297353CC}">
              <c16:uniqueId val="{00000001-1F13-4E24-A9CD-EABAB9F5434A}"/>
            </c:ext>
          </c:extLst>
        </c:ser>
        <c:ser>
          <c:idx val="2"/>
          <c:order val="2"/>
          <c:tx>
            <c:strRef>
              <c:f>Sheet1!$D$1</c:f>
              <c:strCache>
                <c:ptCount val="1"/>
                <c:pt idx="0">
                  <c:v>MySQL2</c:v>
                </c:pt>
              </c:strCache>
            </c:strRef>
          </c:tx>
          <c:spPr>
            <a:solidFill>
              <a:srgbClr val="00188F"/>
            </a:solidFill>
          </c:spPr>
          <c:invertIfNegative val="0"/>
          <c:dLbls>
            <c:spPr>
              <a:noFill/>
              <a:ln>
                <a:noFill/>
              </a:ln>
              <a:effectLst/>
            </c:spPr>
            <c:txPr>
              <a:bodyPr/>
              <a:lstStyle/>
              <a:p>
                <a:pPr>
                  <a:defRPr sz="600">
                    <a:solidFill>
                      <a:srgbClr val="00188F"/>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Sheet1!$A$2:$A$8</c:f>
              <c:numCache>
                <c:formatCode>General</c:formatCode>
                <c:ptCount val="7"/>
                <c:pt idx="0" formatCode="0">
                  <c:v>2010.0</c:v>
                </c:pt>
                <c:pt idx="1">
                  <c:v>2011.0</c:v>
                </c:pt>
                <c:pt idx="2" formatCode="0">
                  <c:v>2012.0</c:v>
                </c:pt>
                <c:pt idx="3">
                  <c:v>2013.0</c:v>
                </c:pt>
                <c:pt idx="4" formatCode="0">
                  <c:v>2014.0</c:v>
                </c:pt>
                <c:pt idx="5">
                  <c:v>2015.0</c:v>
                </c:pt>
                <c:pt idx="6">
                  <c:v>2016.0</c:v>
                </c:pt>
              </c:numCache>
            </c:numRef>
          </c:cat>
          <c:val>
            <c:numRef>
              <c:f>Sheet1!$D$2:$D$8</c:f>
              <c:numCache>
                <c:formatCode>General</c:formatCode>
                <c:ptCount val="7"/>
                <c:pt idx="0">
                  <c:v>6.0</c:v>
                </c:pt>
                <c:pt idx="1">
                  <c:v>43.0</c:v>
                </c:pt>
                <c:pt idx="2">
                  <c:v>20.0</c:v>
                </c:pt>
                <c:pt idx="3">
                  <c:v>69.0</c:v>
                </c:pt>
                <c:pt idx="4">
                  <c:v>18.0</c:v>
                </c:pt>
                <c:pt idx="5">
                  <c:v>49.0</c:v>
                </c:pt>
                <c:pt idx="6">
                  <c:v>74.0</c:v>
                </c:pt>
              </c:numCache>
            </c:numRef>
          </c:val>
          <c:extLst xmlns:c16r2="http://schemas.microsoft.com/office/drawing/2015/06/chart">
            <c:ext xmlns:c16="http://schemas.microsoft.com/office/drawing/2014/chart" uri="{C3380CC4-5D6E-409C-BE32-E72D297353CC}">
              <c16:uniqueId val="{00000002-1F13-4E24-A9CD-EABAB9F5434A}"/>
            </c:ext>
          </c:extLst>
        </c:ser>
        <c:ser>
          <c:idx val="3"/>
          <c:order val="3"/>
          <c:tx>
            <c:strRef>
              <c:f>Sheet1!$E$1</c:f>
              <c:strCache>
                <c:ptCount val="1"/>
                <c:pt idx="0">
                  <c:v>SAP HANA</c:v>
                </c:pt>
              </c:strCache>
            </c:strRef>
          </c:tx>
          <c:spPr>
            <a:solidFill>
              <a:srgbClr val="002050"/>
            </a:solidFill>
          </c:spPr>
          <c:invertIfNegative val="0"/>
          <c:dLbls>
            <c:spPr>
              <a:noFill/>
              <a:ln>
                <a:noFill/>
              </a:ln>
              <a:effectLst/>
            </c:spPr>
            <c:txPr>
              <a:bodyPr wrap="square" lIns="38100" tIns="19050" rIns="38100" bIns="19050" anchor="ctr">
                <a:spAutoFit/>
              </a:bodyPr>
              <a:lstStyle/>
              <a:p>
                <a:pPr>
                  <a:defRPr sz="600">
                    <a:solidFill>
                      <a:srgbClr val="002050"/>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Sheet1!$A$2:$A$8</c:f>
              <c:numCache>
                <c:formatCode>General</c:formatCode>
                <c:ptCount val="7"/>
                <c:pt idx="0" formatCode="0">
                  <c:v>2010.0</c:v>
                </c:pt>
                <c:pt idx="1">
                  <c:v>2011.0</c:v>
                </c:pt>
                <c:pt idx="2" formatCode="0">
                  <c:v>2012.0</c:v>
                </c:pt>
                <c:pt idx="3">
                  <c:v>2013.0</c:v>
                </c:pt>
                <c:pt idx="4" formatCode="0">
                  <c:v>2014.0</c:v>
                </c:pt>
                <c:pt idx="5">
                  <c:v>2015.0</c:v>
                </c:pt>
                <c:pt idx="6">
                  <c:v>2016.0</c:v>
                </c:pt>
              </c:numCache>
            </c:numRef>
          </c:cat>
          <c:val>
            <c:numRef>
              <c:f>Sheet1!$E$2:$E$8</c:f>
              <c:numCache>
                <c:formatCode>General</c:formatCode>
                <c:ptCount val="7"/>
                <c:pt idx="5">
                  <c:v>3.0</c:v>
                </c:pt>
              </c:numCache>
            </c:numRef>
          </c:val>
          <c:extLst xmlns:c16r2="http://schemas.microsoft.com/office/drawing/2015/06/chart">
            <c:ext xmlns:c16="http://schemas.microsoft.com/office/drawing/2014/chart" uri="{C3380CC4-5D6E-409C-BE32-E72D297353CC}">
              <c16:uniqueId val="{00000003-1F13-4E24-A9CD-EABAB9F5434A}"/>
            </c:ext>
          </c:extLst>
        </c:ser>
        <c:dLbls>
          <c:showLegendKey val="0"/>
          <c:showVal val="0"/>
          <c:showCatName val="0"/>
          <c:showSerName val="0"/>
          <c:showPercent val="0"/>
          <c:showBubbleSize val="0"/>
        </c:dLbls>
        <c:gapWidth val="50"/>
        <c:axId val="-1447494064"/>
        <c:axId val="-1447492704"/>
      </c:barChart>
      <c:catAx>
        <c:axId val="-1447494064"/>
        <c:scaling>
          <c:orientation val="minMax"/>
        </c:scaling>
        <c:delete val="0"/>
        <c:axPos val="b"/>
        <c:numFmt formatCode="0" sourceLinked="1"/>
        <c:majorTickMark val="out"/>
        <c:minorTickMark val="none"/>
        <c:tickLblPos val="nextTo"/>
        <c:spPr>
          <a:ln w="6350">
            <a:solidFill>
              <a:schemeClr val="bg1">
                <a:lumMod val="65000"/>
              </a:schemeClr>
            </a:solidFill>
          </a:ln>
        </c:spPr>
        <c:txPr>
          <a:bodyPr/>
          <a:lstStyle/>
          <a:p>
            <a:pPr>
              <a:defRPr sz="600">
                <a:solidFill>
                  <a:schemeClr val="tx2"/>
                </a:solidFill>
              </a:defRPr>
            </a:pPr>
            <a:endParaRPr lang="en-US"/>
          </a:p>
        </c:txPr>
        <c:crossAx val="-1447492704"/>
        <c:crosses val="autoZero"/>
        <c:auto val="1"/>
        <c:lblAlgn val="ctr"/>
        <c:lblOffset val="100"/>
        <c:noMultiLvlLbl val="0"/>
      </c:catAx>
      <c:valAx>
        <c:axId val="-1447492704"/>
        <c:scaling>
          <c:orientation val="minMax"/>
        </c:scaling>
        <c:delete val="0"/>
        <c:axPos val="l"/>
        <c:numFmt formatCode="General" sourceLinked="1"/>
        <c:majorTickMark val="out"/>
        <c:minorTickMark val="none"/>
        <c:tickLblPos val="nextTo"/>
        <c:spPr>
          <a:ln w="6350">
            <a:solidFill>
              <a:schemeClr val="bg1">
                <a:lumMod val="65000"/>
              </a:schemeClr>
            </a:solidFill>
          </a:ln>
        </c:spPr>
        <c:txPr>
          <a:bodyPr/>
          <a:lstStyle/>
          <a:p>
            <a:pPr>
              <a:defRPr sz="600">
                <a:solidFill>
                  <a:schemeClr val="tx2"/>
                </a:solidFill>
              </a:defRPr>
            </a:pPr>
            <a:endParaRPr lang="en-US"/>
          </a:p>
        </c:txPr>
        <c:crossAx val="-1447494064"/>
        <c:crosses val="autoZero"/>
        <c:crossBetween val="between"/>
      </c:valAx>
    </c:plotArea>
    <c:plotVisOnly val="1"/>
    <c:dispBlanksAs val="gap"/>
    <c:showDLblsOverMax val="0"/>
  </c:chart>
  <c:txPr>
    <a:bodyPr/>
    <a:lstStyle/>
    <a:p>
      <a:pPr>
        <a:defRPr sz="1000">
          <a:ln>
            <a:noFill/>
          </a:ln>
          <a:solidFill>
            <a:schemeClr val="tx1"/>
          </a:solidFill>
        </a:defRPr>
      </a:pPr>
      <a:endParaRPr lang="en-US"/>
    </a:p>
  </c:tx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14" dt="2017-01-09T23:11:48" idx="1">
    <p:pos x="6668" y="-253"/>
    <p:text>Add presenters section here.  Presenters Debbi Lyons(Senior PMM), Travis Wright (Principal PM)</p:text>
    <p:extLst mod="1">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7" dt="2016-10-12T18:33:01.723" idx="149">
    <p:pos x="7700" y="855"/>
    <p:text>Discuss installation process + links to installation process</p:text>
    <p:extLst mod="1">
      <p:ext uri="{C676402C-5697-4E1C-873F-D02D1690AC5C}">
        <p15:threadingInfo xmlns:p15="http://schemas.microsoft.com/office/powerpoint/2012/main" timeZoneBias="420"/>
      </p:ext>
    </p:extLst>
  </p:cm>
  <p:cm authorId="7" dt="2016-10-12T18:33:39.156" idx="150">
    <p:pos x="7700" y="951"/>
    <p:text>Package-based installers (APT-GET, YUM, etc.)</p:text>
    <p:extLst mod="1">
      <p:ext uri="{C676402C-5697-4E1C-873F-D02D1690AC5C}">
        <p15:threadingInfo xmlns:p15="http://schemas.microsoft.com/office/powerpoint/2012/main" timeZoneBias="420">
          <p15:parentCm authorId="7" idx="149"/>
        </p15:threadingInfo>
      </p:ext>
    </p:extLst>
  </p:cm>
  <p:cm authorId="7" dt="2016-10-12T18:33:52.202" idx="151">
    <p:pos x="7700" y="1047"/>
    <p:text>Speaker notes; very quick install</p:text>
    <p:extLst mod="1">
      <p:ext uri="{C676402C-5697-4E1C-873F-D02D1690AC5C}">
        <p15:threadingInfo xmlns:p15="http://schemas.microsoft.com/office/powerpoint/2012/main" timeZoneBias="420">
          <p15:parentCm authorId="7" idx="149"/>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emf"/></Relationships>
</file>

<file path=ppt/drawings/drawing1.xml><?xml version="1.0" encoding="utf-8"?>
<c:userShapes xmlns:c="http://schemas.openxmlformats.org/drawingml/2006/chart">
  <cdr:relSizeAnchor xmlns:cdr="http://schemas.openxmlformats.org/drawingml/2006/chartDrawing">
    <cdr:from>
      <cdr:x>0.11548</cdr:x>
      <cdr:y>0.88343</cdr:y>
    </cdr:from>
    <cdr:to>
      <cdr:x>0.14194</cdr:x>
      <cdr:y>0.90998</cdr:y>
    </cdr:to>
    <cdr:sp macro="" textlink="">
      <cdr:nvSpPr>
        <cdr:cNvPr id="2" name="Rectangle 1"/>
        <cdr:cNvSpPr/>
      </cdr:nvSpPr>
      <cdr:spPr bwMode="auto">
        <a:xfrm xmlns:a="http://schemas.openxmlformats.org/drawingml/2006/main">
          <a:off x="248835" y="1896363"/>
          <a:ext cx="57013" cy="57013"/>
        </a:xfrm>
        <a:prstGeom xmlns:a="http://schemas.openxmlformats.org/drawingml/2006/main" prst="rect">
          <a:avLst/>
        </a:prstGeom>
        <a:solidFill xmlns:a="http://schemas.openxmlformats.org/drawingml/2006/main">
          <a:schemeClr val="bg1">
            <a:lumMod val="95000"/>
          </a:schemeClr>
        </a:solidFill>
        <a:ln xmlns:a="http://schemas.openxmlformats.org/drawingml/2006/main">
          <a:noFill/>
          <a:headEnd type="none" w="med" len="med"/>
          <a:tailEnd type="none" w="med" len="med"/>
        </a:ln>
        <a:effectLst xmlns:a="http://schemas.openxmlformats.org/drawingml/2006/main"/>
      </cdr:spPr>
      <cdr:style>
        <a:lnRef xmlns:a="http://schemas.openxmlformats.org/drawingml/2006/main" idx="1">
          <a:schemeClr val="accent2"/>
        </a:lnRef>
        <a:fillRef xmlns:a="http://schemas.openxmlformats.org/drawingml/2006/main" idx="3">
          <a:schemeClr val="accent2"/>
        </a:fillRef>
        <a:effectRef xmlns:a="http://schemas.openxmlformats.org/drawingml/2006/main" idx="2">
          <a:schemeClr val="accent2"/>
        </a:effectRef>
        <a:fontRef xmlns:a="http://schemas.openxmlformats.org/drawingml/2006/main" idx="minor">
          <a:schemeClr val="lt1"/>
        </a:fontRef>
      </cdr:style>
      <cdr:txBody>
        <a:bodyPr xmlns:a="http://schemas.openxmlformats.org/drawingml/2006/main"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4864980-F607-4BDA-9AAF-3B814EF73DFB}" type="datetimeFigureOut">
              <a:rPr lang="en-US" smtClean="0"/>
              <a:t>2/15/17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3DAB2E4-467B-47FA-8816-DF3D4940A794}"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B2BBD66-DF3B-45D3-A3A2-6EB26BD18103}" type="datetimeFigureOut">
              <a:rPr lang="en-US" smtClean="0"/>
              <a:t>2/15/17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68264DF-0A5C-4835-8CF4-1B7226355ED2}"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SQL Server v.Next,</a:t>
            </a:r>
            <a:r>
              <a:rPr lang="en-US" baseline="0" dirty="0"/>
              <a:t> the next major release of SQL Server, currently in public preview, which brings the power and innovation of SQL Server, for any application, to the platform of your choice.</a:t>
            </a:r>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1</a:t>
            </a:fld>
            <a:endParaRPr lang="en-US" dirty="0"/>
          </a:p>
        </p:txBody>
      </p:sp>
    </p:spTree>
    <p:extLst>
      <p:ext uri="{BB962C8B-B14F-4D97-AF65-F5344CB8AC3E}">
        <p14:creationId xmlns:p14="http://schemas.microsoft.com/office/powerpoint/2010/main" val="48349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diagram from Travis</a:t>
            </a:r>
          </a:p>
        </p:txBody>
      </p:sp>
      <p:sp>
        <p:nvSpPr>
          <p:cNvPr id="4" name="Slide Number Placeholder 3"/>
          <p:cNvSpPr>
            <a:spLocks noGrp="1"/>
          </p:cNvSpPr>
          <p:nvPr>
            <p:ph type="sldNum" sz="quarter" idx="10"/>
          </p:nvPr>
        </p:nvSpPr>
        <p:spPr/>
        <p:txBody>
          <a:bodyPr/>
          <a:lstStyle/>
          <a:p>
            <a:fld id="{E68264DF-0A5C-4835-8CF4-1B7226355ED2}" type="slidenum">
              <a:rPr lang="en-US" smtClean="0"/>
              <a:t>17</a:t>
            </a:fld>
            <a:endParaRPr lang="en-US"/>
          </a:p>
        </p:txBody>
      </p:sp>
    </p:spTree>
    <p:extLst>
      <p:ext uri="{BB962C8B-B14F-4D97-AF65-F5344CB8AC3E}">
        <p14:creationId xmlns:p14="http://schemas.microsoft.com/office/powerpoint/2010/main" val="36808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on RHEL</a:t>
            </a:r>
            <a:br>
              <a:rPr lang="en-US" dirty="0"/>
            </a:br>
            <a:r>
              <a:rPr lang="en-US" dirty="0"/>
              <a:t>Show </a:t>
            </a:r>
            <a:r>
              <a:rPr lang="en-US" dirty="0" err="1"/>
              <a:t>nodejs</a:t>
            </a:r>
            <a:r>
              <a:rPr lang="en-US" dirty="0"/>
              <a:t> app running in Docker compose</a:t>
            </a:r>
            <a:br>
              <a:rPr lang="en-US" dirty="0"/>
            </a:br>
            <a:r>
              <a:rPr lang="en-US" dirty="0"/>
              <a:t>VS code extension</a:t>
            </a:r>
            <a:br>
              <a:rPr lang="en-US" dirty="0"/>
            </a:br>
            <a:r>
              <a:rPr lang="en-US" dirty="0"/>
              <a:t>Open Shift</a:t>
            </a:r>
            <a:br>
              <a:rPr lang="en-US" dirty="0"/>
            </a:br>
            <a:r>
              <a:rPr lang="en-US" dirty="0"/>
              <a:t>Baby </a:t>
            </a:r>
            <a:r>
              <a:rPr lang="en-US" dirty="0" err="1"/>
              <a:t>Benchcraft</a:t>
            </a:r>
            <a:r>
              <a:rPr lang="en-US" dirty="0"/>
              <a:t> – performance</a:t>
            </a:r>
          </a:p>
          <a:p>
            <a:r>
              <a:rPr lang="en-US" dirty="0"/>
              <a:t>HA- AG??</a:t>
            </a:r>
          </a:p>
        </p:txBody>
      </p:sp>
      <p:sp>
        <p:nvSpPr>
          <p:cNvPr id="4" name="Slide Number Placeholder 3"/>
          <p:cNvSpPr>
            <a:spLocks noGrp="1"/>
          </p:cNvSpPr>
          <p:nvPr>
            <p:ph type="sldNum" sz="quarter" idx="10"/>
          </p:nvPr>
        </p:nvSpPr>
        <p:spPr/>
        <p:txBody>
          <a:bodyPr/>
          <a:lstStyle/>
          <a:p>
            <a:fld id="{E68264DF-0A5C-4835-8CF4-1B7226355ED2}" type="slidenum">
              <a:rPr lang="en-US" smtClean="0"/>
              <a:t>25</a:t>
            </a:fld>
            <a:endParaRPr lang="en-US"/>
          </a:p>
        </p:txBody>
      </p:sp>
    </p:spTree>
    <p:extLst>
      <p:ext uri="{BB962C8B-B14F-4D97-AF65-F5344CB8AC3E}">
        <p14:creationId xmlns:p14="http://schemas.microsoft.com/office/powerpoint/2010/main" val="2924769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March 2016, we announced our intention to bring SQL Server to Linux, starting with a private</a:t>
            </a:r>
            <a:r>
              <a:rPr lang="en-US" baseline="0" dirty="0"/>
              <a:t> preview effective immediately.  In November, we launched our SQL Server v.Next public preview for both Windows and Linux.  In the coming year, we will have updated previews approximately every month.  Finally, targeting calendar year 2017, SQL Server will be generally available to purchase on Windows and Linux.</a:t>
            </a:r>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26</a:t>
            </a:fld>
            <a:endParaRPr lang="en-US"/>
          </a:p>
        </p:txBody>
      </p:sp>
    </p:spTree>
    <p:extLst>
      <p:ext uri="{BB962C8B-B14F-4D97-AF65-F5344CB8AC3E}">
        <p14:creationId xmlns:p14="http://schemas.microsoft.com/office/powerpoint/2010/main" val="23715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rid of icons, go with simple 3 box format</a:t>
            </a:r>
          </a:p>
        </p:txBody>
      </p:sp>
      <p:sp>
        <p:nvSpPr>
          <p:cNvPr id="4" name="Slide Number Placeholder 3"/>
          <p:cNvSpPr>
            <a:spLocks noGrp="1"/>
          </p:cNvSpPr>
          <p:nvPr>
            <p:ph type="sldNum" sz="quarter" idx="10"/>
          </p:nvPr>
        </p:nvSpPr>
        <p:spPr/>
        <p:txBody>
          <a:bodyPr/>
          <a:lstStyle/>
          <a:p>
            <a:fld id="{F63B0C6A-A196-48B8-BB82-EDCAAEA055DC}" type="slidenum">
              <a:rPr lang="en-US" smtClean="0"/>
              <a:t>27</a:t>
            </a:fld>
            <a:endParaRPr lang="en-US" dirty="0"/>
          </a:p>
        </p:txBody>
      </p:sp>
    </p:spTree>
    <p:extLst>
      <p:ext uri="{BB962C8B-B14F-4D97-AF65-F5344CB8AC3E}">
        <p14:creationId xmlns:p14="http://schemas.microsoft.com/office/powerpoint/2010/main" val="841980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developing a new application on Linux, start your journey by developing locally on Linux, Windows, or macOS</a:t>
            </a:r>
            <a:r>
              <a:rPr lang="en-US" baseline="0" dirty="0"/>
              <a:t> (via Docker).  Then, deploy today on Windows via SQL Server 2016 or Linux with the public preview, and the adoption of engineering support for production with the SQL Server Adoption Program.  Then, when SQL Server v.Next is available targeting mid-calendar year 2017, either do a simple backup and restore from SQL 2016 on Windows to SQL Server v.Next, or easily upgrade from the SQL Server on Linux public preview to the SQL Server v.Next GA.</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2/15/17 9:09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6886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leads the industry on security, performance, and price. And we want to prove to you that there is no equal. Move your Oracle databases to SQL Server and receive the necessary licenses of SQL Server—free with software assurance. Take advantage of this offer and get the one data solution that has everything you need built in.</a:t>
            </a:r>
          </a:p>
          <a:p>
            <a:endParaRPr lang="en-US" dirty="0"/>
          </a:p>
          <a:p>
            <a:r>
              <a:rPr lang="en-US" dirty="0"/>
              <a:t>When</a:t>
            </a:r>
            <a:r>
              <a:rPr lang="en-US" baseline="0" dirty="0"/>
              <a:t> you migrate, take advantage of our SQL Server Migration Assistant tool, and leverage our vast global partner ecosystem.</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2/15/17 9:09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8159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Get started today with the SQL Server v.Next public</a:t>
            </a:r>
            <a:r>
              <a:rPr lang="en-US" sz="1200" baseline="0" dirty="0">
                <a:solidFill>
                  <a:schemeClr val="bg1"/>
                </a:solidFill>
              </a:rPr>
              <a:t> preview by going to www.sqlserveronlinux.com, where you’ll find instructions for Red Hat Enterprise Linux, Ubuntu Linux, SQL Server on Linux-based Azure Virtual Machines, and Docker.  Coming soon, the preview will include SUSE Linux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SQL EAP (pronounced “SQL Leap”) is a Microsoft program to help customers and partners adopt the next version of SQL Server.</a:t>
            </a:r>
          </a:p>
        </p:txBody>
      </p:sp>
      <p:sp>
        <p:nvSpPr>
          <p:cNvPr id="4" name="Slide Number Placeholder 3"/>
          <p:cNvSpPr>
            <a:spLocks noGrp="1"/>
          </p:cNvSpPr>
          <p:nvPr>
            <p:ph type="sldNum" sz="quarter" idx="10"/>
          </p:nvPr>
        </p:nvSpPr>
        <p:spPr/>
        <p:txBody>
          <a:bodyPr/>
          <a:lstStyle/>
          <a:p>
            <a:fld id="{E68264DF-0A5C-4835-8CF4-1B7226355ED2}" type="slidenum">
              <a:rPr lang="en-US" smtClean="0"/>
              <a:t>30</a:t>
            </a:fld>
            <a:endParaRPr lang="en-US"/>
          </a:p>
        </p:txBody>
      </p:sp>
    </p:spTree>
    <p:extLst>
      <p:ext uri="{BB962C8B-B14F-4D97-AF65-F5344CB8AC3E}">
        <p14:creationId xmlns:p14="http://schemas.microsoft.com/office/powerpoint/2010/main" val="307311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solidFill>
                <a:latin typeface="+mn-lt"/>
                <a:cs typeface="Segoe UI Semilight" panose="020B0402040204020203" pitchFamily="34" charset="0"/>
              </a:rPr>
              <a:t>The business landscape is becoming increasingly diverse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solidFill>
                <a:latin typeface="+mn-lt"/>
                <a:cs typeface="Segoe UI Semilight" panose="020B0402040204020203" pitchFamily="34" charset="0"/>
              </a:rPr>
              <a:t>Development and deployment environments</a:t>
            </a:r>
            <a:r>
              <a:rPr lang="en-US" sz="1200" baseline="0" dirty="0">
                <a:solidFill>
                  <a:schemeClr val="accent2"/>
                </a:solidFill>
                <a:latin typeface="+mn-lt"/>
                <a:cs typeface="Segoe UI Semilight" panose="020B0402040204020203" pitchFamily="34" charset="0"/>
              </a:rPr>
              <a:t> include Windows, Linux, macOS, and Docker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accent2"/>
                </a:solidFill>
                <a:latin typeface="+mn-lt"/>
                <a:cs typeface="Segoe UI Semilight" panose="020B0402040204020203" pitchFamily="34" charset="0"/>
              </a:rPr>
              <a:t>Data is no longer relational, with companies a</a:t>
            </a:r>
            <a:r>
              <a:rPr lang="en-US" sz="1200" dirty="0">
                <a:solidFill>
                  <a:prstClr val="black"/>
                </a:solidFill>
                <a:latin typeface="Segoe UI" panose="020B0502040204020203" pitchFamily="34" charset="0"/>
                <a:ea typeface="Calibri" panose="020F0502020204030204" pitchFamily="34" charset="0"/>
                <a:cs typeface="Segoe UI" panose="020B0502040204020203" pitchFamily="34" charset="0"/>
              </a:rPr>
              <a:t>ccessing diverse data, including video, streaming, documents, relational, both external data and data</a:t>
            </a:r>
            <a:r>
              <a:rPr lang="en-US" sz="1200" baseline="0" dirty="0">
                <a:solidFill>
                  <a:prstClr val="black"/>
                </a:solidFill>
                <a:latin typeface="Segoe UI" panose="020B0502040204020203" pitchFamily="34" charset="0"/>
                <a:ea typeface="Calibri" panose="020F0502020204030204" pitchFamily="34" charset="0"/>
                <a:cs typeface="Segoe UI" panose="020B0502040204020203" pitchFamily="34" charset="0"/>
              </a:rPr>
              <a:t> </a:t>
            </a:r>
            <a:r>
              <a:rPr lang="en-US" sz="1800" kern="1200" dirty="0">
                <a:solidFill>
                  <a:schemeClr val="tx1"/>
                </a:solidFill>
                <a:effectLst/>
                <a:latin typeface="+mn-lt"/>
                <a:ea typeface="+mn-ea"/>
                <a:cs typeface="+mn-cs"/>
              </a:rPr>
              <a:t>internal to their org</a:t>
            </a:r>
            <a:endParaRPr lang="en-US" sz="1200" baseline="0" dirty="0">
              <a:solidFill>
                <a:schemeClr val="accent2"/>
              </a:solidFill>
              <a:latin typeface="+mn-lt"/>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accent2"/>
                </a:solidFill>
                <a:latin typeface="+mn-lt"/>
                <a:cs typeface="Segoe UI Semilight" panose="020B0402040204020203" pitchFamily="34" charset="0"/>
              </a:rPr>
              <a:t>Languages and frameworks are also expanding with the </a:t>
            </a:r>
            <a:r>
              <a:rPr lang="en-US" sz="1200" baseline="0" dirty="0" err="1">
                <a:solidFill>
                  <a:schemeClr val="accent2"/>
                </a:solidFill>
                <a:latin typeface="+mn-lt"/>
                <a:cs typeface="Segoe UI Semilight" panose="020B0402040204020203" pitchFamily="34" charset="0"/>
              </a:rPr>
              <a:t>poularity</a:t>
            </a:r>
            <a:r>
              <a:rPr lang="en-US" sz="1200" baseline="0" dirty="0">
                <a:solidFill>
                  <a:schemeClr val="accent2"/>
                </a:solidFill>
                <a:latin typeface="+mn-lt"/>
                <a:cs typeface="Segoe UI Semilight" panose="020B0402040204020203" pitchFamily="34" charset="0"/>
              </a:rPr>
              <a:t> of Node.js, Python, Ruby and others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solidFill>
                <a:latin typeface="+mn-lt"/>
                <a:cs typeface="Segoe UI Semilight" panose="020B0402040204020203" pitchFamily="34" charset="0"/>
              </a:rPr>
              <a:t>Companies deploy on-premises,</a:t>
            </a:r>
            <a:r>
              <a:rPr lang="en-US" sz="1200" baseline="0" dirty="0">
                <a:solidFill>
                  <a:schemeClr val="accent2"/>
                </a:solidFill>
                <a:latin typeface="+mn-lt"/>
                <a:cs typeface="Segoe UI Semilight" panose="020B0402040204020203" pitchFamily="34" charset="0"/>
              </a:rPr>
              <a:t> in the cloud, or both, with a hybrid solution</a:t>
            </a:r>
            <a:endParaRPr lang="en-US" sz="1200" dirty="0">
              <a:solidFill>
                <a:schemeClr val="accent2"/>
              </a:solidFill>
              <a:latin typeface="+mn-lt"/>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8264DF-0A5C-4835-8CF4-1B7226355ED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4915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has delivered a number of products enabling choice for customers, including: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accent2"/>
                </a:solidFill>
                <a:latin typeface="+mn-lt"/>
                <a:cs typeface="Segoe UI Semilight" panose="020B0402040204020203" pitchFamily="34" charset="0"/>
              </a:rPr>
              <a:t>HD Insight</a:t>
            </a:r>
            <a:r>
              <a:rPr lang="en-US" sz="1200" baseline="0" dirty="0">
                <a:solidFill>
                  <a:schemeClr val="accent2"/>
                </a:solidFill>
                <a:latin typeface="+mn-lt"/>
                <a:cs typeface="Segoe UI Semilight" panose="020B0402040204020203" pitchFamily="34" charset="0"/>
              </a:rPr>
              <a:t> on Linux - a managed Apache Hadoop, Spark, R, </a:t>
            </a:r>
            <a:r>
              <a:rPr lang="en-US" sz="1200" baseline="0" dirty="0" err="1">
                <a:solidFill>
                  <a:schemeClr val="accent2"/>
                </a:solidFill>
                <a:latin typeface="+mn-lt"/>
                <a:cs typeface="Segoe UI Semilight" panose="020B0402040204020203" pitchFamily="34" charset="0"/>
              </a:rPr>
              <a:t>HBase</a:t>
            </a:r>
            <a:r>
              <a:rPr lang="en-US" sz="1200" baseline="0" dirty="0">
                <a:solidFill>
                  <a:schemeClr val="accent2"/>
                </a:solidFill>
                <a:latin typeface="+mn-lt"/>
                <a:cs typeface="Segoe UI Semilight" panose="020B0402040204020203" pitchFamily="34" charset="0"/>
              </a:rPr>
              <a:t>, and Storm cloud service made easy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accent2"/>
                </a:solidFill>
                <a:latin typeface="+mn-lt"/>
                <a:cs typeface="Segoe UI Semilight" panose="020B0402040204020203" pitchFamily="34" charset="0"/>
              </a:rPr>
              <a:t>R Server on Linux - </a:t>
            </a:r>
            <a:r>
              <a:rPr lang="en-US" dirty="0"/>
              <a:t>Use R—the powerful, statistical programming language—in an enterprise-class, big data analytics platform. Microsoft R Server is your flexible choice for analyzing data at scale, building intelligent apps, and discovering valuable insights across your business (https://www.microsoft.com/en-us/cloud-platform/r-server)</a:t>
            </a:r>
            <a:endParaRPr lang="en-US" sz="1200" baseline="0" dirty="0">
              <a:solidFill>
                <a:schemeClr val="accent2"/>
              </a:solidFill>
              <a:latin typeface="+mn-lt"/>
              <a:cs typeface="Segoe UI Semilight" panose="020B04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accent2"/>
                </a:solidFill>
                <a:latin typeface="+mn-lt"/>
                <a:cs typeface="Segoe UI Semilight" panose="020B0402040204020203" pitchFamily="34" charset="0"/>
              </a:rPr>
              <a:t>Linux in Azure – run Linux-based virtual machines in Microsoft Azure (IaaS)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black"/>
                </a:solidFill>
                <a:latin typeface="Segoe UI" panose="020B0502040204020203" pitchFamily="34" charset="0"/>
                <a:cs typeface="Segoe UI" panose="020B0502040204020203" pitchFamily="34" charset="0"/>
              </a:rPr>
              <a:t>Customers can take advantage of Microsoft–created database connectivity drivers and open-source drivers that enable developers to build any application using the platforms and tools of their choice, including Python, Ruby, and Node.js</a:t>
            </a:r>
            <a:endParaRPr lang="en-US" sz="1200" dirty="0">
              <a:solidFill>
                <a:schemeClr val="accent2"/>
              </a:solidFill>
              <a:latin typeface="+mn-lt"/>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8264DF-0A5C-4835-8CF4-1B7226355ED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9369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SQL Server is the new industry leader and SQL Server 2016 is packed with value for customers and as with our history, that value is built-in to a single enterprise </a:t>
            </a:r>
            <a:r>
              <a:rPr lang="en-US" sz="1200" kern="1200" dirty="0" err="1">
                <a:solidFill>
                  <a:schemeClr val="tx1"/>
                </a:solidFill>
                <a:effectLst/>
                <a:latin typeface="+mn-lt"/>
                <a:ea typeface="+mn-ea"/>
                <a:cs typeface="+mn-cs"/>
              </a:rPr>
              <a:t>sku</a:t>
            </a:r>
            <a:r>
              <a:rPr lang="en-US" sz="1200" kern="1200" dirty="0">
                <a:solidFill>
                  <a:schemeClr val="tx1"/>
                </a:solidFill>
                <a:effectLst/>
                <a:latin typeface="+mn-lt"/>
                <a:ea typeface="+mn-ea"/>
                <a:cs typeface="+mn-cs"/>
              </a:rPr>
              <a:t> with no additional add-ons.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Let’s take a look at the top 5 reasons why you want to bet your business needs on SQL Server.  If you are on SQL Server 2005 there is no better time to modernize your apps.  If you are on Oracle or IBM, no better time to look again at the value you can gain today at a much lower TCO.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&lt;click&gt;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Industry leader in mission critical OLTP</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 case you missed, </a:t>
            </a:r>
            <a:r>
              <a:rPr lang="en-US" sz="1200" b="1" kern="1200" dirty="0">
                <a:solidFill>
                  <a:schemeClr val="tx1"/>
                </a:solidFill>
                <a:effectLst/>
                <a:latin typeface="+mn-lt"/>
                <a:ea typeface="+mn-ea"/>
                <a:cs typeface="+mn-cs"/>
              </a:rPr>
              <a:t>there is a new leader</a:t>
            </a:r>
            <a:r>
              <a:rPr lang="en-US" sz="1200" kern="1200" dirty="0">
                <a:solidFill>
                  <a:schemeClr val="tx1"/>
                </a:solidFill>
                <a:effectLst/>
                <a:latin typeface="+mn-lt"/>
                <a:ea typeface="+mn-ea"/>
                <a:cs typeface="+mn-cs"/>
              </a:rPr>
              <a:t> in Gartner’s core database MQ, where SQL Server for the first time has de-</a:t>
            </a:r>
            <a:r>
              <a:rPr lang="en-US" sz="1200" kern="1200" dirty="0" err="1">
                <a:solidFill>
                  <a:schemeClr val="tx1"/>
                </a:solidFill>
                <a:effectLst/>
                <a:latin typeface="+mn-lt"/>
                <a:ea typeface="+mn-ea"/>
                <a:cs typeface="+mn-cs"/>
              </a:rPr>
              <a:t>throned</a:t>
            </a:r>
            <a:r>
              <a:rPr lang="en-US" sz="1200" kern="1200" dirty="0">
                <a:solidFill>
                  <a:schemeClr val="tx1"/>
                </a:solidFill>
                <a:effectLst/>
                <a:latin typeface="+mn-lt"/>
                <a:ea typeface="+mn-ea"/>
                <a:cs typeface="+mn-cs"/>
              </a:rPr>
              <a:t> Oracle in both execution and vision!  Microsoft SQL Server has been the industry</a:t>
            </a:r>
            <a:r>
              <a:rPr lang="en-US" sz="1200" kern="1200" baseline="0" dirty="0">
                <a:solidFill>
                  <a:schemeClr val="tx1"/>
                </a:solidFill>
                <a:effectLst/>
                <a:latin typeface="+mn-lt"/>
                <a:ea typeface="+mn-ea"/>
                <a:cs typeface="+mn-cs"/>
              </a:rPr>
              <a:t> leader for two years in a row!  </a:t>
            </a:r>
            <a:r>
              <a:rPr lang="en-US" sz="1200" kern="1200" dirty="0">
                <a:solidFill>
                  <a:schemeClr val="tx1"/>
                </a:solidFill>
                <a:effectLst/>
                <a:latin typeface="+mn-lt"/>
                <a:ea typeface="+mn-ea"/>
                <a:cs typeface="+mn-cs"/>
              </a:rPr>
              <a:t>Customers are realizing the value that Microsoft is delivering at a rapid pace and in a customer friendly way by building-in innovation verses requiring add-ons.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SQL Server also has #1</a:t>
            </a:r>
            <a:r>
              <a:rPr lang="en-US" sz="1200" kern="1200" baseline="0" dirty="0">
                <a:solidFill>
                  <a:schemeClr val="tx1"/>
                </a:solidFill>
                <a:effectLst/>
                <a:latin typeface="+mn-lt"/>
                <a:ea typeface="+mn-ea"/>
                <a:cs typeface="+mn-cs"/>
              </a:rPr>
              <a:t> rankings across a number of TPC-E and TPC-H performance benchmarks</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Speaking of security and performance, let’s take a look at how we fair against the competition.&lt;click&gt;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Most secure database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SQL Server continues to be the </a:t>
            </a:r>
            <a:r>
              <a:rPr lang="en-US" sz="1200" b="1" kern="1200" dirty="0">
                <a:solidFill>
                  <a:schemeClr val="tx1"/>
                </a:solidFill>
                <a:effectLst/>
                <a:latin typeface="+mn-lt"/>
                <a:ea typeface="+mn-ea"/>
                <a:cs typeface="+mn-cs"/>
              </a:rPr>
              <a:t>least vulnerable database 6 years in a row</a:t>
            </a:r>
            <a:r>
              <a:rPr lang="en-US" sz="1200" kern="1200" dirty="0">
                <a:solidFill>
                  <a:schemeClr val="tx1"/>
                </a:solidFill>
                <a:effectLst/>
                <a:latin typeface="+mn-lt"/>
                <a:ea typeface="+mn-ea"/>
                <a:cs typeface="+mn-cs"/>
              </a:rPr>
              <a:t>.  NIST (National Institute of Standards and Technology) tracks database vulnerabilities and shows SQL as the lowest even though we have more units deployed in production than both Oracle and IBM combined.  So what does that mean, if you look at the chart you will see Oracle has many more vulnerabilities, this doesn’t mean that Oracle didn’t address them, but until the vulnerability patch is released and you implement it your data is at risk.  Fewer vulnerabilities means fewer patches and your data is less exposed to attack.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addition, SQL Server 2016 delivers layers of protection with capabilities that can protect your data at rest and in motion, even in the memory buffer pool, without impacting database performance, along with the ability to control access and monitor threats.  This multi-layered approach combined with proven track record of being least vulnerable provide you with the most secure database on the planet. &lt;click&gt;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Highest performing data warehouse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performance perspective, looking at TPC-H a standard benchmark particularly for Data Warehousing workloads, SQL holds the number #1, #2, and #3 spots for non-clustered scale up performance on multiple hardware platforms including HP, Lenovo and Cisco and for multiple data sizes including 1TB, 3TB and 10TB.  Oracle comes in at #4.  This not only showcases SQL Server performance, but performance at scale for data warehousing.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SQL Server 2016 can scale from data marts to the biggest DW workloads.  With SQL Server 2016 enterprise you also get the rights to deploy our scale out MPP (massive parallel processing) data warehousing appliance, so again incredible value out of a single </a:t>
            </a:r>
            <a:r>
              <a:rPr lang="en-US" sz="1200" kern="1200" dirty="0" err="1">
                <a:solidFill>
                  <a:schemeClr val="tx1"/>
                </a:solidFill>
                <a:effectLst/>
                <a:latin typeface="+mn-lt"/>
                <a:ea typeface="+mn-ea"/>
                <a:cs typeface="+mn-cs"/>
              </a:rPr>
              <a:t>sku</a:t>
            </a:r>
            <a:r>
              <a:rPr lang="en-US" sz="1200" kern="1200" dirty="0">
                <a:solidFill>
                  <a:schemeClr val="tx1"/>
                </a:solidFill>
                <a:effectLst/>
                <a:latin typeface="+mn-lt"/>
                <a:ea typeface="+mn-ea"/>
                <a:cs typeface="+mn-cs"/>
              </a:rPr>
              <a:t>. &lt;click&gt;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End to end mobile BI on any device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Now let’s take a look at end to end mobile BI solution.  Many of you may have heard about the </a:t>
            </a:r>
            <a:r>
              <a:rPr lang="en-US" sz="1200" kern="1200" dirty="0" err="1">
                <a:solidFill>
                  <a:schemeClr val="tx1"/>
                </a:solidFill>
                <a:effectLst/>
                <a:latin typeface="+mn-lt"/>
                <a:ea typeface="+mn-ea"/>
                <a:cs typeface="+mn-cs"/>
              </a:rPr>
              <a:t>Datazen</a:t>
            </a:r>
            <a:r>
              <a:rPr lang="en-US" sz="1200" kern="1200" dirty="0">
                <a:solidFill>
                  <a:schemeClr val="tx1"/>
                </a:solidFill>
                <a:effectLst/>
                <a:latin typeface="+mn-lt"/>
                <a:ea typeface="+mn-ea"/>
                <a:cs typeface="+mn-cs"/>
              </a:rPr>
              <a:t> acquisition we made to provide our customer with mobile BI on any device.  Well in SQL Server 2016 this will be integrated into Reporting Services, which we are enhancing in a big way.  What this means is you can now publish modern reports using PowerBI or Excel 2016 to an iPhone, Android phone, as well as Windows phone.  Best of all its built-in so no need to buy a separate product.  With the new integration of Power BI and SQL Server you can enable self-service BI in addition to mobility.  Even if you choose to enable self-service BI you are doing it at a fraction of the cost of Tableau and Oracle.  Even though Tableau has added mobile it’s only iOS and not Android, which is important outside of the US and Tableau is only a point solution for BI, where as SQL Server can tackle all data workloads give you BI and Advanced Analytics built-in. &lt;click&gt;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In-database Advanced Analytics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customers are exploring going beyond BI into predicative analytics where they want to proactively pave their businesses future with data rather than react to data.  With SQL Server 2016 you can now accomplish this with built-in in-database advanced analytics.  Again the key here is in-database, because when you talk to customers trying to implement advanced analytics the number one challenge is moving the data out of your database to do perform open source R models.  In addition, customers want to perform analysis using R models on the latest data which you can do quickly by combining R with SQL Server in-memory technology.  With 2016 you can perform R models directly in the database.  In addition, customer want to run their R models on the latest data and you can do this quickly with SQL Server 2016 by combining the power of open source R with SQL Server in-memory technology for incredibly fast reads and writes. &lt;click&gt;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In-memory across workloads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addition to these top 5 reasons, our optimized in-memory technology is fueling performance across all workloads from our in-memory OLTP that provides up to 30x transactional performance to our in-memory </a:t>
            </a:r>
            <a:r>
              <a:rPr lang="en-US" sz="1200" kern="1200" dirty="0" err="1">
                <a:solidFill>
                  <a:schemeClr val="tx1"/>
                </a:solidFill>
                <a:effectLst/>
                <a:latin typeface="+mn-lt"/>
                <a:ea typeface="+mn-ea"/>
                <a:cs typeface="+mn-cs"/>
              </a:rPr>
              <a:t>columnstore</a:t>
            </a:r>
            <a:r>
              <a:rPr lang="en-US" sz="1200" kern="1200" dirty="0">
                <a:solidFill>
                  <a:schemeClr val="tx1"/>
                </a:solidFill>
                <a:effectLst/>
                <a:latin typeface="+mn-lt"/>
                <a:ea typeface="+mn-ea"/>
                <a:cs typeface="+mn-cs"/>
              </a:rPr>
              <a:t> that give over 100x faster queries for data warehouse and BI workloads.  Now with SQL Server 2016, you also have the ability to combine in-memory technologies to give you super-fast reads on top of super-fast writes to enable real-time operational analytics.&lt;click&gt;</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Consistent Experience from on-premises to cloud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addition to in-memory across all of these workloads, we can also deliver these capabilities with a consistent experience both on-premises and cloud with common development and management tools and common T-SQL.  Our goal is to provide you a great experience with data no matter where you choose to implement it!  &lt;click to next slide&gt;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5</a:t>
            </a:fld>
            <a:endParaRPr lang="en-US"/>
          </a:p>
        </p:txBody>
      </p:sp>
    </p:spTree>
    <p:extLst>
      <p:ext uri="{BB962C8B-B14F-4D97-AF65-F5344CB8AC3E}">
        <p14:creationId xmlns:p14="http://schemas.microsoft.com/office/powerpoint/2010/main" val="76791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SQL Server 2016 Service Pack 1, innovative</a:t>
            </a:r>
            <a:r>
              <a:rPr lang="en-US" baseline="0" dirty="0"/>
              <a:t> features are now available across editions, so companies can scale across editions with a consistent programming surface area.</a:t>
            </a:r>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6</a:t>
            </a:fld>
            <a:endParaRPr lang="en-US"/>
          </a:p>
        </p:txBody>
      </p:sp>
    </p:spTree>
    <p:extLst>
      <p:ext uri="{BB962C8B-B14F-4D97-AF65-F5344CB8AC3E}">
        <p14:creationId xmlns:p14="http://schemas.microsoft.com/office/powerpoint/2010/main" val="455275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SQL Server v.Next, now in public</a:t>
            </a:r>
            <a:r>
              <a:rPr lang="en-US" baseline="0" dirty="0"/>
              <a:t> preview, and generally available to purchase targeting mid-calendar year 2017, the power of SQL Server is available on the platform of your choice.</a:t>
            </a:r>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7</a:t>
            </a:fld>
            <a:endParaRPr lang="en-US"/>
          </a:p>
        </p:txBody>
      </p:sp>
    </p:spTree>
    <p:extLst>
      <p:ext uri="{BB962C8B-B14F-4D97-AF65-F5344CB8AC3E}">
        <p14:creationId xmlns:p14="http://schemas.microsoft.com/office/powerpoint/2010/main" val="3494773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8264DF-0A5C-4835-8CF4-1B7226355ED2}" type="slidenum">
              <a:rPr lang="en-US" smtClean="0"/>
              <a:t>9</a:t>
            </a:fld>
            <a:endParaRPr lang="en-US"/>
          </a:p>
        </p:txBody>
      </p:sp>
    </p:spTree>
    <p:extLst>
      <p:ext uri="{BB962C8B-B14F-4D97-AF65-F5344CB8AC3E}">
        <p14:creationId xmlns:p14="http://schemas.microsoft.com/office/powerpoint/2010/main" val="1860418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Collapse BI and AA into one single row </a:t>
            </a:r>
          </a:p>
          <a:p>
            <a:r>
              <a:rPr lang="en-US" dirty="0"/>
              <a:t>AA: “single R integration</a:t>
            </a:r>
          </a:p>
          <a:p>
            <a:r>
              <a:rPr lang="en-US" dirty="0"/>
              <a:t>BI: Corporate business intelligence and mobile BI</a:t>
            </a:r>
          </a:p>
        </p:txBody>
      </p:sp>
      <p:sp>
        <p:nvSpPr>
          <p:cNvPr id="4" name="Slide Number Placeholder 3"/>
          <p:cNvSpPr>
            <a:spLocks noGrp="1"/>
          </p:cNvSpPr>
          <p:nvPr>
            <p:ph type="sldNum" sz="quarter" idx="10"/>
          </p:nvPr>
        </p:nvSpPr>
        <p:spPr/>
        <p:txBody>
          <a:bodyPr/>
          <a:lstStyle/>
          <a:p>
            <a:fld id="{E68264DF-0A5C-4835-8CF4-1B7226355ED2}" type="slidenum">
              <a:rPr lang="en-US" smtClean="0"/>
              <a:t>11</a:t>
            </a:fld>
            <a:endParaRPr lang="en-US"/>
          </a:p>
        </p:txBody>
      </p:sp>
    </p:spTree>
    <p:extLst>
      <p:ext uri="{BB962C8B-B14F-4D97-AF65-F5344CB8AC3E}">
        <p14:creationId xmlns:p14="http://schemas.microsoft.com/office/powerpoint/2010/main" val="130825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So that’s High Availability and Disaster Recovery for SQL Server on Linux. Let’s look at another aspect of SQL Server that is also critically important for enterprises – security. Our goal is for SQL Server on Linux to support the same enterprise-grade security capabilities that customers rely on with SQL Server on Windows today. </a:t>
            </a:r>
          </a:p>
          <a:p>
            <a:r>
              <a:rPr lang="en-US" sz="900" b="1" kern="1200" dirty="0">
                <a:solidFill>
                  <a:schemeClr val="tx1"/>
                </a:solidFill>
                <a:effectLst/>
                <a:latin typeface="Segoe UI Light" pitchFamily="34" charset="0"/>
                <a:ea typeface="+mn-ea"/>
                <a:cs typeface="+mn-cs"/>
              </a:rPr>
              <a:t>[click]</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We think about security for SQL Server in terms of layers. At the center, you have your data and how you protect the data itself, typically using encryption. SQL Server supports a variety of encryption features to help protect your data against different types of threats. </a:t>
            </a:r>
          </a:p>
          <a:p>
            <a:pPr lvl="0"/>
            <a:r>
              <a:rPr lang="en-US" sz="900" b="1" kern="1200" dirty="0">
                <a:solidFill>
                  <a:schemeClr val="tx1"/>
                </a:solidFill>
                <a:effectLst/>
                <a:latin typeface="Segoe UI Light" pitchFamily="34" charset="0"/>
                <a:ea typeface="+mn-ea"/>
                <a:cs typeface="+mn-cs"/>
              </a:rPr>
              <a:t>Transparent Data Encryption </a:t>
            </a:r>
            <a:r>
              <a:rPr lang="en-US" sz="900" kern="1200" dirty="0">
                <a:solidFill>
                  <a:schemeClr val="tx1"/>
                </a:solidFill>
                <a:effectLst/>
                <a:latin typeface="Segoe UI Light" pitchFamily="34" charset="0"/>
                <a:ea typeface="+mn-ea"/>
                <a:cs typeface="+mn-cs"/>
              </a:rPr>
              <a:t>(TDE) encrypts your whole database at rest, without requiring any application changes. </a:t>
            </a:r>
            <a:r>
              <a:rPr lang="en-US" sz="900" b="1" kern="1200" dirty="0">
                <a:solidFill>
                  <a:schemeClr val="tx1"/>
                </a:solidFill>
                <a:effectLst/>
                <a:latin typeface="Segoe UI Light" pitchFamily="34" charset="0"/>
                <a:ea typeface="+mn-ea"/>
                <a:cs typeface="+mn-cs"/>
              </a:rPr>
              <a:t>Backup Encryption </a:t>
            </a:r>
            <a:r>
              <a:rPr lang="en-US" sz="900" kern="1200" dirty="0">
                <a:solidFill>
                  <a:schemeClr val="tx1"/>
                </a:solidFill>
                <a:effectLst/>
                <a:latin typeface="Segoe UI Light" pitchFamily="34" charset="0"/>
                <a:ea typeface="+mn-ea"/>
                <a:cs typeface="+mn-cs"/>
              </a:rPr>
              <a:t>encrypts your backup files, and </a:t>
            </a:r>
            <a:r>
              <a:rPr lang="en-US" sz="900" b="1" kern="1200" dirty="0">
                <a:solidFill>
                  <a:schemeClr val="tx1"/>
                </a:solidFill>
                <a:effectLst/>
                <a:latin typeface="Segoe UI Light" pitchFamily="34" charset="0"/>
                <a:ea typeface="+mn-ea"/>
                <a:cs typeface="+mn-cs"/>
              </a:rPr>
              <a:t>Cell-Level Encryption </a:t>
            </a:r>
            <a:r>
              <a:rPr lang="en-US" sz="900" kern="1200" dirty="0">
                <a:solidFill>
                  <a:schemeClr val="tx1"/>
                </a:solidFill>
                <a:effectLst/>
                <a:latin typeface="Segoe UI Light" pitchFamily="34" charset="0"/>
                <a:ea typeface="+mn-ea"/>
                <a:cs typeface="+mn-cs"/>
              </a:rPr>
              <a:t>gives you granular control over the encryption of individual cells of data. </a:t>
            </a:r>
          </a:p>
          <a:p>
            <a:pPr lvl="0"/>
            <a:r>
              <a:rPr lang="en-US" sz="900" kern="1200" dirty="0">
                <a:solidFill>
                  <a:schemeClr val="tx1"/>
                </a:solidFill>
                <a:effectLst/>
                <a:latin typeface="Segoe UI Light" pitchFamily="34" charset="0"/>
                <a:ea typeface="+mn-ea"/>
                <a:cs typeface="+mn-cs"/>
              </a:rPr>
              <a:t>To encrypt data in transit to and from the database, SQL Server supports the industry-standard </a:t>
            </a:r>
            <a:r>
              <a:rPr lang="en-US" sz="900" b="1" kern="1200" dirty="0">
                <a:solidFill>
                  <a:schemeClr val="tx1"/>
                </a:solidFill>
                <a:effectLst/>
                <a:latin typeface="Segoe UI Light" pitchFamily="34" charset="0"/>
                <a:ea typeface="+mn-ea"/>
                <a:cs typeface="+mn-cs"/>
              </a:rPr>
              <a:t>TLS 1.2 protocol</a:t>
            </a:r>
            <a:r>
              <a:rPr lang="en-US" sz="900" kern="1200" dirty="0">
                <a:solidFill>
                  <a:schemeClr val="tx1"/>
                </a:solidFill>
                <a:effectLst/>
                <a:latin typeface="Segoe UI Light" pitchFamily="34" charset="0"/>
                <a:ea typeface="+mn-ea"/>
                <a:cs typeface="+mn-cs"/>
              </a:rPr>
              <a:t>.</a:t>
            </a:r>
          </a:p>
          <a:p>
            <a:pPr lvl="0"/>
            <a:r>
              <a:rPr lang="en-US" sz="900" kern="1200" dirty="0">
                <a:solidFill>
                  <a:schemeClr val="tx1"/>
                </a:solidFill>
                <a:effectLst/>
                <a:latin typeface="Segoe UI Light" pitchFamily="34" charset="0"/>
                <a:ea typeface="+mn-ea"/>
                <a:cs typeface="+mn-cs"/>
              </a:rPr>
              <a:t>And finally, </a:t>
            </a:r>
            <a:r>
              <a:rPr lang="en-US" sz="900" b="1" kern="1200" dirty="0">
                <a:solidFill>
                  <a:schemeClr val="tx1"/>
                </a:solidFill>
                <a:effectLst/>
                <a:latin typeface="Segoe UI Light" pitchFamily="34" charset="0"/>
                <a:ea typeface="+mn-ea"/>
                <a:cs typeface="+mn-cs"/>
              </a:rPr>
              <a:t>Always Encrypted</a:t>
            </a:r>
            <a:r>
              <a:rPr lang="en-US" sz="900" kern="1200" dirty="0">
                <a:solidFill>
                  <a:schemeClr val="tx1"/>
                </a:solidFill>
                <a:effectLst/>
                <a:latin typeface="Segoe UI Light" pitchFamily="34" charset="0"/>
                <a:ea typeface="+mn-ea"/>
                <a:cs typeface="+mn-cs"/>
              </a:rPr>
              <a:t> enables you to encrypt sensitive data client-side, so that even privileged SQL Server administrators are unable to see it in plaintext. </a:t>
            </a:r>
          </a:p>
          <a:p>
            <a:r>
              <a:rPr lang="en-US" sz="900" b="1" kern="1200" dirty="0">
                <a:solidFill>
                  <a:schemeClr val="tx1"/>
                </a:solidFill>
                <a:effectLst/>
                <a:latin typeface="Segoe UI Light" pitchFamily="34" charset="0"/>
                <a:ea typeface="+mn-ea"/>
                <a:cs typeface="+mn-cs"/>
              </a:rPr>
              <a:t>[click]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next layer is about controlling access to the data. </a:t>
            </a:r>
          </a:p>
          <a:p>
            <a:pPr lvl="0"/>
            <a:r>
              <a:rPr lang="en-US" sz="900" b="1" kern="1200" dirty="0">
                <a:solidFill>
                  <a:schemeClr val="tx1"/>
                </a:solidFill>
                <a:effectLst/>
                <a:latin typeface="Segoe UI Light" pitchFamily="34" charset="0"/>
                <a:ea typeface="+mn-ea"/>
                <a:cs typeface="+mn-cs"/>
              </a:rPr>
              <a:t>SQL Authentication </a:t>
            </a:r>
            <a:r>
              <a:rPr lang="en-US" sz="900" kern="1200" dirty="0">
                <a:solidFill>
                  <a:schemeClr val="tx1"/>
                </a:solidFill>
                <a:effectLst/>
                <a:latin typeface="Segoe UI Light" pitchFamily="34" charset="0"/>
                <a:ea typeface="+mn-ea"/>
                <a:cs typeface="+mn-cs"/>
              </a:rPr>
              <a:t>allows users to authenticate via a username and password, while </a:t>
            </a:r>
            <a:r>
              <a:rPr lang="en-US" sz="900" b="1" kern="1200" dirty="0">
                <a:solidFill>
                  <a:schemeClr val="tx1"/>
                </a:solidFill>
                <a:effectLst/>
                <a:latin typeface="Segoe UI Light" pitchFamily="34" charset="0"/>
                <a:ea typeface="+mn-ea"/>
                <a:cs typeface="+mn-cs"/>
              </a:rPr>
              <a:t>Active Directory Authentication </a:t>
            </a:r>
            <a:r>
              <a:rPr lang="en-US" sz="900" kern="1200" dirty="0">
                <a:solidFill>
                  <a:schemeClr val="tx1"/>
                </a:solidFill>
                <a:effectLst/>
                <a:latin typeface="Segoe UI Light" pitchFamily="34" charset="0"/>
                <a:ea typeface="+mn-ea"/>
                <a:cs typeface="+mn-cs"/>
              </a:rPr>
              <a:t>allows users to authenticate using single sign-on through Active Directory and Kerberos. </a:t>
            </a:r>
            <a:r>
              <a:rPr lang="en-US" sz="900" b="1" kern="1200" dirty="0">
                <a:solidFill>
                  <a:schemeClr val="tx1"/>
                </a:solidFill>
                <a:effectLst/>
                <a:latin typeface="Segoe UI Light" pitchFamily="34" charset="0"/>
                <a:ea typeface="+mn-ea"/>
                <a:cs typeface="+mn-cs"/>
              </a:rPr>
              <a:t>Granular permissions </a:t>
            </a:r>
            <a:r>
              <a:rPr lang="en-US" sz="900" kern="1200" dirty="0">
                <a:solidFill>
                  <a:schemeClr val="tx1"/>
                </a:solidFill>
                <a:effectLst/>
                <a:latin typeface="Segoe UI Light" pitchFamily="34" charset="0"/>
                <a:ea typeface="+mn-ea"/>
                <a:cs typeface="+mn-cs"/>
              </a:rPr>
              <a:t>enable you to control access to individual tables or even columns of data.</a:t>
            </a:r>
          </a:p>
          <a:p>
            <a:pPr lvl="0"/>
            <a:r>
              <a:rPr lang="en-US" sz="900" b="1" kern="1200" dirty="0">
                <a:solidFill>
                  <a:schemeClr val="tx1"/>
                </a:solidFill>
                <a:effectLst/>
                <a:latin typeface="Segoe UI Light" pitchFamily="34" charset="0"/>
                <a:ea typeface="+mn-ea"/>
                <a:cs typeface="+mn-cs"/>
              </a:rPr>
              <a:t>Row-Level Security </a:t>
            </a:r>
            <a:r>
              <a:rPr lang="en-US" sz="900" kern="1200" dirty="0">
                <a:solidFill>
                  <a:schemeClr val="tx1"/>
                </a:solidFill>
                <a:effectLst/>
                <a:latin typeface="Segoe UI Light" pitchFamily="34" charset="0"/>
                <a:ea typeface="+mn-ea"/>
                <a:cs typeface="+mn-cs"/>
              </a:rPr>
              <a:t>allows you to control read- and write-access to individual rows of data based on a customizable policy, and </a:t>
            </a:r>
            <a:r>
              <a:rPr lang="en-US" sz="900" b="1" kern="1200" dirty="0">
                <a:solidFill>
                  <a:schemeClr val="tx1"/>
                </a:solidFill>
                <a:effectLst/>
                <a:latin typeface="Segoe UI Light" pitchFamily="34" charset="0"/>
                <a:ea typeface="+mn-ea"/>
                <a:cs typeface="+mn-cs"/>
              </a:rPr>
              <a:t>Dynamic Data Masking </a:t>
            </a:r>
            <a:r>
              <a:rPr lang="en-US" sz="900" kern="1200" dirty="0">
                <a:solidFill>
                  <a:schemeClr val="tx1"/>
                </a:solidFill>
                <a:effectLst/>
                <a:latin typeface="Segoe UI Light" pitchFamily="34" charset="0"/>
                <a:ea typeface="+mn-ea"/>
                <a:cs typeface="+mn-cs"/>
              </a:rPr>
              <a:t>allows you to easily mask fields (such as account numbers) so that only part of the data can be seen.</a:t>
            </a:r>
          </a:p>
          <a:p>
            <a:r>
              <a:rPr lang="en-US" sz="900" b="1" kern="1200" dirty="0">
                <a:solidFill>
                  <a:schemeClr val="tx1"/>
                </a:solidFill>
                <a:effectLst/>
                <a:latin typeface="Segoe UI Light" pitchFamily="34" charset="0"/>
                <a:ea typeface="+mn-ea"/>
                <a:cs typeface="+mn-cs"/>
              </a:rPr>
              <a:t>[click]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last layer is about monitoring who accesses the data.</a:t>
            </a:r>
          </a:p>
          <a:p>
            <a:pPr lvl="0"/>
            <a:r>
              <a:rPr lang="en-US" sz="900" kern="1200" dirty="0">
                <a:solidFill>
                  <a:schemeClr val="tx1"/>
                </a:solidFill>
                <a:effectLst/>
                <a:latin typeface="Segoe UI Light" pitchFamily="34" charset="0"/>
                <a:ea typeface="+mn-ea"/>
                <a:cs typeface="+mn-cs"/>
              </a:rPr>
              <a:t>SQL Server’s </a:t>
            </a:r>
            <a:r>
              <a:rPr lang="en-US" sz="900" b="1" kern="1200" dirty="0">
                <a:solidFill>
                  <a:schemeClr val="tx1"/>
                </a:solidFill>
                <a:effectLst/>
                <a:latin typeface="Segoe UI Light" pitchFamily="34" charset="0"/>
                <a:ea typeface="+mn-ea"/>
                <a:cs typeface="+mn-cs"/>
              </a:rPr>
              <a:t>Fine-Grained Audit </a:t>
            </a:r>
            <a:r>
              <a:rPr lang="en-US" sz="900" kern="1200" dirty="0">
                <a:solidFill>
                  <a:schemeClr val="tx1"/>
                </a:solidFill>
                <a:effectLst/>
                <a:latin typeface="Segoe UI Light" pitchFamily="34" charset="0"/>
                <a:ea typeface="+mn-ea"/>
                <a:cs typeface="+mn-cs"/>
              </a:rPr>
              <a:t>feature allows you to enforce a data audit policy and track which users are doing which actions.</a:t>
            </a:r>
          </a:p>
          <a:p>
            <a:r>
              <a:rPr lang="en-US" sz="900" b="1" kern="1200" dirty="0">
                <a:solidFill>
                  <a:schemeClr val="tx1"/>
                </a:solidFill>
                <a:effectLst/>
                <a:latin typeface="Segoe UI Light" pitchFamily="34" charset="0"/>
                <a:ea typeface="+mn-ea"/>
                <a:cs typeface="+mn-cs"/>
              </a:rPr>
              <a:t>[click]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So that’s where we’re going with security for SQL Server on Linux. Almost all of these features are already available for you to try in the CTP1 preview release, please try them out and share your feedback with us. Support for TLS is in progress and will become available in an upcoming build. Similarly, Active Directory Authentication is one of our most requested features and will become available in an upcoming build. </a:t>
            </a:r>
          </a:p>
          <a:p>
            <a:endParaRPr lang="en-U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2/15/17 9:09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49111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8.png"/><Relationship Id="rId5" Type="http://schemas.openxmlformats.org/officeDocument/2006/relationships/oleObject" Target="../embeddings/oleObject2.bin"/><Relationship Id="rId6" Type="http://schemas.openxmlformats.org/officeDocument/2006/relationships/image" Target="../media/image3.emf"/><Relationship Id="rId7" Type="http://schemas.openxmlformats.org/officeDocument/2006/relationships/image" Target="../media/image9.png"/><Relationship Id="rId1" Type="http://schemas.openxmlformats.org/officeDocument/2006/relationships/vmlDrawing" Target="../drawings/vmlDrawing2.vml"/><Relationship Id="rId2" Type="http://schemas.openxmlformats.org/officeDocument/2006/relationships/tags" Target="../tags/tag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10.jpg"/><Relationship Id="rId5" Type="http://schemas.openxmlformats.org/officeDocument/2006/relationships/oleObject" Target="../embeddings/oleObject3.bin"/><Relationship Id="rId6" Type="http://schemas.openxmlformats.org/officeDocument/2006/relationships/image" Target="../media/image3.emf"/><Relationship Id="rId7" Type="http://schemas.openxmlformats.org/officeDocument/2006/relationships/image" Target="../media/image9.png"/><Relationship Id="rId1" Type="http://schemas.openxmlformats.org/officeDocument/2006/relationships/vmlDrawing" Target="../drawings/vmlDrawing3.vml"/><Relationship Id="rId2" Type="http://schemas.openxmlformats.org/officeDocument/2006/relationships/tags" Target="../tags/tag3.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8.png"/><Relationship Id="rId5" Type="http://schemas.openxmlformats.org/officeDocument/2006/relationships/oleObject" Target="../embeddings/oleObject4.bin"/><Relationship Id="rId6" Type="http://schemas.openxmlformats.org/officeDocument/2006/relationships/image" Target="../media/image3.emf"/><Relationship Id="rId1" Type="http://schemas.openxmlformats.org/officeDocument/2006/relationships/vmlDrawing" Target="../drawings/vmlDrawing4.vml"/><Relationship Id="rId2" Type="http://schemas.openxmlformats.org/officeDocument/2006/relationships/tags" Target="../tags/tag4.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11.jpeg"/><Relationship Id="rId5" Type="http://schemas.openxmlformats.org/officeDocument/2006/relationships/oleObject" Target="../embeddings/oleObject5.bin"/><Relationship Id="rId6" Type="http://schemas.openxmlformats.org/officeDocument/2006/relationships/image" Target="../media/image3.emf"/><Relationship Id="rId1" Type="http://schemas.openxmlformats.org/officeDocument/2006/relationships/vmlDrawing" Target="../drawings/vmlDrawing5.vml"/><Relationship Id="rId2" Type="http://schemas.openxmlformats.org/officeDocument/2006/relationships/tags" Target="../tags/tag5.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12.jpeg"/><Relationship Id="rId5" Type="http://schemas.openxmlformats.org/officeDocument/2006/relationships/oleObject" Target="../embeddings/oleObject6.bin"/><Relationship Id="rId6" Type="http://schemas.openxmlformats.org/officeDocument/2006/relationships/image" Target="../media/image3.emf"/><Relationship Id="rId1" Type="http://schemas.openxmlformats.org/officeDocument/2006/relationships/vmlDrawing" Target="../drawings/vmlDrawing6.vml"/><Relationship Id="rId2" Type="http://schemas.openxmlformats.org/officeDocument/2006/relationships/tags" Target="../tags/tag6.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13.jpeg"/><Relationship Id="rId5" Type="http://schemas.openxmlformats.org/officeDocument/2006/relationships/oleObject" Target="../embeddings/oleObject7.bin"/><Relationship Id="rId6" Type="http://schemas.openxmlformats.org/officeDocument/2006/relationships/image" Target="../media/image3.emf"/><Relationship Id="rId1" Type="http://schemas.openxmlformats.org/officeDocument/2006/relationships/vmlDrawing" Target="../drawings/vmlDrawing7.vml"/><Relationship Id="rId2" Type="http://schemas.openxmlformats.org/officeDocument/2006/relationships/tags" Target="../tags/tag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4" Type="http://schemas.openxmlformats.org/officeDocument/2006/relationships/image" Target="../media/image8.png"/><Relationship Id="rId5" Type="http://schemas.openxmlformats.org/officeDocument/2006/relationships/oleObject" Target="../embeddings/oleObject8.bin"/><Relationship Id="rId6" Type="http://schemas.openxmlformats.org/officeDocument/2006/relationships/image" Target="../media/image3.emf"/><Relationship Id="rId1" Type="http://schemas.openxmlformats.org/officeDocument/2006/relationships/vmlDrawing" Target="../drawings/vmlDrawing8.vml"/><Relationship Id="rId2" Type="http://schemas.openxmlformats.org/officeDocument/2006/relationships/tags" Target="../tags/tag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1038" name="think-cell Slide" r:id="rId4" imgW="270" imgH="270" progId="TCLayout.ActiveDocument.1">
                  <p:embed/>
                </p:oleObj>
              </mc:Choice>
              <mc:Fallback>
                <p:oleObj name="think-cell Slide" r:id="rId4" imgW="270" imgH="270" progId="TCLayout.ActiveDocument.1">
                  <p:embed/>
                  <p:pic>
                    <p:nvPicPr>
                      <p:cNvPr id="11" name="Object 10"/>
                      <p:cNvPicPr/>
                      <p:nvPr/>
                    </p:nvPicPr>
                    <p:blipFill>
                      <a:blip r:embed="rId5"/>
                      <a:stretch>
                        <a:fillRect/>
                      </a:stretch>
                    </p:blipFill>
                    <p:spPr>
                      <a:xfrm>
                        <a:off x="0" y="2531"/>
                        <a:ext cx="1556" cy="1556"/>
                      </a:xfrm>
                      <a:prstGeom prst="rect">
                        <a:avLst/>
                      </a:prstGeom>
                    </p:spPr>
                  </p:pic>
                </p:oleObj>
              </mc:Fallback>
            </mc:AlternateContent>
          </a:graphicData>
        </a:graphic>
      </p:graphicFrame>
    </p:spTree>
    <p:extLst>
      <p:ext uri="{BB962C8B-B14F-4D97-AF65-F5344CB8AC3E}">
        <p14:creationId xmlns:p14="http://schemas.microsoft.com/office/powerpoint/2010/main" val="404942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598340"/>
          </a:xfrm>
        </p:spPr>
        <p:txBody>
          <a:bodyPr wrap="square">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3517133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2040141"/>
            <a:ext cx="5826760" cy="2598340"/>
          </a:xfrm>
        </p:spPr>
        <p:txBody>
          <a:bodyPr wrap="square">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a:xfrm>
            <a:off x="269240" y="289511"/>
            <a:ext cx="5826759" cy="899665"/>
          </a:xfrm>
        </p:spPr>
        <p:txBody>
          <a:bodyPr/>
          <a:lstStyle/>
          <a:p>
            <a:r>
              <a:rPr lang="en-US"/>
              <a:t>Click to edit Master title style</a:t>
            </a:r>
          </a:p>
        </p:txBody>
      </p:sp>
    </p:spTree>
    <p:extLst>
      <p:ext uri="{BB962C8B-B14F-4D97-AF65-F5344CB8AC3E}">
        <p14:creationId xmlns:p14="http://schemas.microsoft.com/office/powerpoint/2010/main" val="2721852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1811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rotWithShape="1">
          <a:blip r:embed="rId2">
            <a:alphaModFix amt="10000"/>
            <a:extLst>
              <a:ext uri="{28A0092B-C50C-407E-A947-70E740481C1C}">
                <a14:useLocalDpi xmlns:a14="http://schemas.microsoft.com/office/drawing/2010/main"/>
              </a:ext>
            </a:extLst>
          </a:blip>
          <a:srcRect/>
          <a:stretch/>
        </p:blipFill>
        <p:spPr>
          <a:xfrm>
            <a:off x="2998896" y="477"/>
            <a:ext cx="9172873" cy="6857523"/>
          </a:xfrm>
          <a:prstGeom prst="rect">
            <a:avLst/>
          </a:prstGeom>
        </p:spPr>
      </p:pic>
      <p:pic>
        <p:nvPicPr>
          <p:cNvPr id="11" name="Picture 10"/>
          <p:cNvPicPr>
            <a:picLocks noChangeAspect="1"/>
          </p:cNvPicPr>
          <p:nvPr userDrawn="1"/>
        </p:nvPicPr>
        <p:blipFill rotWithShape="1">
          <a:blip r:embed="rId3" cstate="print">
            <a:extLst>
              <a:ext uri="{BEBA8EAE-BF5A-486C-A8C5-ECC9F3942E4B}">
                <a14:imgProps xmlns:a14="http://schemas.microsoft.com/office/drawing/2010/main">
                  <a14:imgLayer r:embed="rId4"/>
                </a14:imgProps>
              </a:ext>
              <a:ext uri="{28A0092B-C50C-407E-A947-70E740481C1C}">
                <a14:useLocalDpi xmlns:a14="http://schemas.microsoft.com/office/drawing/2010/main"/>
              </a:ext>
            </a:extLst>
          </a:blip>
          <a:stretch/>
        </p:blipFill>
        <p:spPr bwMode="invGray">
          <a:xfrm>
            <a:off x="423779" y="6372063"/>
            <a:ext cx="1025270" cy="224138"/>
          </a:xfrm>
          <a:prstGeom prst="rect">
            <a:avLst/>
          </a:prstGeom>
          <a:noFill/>
          <a:ln>
            <a:noFill/>
          </a:ln>
        </p:spPr>
      </p:pic>
      <p:sp>
        <p:nvSpPr>
          <p:cNvPr id="13" name="Text Placeholder 4"/>
          <p:cNvSpPr>
            <a:spLocks noGrp="1"/>
          </p:cNvSpPr>
          <p:nvPr>
            <p:ph type="body" sz="quarter" idx="13" hasCustomPrompt="1"/>
          </p:nvPr>
        </p:nvSpPr>
        <p:spPr>
          <a:xfrm>
            <a:off x="544080" y="3877588"/>
            <a:ext cx="9179003" cy="651821"/>
          </a:xfrm>
          <a:prstGeom prst="rect">
            <a:avLst/>
          </a:prstGeom>
          <a:noFill/>
        </p:spPr>
        <p:txBody>
          <a:bodyPr wrap="square" lIns="146304" tIns="109728" rIns="146304" bIns="109728">
            <a:spAutoFit/>
          </a:bodyPr>
          <a:lstStyle>
            <a:lvl1pPr marL="0" indent="0">
              <a:spcBef>
                <a:spcPts val="0"/>
              </a:spcBef>
              <a:buNone/>
              <a:defRPr sz="3137"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26151" y="2073276"/>
            <a:ext cx="9179004" cy="1804311"/>
          </a:xfrm>
          <a:prstGeom prst="rect">
            <a:avLst/>
          </a:prstGeom>
        </p:spPr>
        <p:txBody>
          <a:bodyPr lIns="146304" tIns="9144" rIns="146304" bIns="9144" anchor="b" anchorCtr="0"/>
          <a:lstStyle>
            <a:lvl1pPr marL="0" indent="0">
              <a:spcBef>
                <a:spcPts val="0"/>
              </a:spcBef>
              <a:buNone/>
              <a:defRPr sz="7058">
                <a:solidFill>
                  <a:schemeClr val="bg1"/>
                </a:solidFill>
                <a:latin typeface="+mj-lt"/>
              </a:defRPr>
            </a:lvl1pPr>
          </a:lstStyle>
          <a:p>
            <a:r>
              <a:rPr lang="en-US" sz="5882" dirty="0">
                <a:solidFill>
                  <a:schemeClr val="bg1"/>
                </a:solidFill>
              </a:rPr>
              <a:t>Demo</a:t>
            </a:r>
          </a:p>
        </p:txBody>
      </p:sp>
    </p:spTree>
    <p:extLst>
      <p:ext uri="{BB962C8B-B14F-4D97-AF65-F5344CB8AC3E}">
        <p14:creationId xmlns:p14="http://schemas.microsoft.com/office/powerpoint/2010/main" val="1142930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Transmission">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10000"/>
            <a:extLst>
              <a:ext uri="{28A0092B-C50C-407E-A947-70E740481C1C}">
                <a14:useLocalDpi xmlns:a14="http://schemas.microsoft.com/office/drawing/2010/main"/>
              </a:ext>
            </a:extLst>
          </a:blip>
          <a:srcRect/>
          <a:stretch/>
        </p:blipFill>
        <p:spPr>
          <a:xfrm>
            <a:off x="2998896" y="477"/>
            <a:ext cx="9172873" cy="6857523"/>
          </a:xfrm>
          <a:prstGeom prst="rect">
            <a:avLst/>
          </a:prstGeom>
        </p:spPr>
      </p:pic>
      <p:sp>
        <p:nvSpPr>
          <p:cNvPr id="2"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1437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rgbClr val="0078D7"/>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32189" y="2084172"/>
            <a:ext cx="5563811" cy="1158793"/>
          </a:xfrm>
          <a:noFill/>
        </p:spPr>
        <p:txBody>
          <a:bodyPr wrap="square" tIns="91440" bIns="91440" anchor="t" anchorCtr="0">
            <a:spAutoFit/>
          </a:bodyPr>
          <a:lstStyle>
            <a:lvl1pPr>
              <a:defRPr sz="7058" spc="-98" baseline="0">
                <a:solidFill>
                  <a:schemeClr val="bg1"/>
                </a:solidFill>
              </a:defRPr>
            </a:lvl1pPr>
          </a:lstStyle>
          <a:p>
            <a:r>
              <a:rPr lang="en-US" dirty="0"/>
              <a:t>Section title</a:t>
            </a:r>
          </a:p>
        </p:txBody>
      </p:sp>
    </p:spTree>
    <p:extLst>
      <p:ext uri="{BB962C8B-B14F-4D97-AF65-F5344CB8AC3E}">
        <p14:creationId xmlns:p14="http://schemas.microsoft.com/office/powerpoint/2010/main" val="27234390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07179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675" y="-1"/>
            <a:ext cx="12193675" cy="6858001"/>
          </a:xfrm>
          <a:prstGeom prst="rect">
            <a:avLst/>
          </a:prstGeom>
        </p:spPr>
      </p:pic>
      <p:sp>
        <p:nvSpPr>
          <p:cNvPr id="6" name="Rectangle 5"/>
          <p:cNvSpPr/>
          <p:nvPr userDrawn="1"/>
        </p:nvSpPr>
        <p:spPr bwMode="auto">
          <a:xfrm>
            <a:off x="1" y="487"/>
            <a:ext cx="12192000" cy="6857027"/>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487"/>
            <a:ext cx="12192000" cy="6857513"/>
          </a:xfrm>
          <a:prstGeom prst="rect">
            <a:avLst/>
          </a:prstGeom>
          <a:solidFill>
            <a:srgbClr val="002050">
              <a:alpha val="8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itle 27"/>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702474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2338305"/>
            <a:ext cx="5384800" cy="4015651"/>
          </a:xfrm>
          <a:prstGeom prst="rect">
            <a:avLst/>
          </a:prstGeom>
        </p:spPr>
        <p:txBody>
          <a:bodyPr>
            <a:normAutofit/>
          </a:bodyPr>
          <a:lstStyle>
            <a:lvl1pPr marL="226478" indent="-226478">
              <a:spcAft>
                <a:spcPts val="800"/>
              </a:spcAft>
              <a:buClr>
                <a:srgbClr val="0090D2"/>
              </a:buClr>
              <a:buFont typeface="Arial"/>
              <a:buChar char="•"/>
              <a:defRPr sz="2400">
                <a:solidFill>
                  <a:schemeClr val="tx1"/>
                </a:solidFill>
                <a:latin typeface="+mn-lt"/>
                <a:cs typeface="Segoe"/>
              </a:defRPr>
            </a:lvl1pPr>
            <a:lvl2pPr marL="226478" indent="-226478">
              <a:spcAft>
                <a:spcPts val="800"/>
              </a:spcAft>
              <a:buClr>
                <a:srgbClr val="0090D2"/>
              </a:buClr>
              <a:buFont typeface="Arial"/>
              <a:buChar char="•"/>
              <a:defRPr sz="2400">
                <a:solidFill>
                  <a:schemeClr val="tx1"/>
                </a:solidFill>
                <a:latin typeface="+mn-lt"/>
                <a:cs typeface="Segoe"/>
              </a:defRPr>
            </a:lvl2pPr>
            <a:lvl3pPr marL="226478" indent="-226478">
              <a:spcAft>
                <a:spcPts val="800"/>
              </a:spcAft>
              <a:buClr>
                <a:srgbClr val="0090D2"/>
              </a:buClr>
              <a:buFont typeface="Arial"/>
              <a:buChar char="•"/>
              <a:defRPr sz="2400">
                <a:solidFill>
                  <a:schemeClr val="tx1"/>
                </a:solidFill>
                <a:latin typeface="+mn-lt"/>
                <a:cs typeface="Segoe"/>
              </a:defRPr>
            </a:lvl3pPr>
            <a:lvl4pPr marL="226478" indent="-226478">
              <a:spcAft>
                <a:spcPts val="800"/>
              </a:spcAft>
              <a:buClr>
                <a:srgbClr val="0090D2"/>
              </a:buClr>
              <a:buFont typeface="Arial"/>
              <a:buChar char="•"/>
              <a:defRPr sz="2400">
                <a:solidFill>
                  <a:schemeClr val="tx1"/>
                </a:solidFill>
                <a:latin typeface="+mn-lt"/>
                <a:cs typeface="Segoe"/>
              </a:defRPr>
            </a:lvl4pPr>
            <a:lvl5pPr marL="226478" indent="-226478">
              <a:spcAft>
                <a:spcPts val="800"/>
              </a:spcAft>
              <a:buClr>
                <a:srgbClr val="0090D2"/>
              </a:buClr>
              <a:buFont typeface="Arial"/>
              <a:buChar char="•"/>
              <a:defRPr sz="2400">
                <a:solidFill>
                  <a:schemeClr val="tx1"/>
                </a:solidFill>
                <a:latin typeface="+mn-lt"/>
                <a:cs typeface="Segoe"/>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0" hasCustomPrompt="1"/>
          </p:nvPr>
        </p:nvSpPr>
        <p:spPr>
          <a:xfrm>
            <a:off x="602355" y="1835306"/>
            <a:ext cx="5387812" cy="409575"/>
          </a:xfrm>
          <a:prstGeom prst="rect">
            <a:avLst/>
          </a:prstGeom>
          <a:solidFill>
            <a:srgbClr val="0090D2"/>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13" name="Content Placeholder 5"/>
          <p:cNvSpPr>
            <a:spLocks noGrp="1"/>
          </p:cNvSpPr>
          <p:nvPr>
            <p:ph sz="quarter" idx="11" hasCustomPrompt="1"/>
          </p:nvPr>
        </p:nvSpPr>
        <p:spPr>
          <a:xfrm>
            <a:off x="6182661" y="1835306"/>
            <a:ext cx="5387812" cy="409575"/>
          </a:xfrm>
          <a:prstGeom prst="rect">
            <a:avLst/>
          </a:prstGeom>
          <a:solidFill>
            <a:srgbClr val="0090D2"/>
          </a:solidFill>
          <a:ln>
            <a:noFill/>
          </a:ln>
        </p:spPr>
        <p:txBody>
          <a:bodyPr anchor="ctr">
            <a:noAutofit/>
          </a:bodyPr>
          <a:lstStyle>
            <a:lvl1pPr algn="ctr">
              <a:defRPr sz="3200">
                <a:solidFill>
                  <a:schemeClr val="bg1"/>
                </a:solidFill>
                <a:latin typeface="+mj-lt"/>
              </a:defRPr>
            </a:lvl1pPr>
          </a:lstStyle>
          <a:p>
            <a:pPr lvl="0"/>
            <a:r>
              <a:rPr lang="en-US" dirty="0"/>
              <a:t>Title Here</a:t>
            </a:r>
          </a:p>
        </p:txBody>
      </p:sp>
      <p:sp>
        <p:nvSpPr>
          <p:cNvPr id="9" name="Content Placeholder 2"/>
          <p:cNvSpPr>
            <a:spLocks noGrp="1"/>
          </p:cNvSpPr>
          <p:nvPr>
            <p:ph sz="half" idx="12"/>
          </p:nvPr>
        </p:nvSpPr>
        <p:spPr>
          <a:xfrm>
            <a:off x="6184575" y="2338305"/>
            <a:ext cx="5384800" cy="4015651"/>
          </a:xfrm>
          <a:prstGeom prst="rect">
            <a:avLst/>
          </a:prstGeom>
        </p:spPr>
        <p:txBody>
          <a:bodyPr>
            <a:normAutofit/>
          </a:bodyPr>
          <a:lstStyle>
            <a:lvl1pPr marL="226478" indent="-226478">
              <a:spcAft>
                <a:spcPts val="800"/>
              </a:spcAft>
              <a:buClr>
                <a:srgbClr val="0090D2"/>
              </a:buClr>
              <a:buFont typeface="Arial"/>
              <a:buChar char="•"/>
              <a:defRPr sz="2400">
                <a:solidFill>
                  <a:schemeClr val="tx1"/>
                </a:solidFill>
                <a:latin typeface="+mn-lt"/>
                <a:cs typeface="Segoe"/>
              </a:defRPr>
            </a:lvl1pPr>
            <a:lvl2pPr marL="226478" indent="-226478">
              <a:spcAft>
                <a:spcPts val="800"/>
              </a:spcAft>
              <a:buClr>
                <a:srgbClr val="0090D2"/>
              </a:buClr>
              <a:buFont typeface="Arial"/>
              <a:buChar char="•"/>
              <a:defRPr sz="2400">
                <a:solidFill>
                  <a:schemeClr val="tx1"/>
                </a:solidFill>
                <a:latin typeface="+mn-lt"/>
                <a:cs typeface="Segoe"/>
              </a:defRPr>
            </a:lvl2pPr>
            <a:lvl3pPr marL="226478" indent="-226478">
              <a:spcAft>
                <a:spcPts val="800"/>
              </a:spcAft>
              <a:buClr>
                <a:srgbClr val="0090D2"/>
              </a:buClr>
              <a:buFont typeface="Arial"/>
              <a:buChar char="•"/>
              <a:defRPr sz="2400">
                <a:solidFill>
                  <a:schemeClr val="tx1"/>
                </a:solidFill>
                <a:latin typeface="+mn-lt"/>
                <a:cs typeface="Segoe"/>
              </a:defRPr>
            </a:lvl3pPr>
            <a:lvl4pPr marL="226478" indent="-226478">
              <a:spcAft>
                <a:spcPts val="800"/>
              </a:spcAft>
              <a:buClr>
                <a:srgbClr val="0090D2"/>
              </a:buClr>
              <a:buFont typeface="Arial"/>
              <a:buChar char="•"/>
              <a:defRPr sz="2400">
                <a:solidFill>
                  <a:schemeClr val="tx1"/>
                </a:solidFill>
                <a:latin typeface="+mn-lt"/>
                <a:cs typeface="Segoe"/>
              </a:defRPr>
            </a:lvl4pPr>
            <a:lvl5pPr marL="226478" indent="-226478">
              <a:spcAft>
                <a:spcPts val="800"/>
              </a:spcAft>
              <a:buClr>
                <a:srgbClr val="0090D2"/>
              </a:buClr>
              <a:buFont typeface="Arial"/>
              <a:buChar char="•"/>
              <a:defRPr sz="2400">
                <a:solidFill>
                  <a:schemeClr val="tx1"/>
                </a:solidFill>
                <a:latin typeface="+mn-lt"/>
                <a:cs typeface="Segoe"/>
              </a:defRPr>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defRPr>
                <a:solidFill>
                  <a:srgbClr val="0090D2"/>
                </a:solidFill>
              </a:defRPr>
            </a:lvl1pPr>
          </a:lstStyle>
          <a:p>
            <a:r>
              <a:rPr lang="en-US" dirty="0"/>
              <a:t>Click to edit Master title style</a:t>
            </a:r>
          </a:p>
        </p:txBody>
      </p:sp>
      <p:sp>
        <p:nvSpPr>
          <p:cNvPr id="11" name="Slide Number Placeholder 1"/>
          <p:cNvSpPr>
            <a:spLocks noGrp="1"/>
          </p:cNvSpPr>
          <p:nvPr>
            <p:ph type="sldNum" sz="quarter" idx="4"/>
          </p:nvPr>
        </p:nvSpPr>
        <p:spPr>
          <a:xfrm>
            <a:off x="705405" y="6434018"/>
            <a:ext cx="2844800" cy="366183"/>
          </a:xfrm>
          <a:prstGeom prst="rect">
            <a:avLst/>
          </a:prstGeom>
        </p:spPr>
        <p:txBody>
          <a:bodyPr vert="horz" lIns="91440" tIns="45720" rIns="91440" bIns="45720" rtlCol="0" anchor="ctr"/>
          <a:lstStyle>
            <a:lvl1pPr algn="l">
              <a:defRPr sz="1400" b="0">
                <a:solidFill>
                  <a:srgbClr val="0090D2"/>
                </a:solidFill>
              </a:defRPr>
            </a:lvl1pPr>
          </a:lstStyle>
          <a:p>
            <a:fld id="{2501BE23-1565-7B4A-A660-ADF397564F82}" type="slidenum">
              <a:rPr lang="en-US" smtClean="0"/>
              <a:pPr/>
              <a:t>‹#›</a:t>
            </a:fld>
            <a:endParaRPr lang="en-US"/>
          </a:p>
        </p:txBody>
      </p:sp>
    </p:spTree>
    <p:extLst>
      <p:ext uri="{BB962C8B-B14F-4D97-AF65-F5344CB8AC3E}">
        <p14:creationId xmlns:p14="http://schemas.microsoft.com/office/powerpoint/2010/main" val="22250646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agram layout">
    <p:spTree>
      <p:nvGrpSpPr>
        <p:cNvPr id="1" name=""/>
        <p:cNvGrpSpPr/>
        <p:nvPr/>
      </p:nvGrpSpPr>
      <p:grpSpPr>
        <a:xfrm>
          <a:off x="0" y="0"/>
          <a:ext cx="0" cy="0"/>
          <a:chOff x="0" y="0"/>
          <a:chExt cx="0" cy="0"/>
        </a:xfrm>
      </p:grpSpPr>
      <p:sp>
        <p:nvSpPr>
          <p:cNvPr id="5" name="Rectangle 4"/>
          <p:cNvSpPr/>
          <p:nvPr userDrawn="1"/>
        </p:nvSpPr>
        <p:spPr>
          <a:xfrm>
            <a:off x="1" y="1541215"/>
            <a:ext cx="12191999" cy="5316786"/>
          </a:xfrm>
          <a:prstGeom prst="rect">
            <a:avLst/>
          </a:prstGeom>
          <a:solidFill>
            <a:srgbClr val="E4F3FC"/>
          </a:solidFill>
          <a:ln w="12700" cap="flat" cmpd="sng" algn="ctr">
            <a:noFill/>
            <a:prstDash val="solid"/>
            <a:miter lim="800000"/>
          </a:ln>
          <a:effectLst/>
        </p:spPr>
        <p:txBody>
          <a:bodyPr rtlCol="0" anchor="ctr"/>
          <a:lstStyle/>
          <a:p>
            <a:pPr algn="ctr">
              <a:defRPr/>
            </a:pPr>
            <a:endParaRPr lang="en-US" sz="1765" kern="0">
              <a:solidFill>
                <a:prstClr val="white"/>
              </a:solidFill>
            </a:endParaRPr>
          </a:p>
        </p:txBody>
      </p:sp>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
        <p:nvSpPr>
          <p:cNvPr id="7" name="Rectangle 6"/>
          <p:cNvSpPr/>
          <p:nvPr userDrawn="1"/>
        </p:nvSpPr>
        <p:spPr>
          <a:xfrm>
            <a:off x="6457361" y="1660755"/>
            <a:ext cx="5734639" cy="5195516"/>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kern="0">
              <a:solidFill>
                <a:sysClr val="windowText" lastClr="000000"/>
              </a:solidFill>
            </a:endParaRPr>
          </a:p>
        </p:txBody>
      </p:sp>
    </p:spTree>
    <p:extLst>
      <p:ext uri="{BB962C8B-B14F-4D97-AF65-F5344CB8AC3E}">
        <p14:creationId xmlns:p14="http://schemas.microsoft.com/office/powerpoint/2010/main" val="606319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t>2/15/17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t>‹#›</a:t>
            </a:fld>
            <a:endParaRPr lang="en-US"/>
          </a:p>
        </p:txBody>
      </p:sp>
    </p:spTree>
    <p:extLst>
      <p:ext uri="{BB962C8B-B14F-4D97-AF65-F5344CB8AC3E}">
        <p14:creationId xmlns:p14="http://schemas.microsoft.com/office/powerpoint/2010/main" val="25953960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2062"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5" name="Rectangle 4"/>
          <p:cNvSpPr/>
          <p:nvPr/>
        </p:nvSpPr>
        <p:spPr bwMode="auto">
          <a:xfrm>
            <a:off x="0"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
            <a:ext cx="1738115" cy="779146"/>
          </a:xfrm>
          <a:prstGeom prst="rect">
            <a:avLst/>
          </a:prstGeom>
        </p:spPr>
      </p:pic>
      <p:sp>
        <p:nvSpPr>
          <p:cNvPr id="8" name="Title 7"/>
          <p:cNvSpPr>
            <a:spLocks noGrp="1"/>
          </p:cNvSpPr>
          <p:nvPr>
            <p:ph type="title"/>
          </p:nvPr>
        </p:nvSpPr>
        <p:spPr>
          <a:xfrm>
            <a:off x="357093" y="2993501"/>
            <a:ext cx="7824562" cy="1883040"/>
          </a:xfrm>
        </p:spPr>
        <p:txBody>
          <a:bodyPr>
            <a:spAutoFit/>
          </a:bodyPr>
          <a:lstStyle>
            <a:lvl1pPr>
              <a:defRPr sz="647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139329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userDrawn="1"/>
        </p:nvSpPr>
        <p:spPr bwMode="auto">
          <a:xfrm>
            <a:off x="0" y="0"/>
            <a:ext cx="12192000" cy="6858000"/>
          </a:xfrm>
          <a:prstGeom prst="rect">
            <a:avLst/>
          </a:prstGeom>
          <a:solidFill>
            <a:schemeClr val="tx2">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userDrawn="1"/>
        </p:nvGrpSpPr>
        <p:grpSpPr>
          <a:xfrm>
            <a:off x="393700" y="0"/>
            <a:ext cx="10153146" cy="6858000"/>
            <a:chOff x="0" y="0"/>
            <a:chExt cx="10153146" cy="6858000"/>
          </a:xfrm>
        </p:grpSpPr>
        <p:sp>
          <p:nvSpPr>
            <p:cNvPr id="7" name="Freeform 23"/>
            <p:cNvSpPr/>
            <p:nvPr/>
          </p:nvSpPr>
          <p:spPr bwMode="auto">
            <a:xfrm>
              <a:off x="0" y="0"/>
              <a:ext cx="10153146"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9" name="Freeform 24"/>
            <p:cNvSpPr>
              <a:spLocks/>
            </p:cNvSpPr>
            <p:nvPr/>
          </p:nvSpPr>
          <p:spPr bwMode="auto">
            <a:xfrm flipH="1" flipV="1">
              <a:off x="0" y="0"/>
              <a:ext cx="8778917" cy="6858000"/>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grpSp>
      <p:sp>
        <p:nvSpPr>
          <p:cNvPr id="10" name="Freeform: Shape 7"/>
          <p:cNvSpPr>
            <a:spLocks/>
          </p:cNvSpPr>
          <p:nvPr userDrawn="1"/>
        </p:nvSpPr>
        <p:spPr bwMode="auto">
          <a:xfrm flipH="1" flipV="1">
            <a:off x="0" y="-859"/>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3086"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pic>
        <p:nvPicPr>
          <p:cNvPr id="2" name="Picture 1"/>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0" y="1"/>
            <a:ext cx="1738115" cy="779146"/>
          </a:xfrm>
          <a:prstGeom prst="rect">
            <a:avLst/>
          </a:prstGeom>
        </p:spPr>
      </p:pic>
      <p:sp>
        <p:nvSpPr>
          <p:cNvPr id="8" name="Title 7"/>
          <p:cNvSpPr>
            <a:spLocks noGrp="1"/>
          </p:cNvSpPr>
          <p:nvPr>
            <p:ph type="title"/>
          </p:nvPr>
        </p:nvSpPr>
        <p:spPr>
          <a:xfrm>
            <a:off x="357093" y="2993501"/>
            <a:ext cx="7824562" cy="1883040"/>
          </a:xfrm>
        </p:spPr>
        <p:txBody>
          <a:bodyPr>
            <a:spAutoFit/>
          </a:bodyPr>
          <a:lstStyle>
            <a:lvl1pPr>
              <a:defRPr sz="6470">
                <a:solidFill>
                  <a:schemeClr val="bg1"/>
                </a:solidFill>
              </a:defRPr>
            </a:lvl1pPr>
          </a:lstStyle>
          <a:p>
            <a:r>
              <a:rPr lang="en-US" dirty="0"/>
              <a:t>Click to edit Master title style</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 photo">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4110"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5" name="Rectangle 4"/>
          <p:cNvSpPr/>
          <p:nvPr/>
        </p:nvSpPr>
        <p:spPr bwMode="auto">
          <a:xfrm>
            <a:off x="0"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photo">
    <p:bg>
      <p:bgPr>
        <a:blipFill dpi="0" rotWithShape="1">
          <a:blip r:embed="rId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Freeform: Shape 7"/>
          <p:cNvSpPr>
            <a:spLocks/>
          </p:cNvSpPr>
          <p:nvPr userDrawn="1"/>
        </p:nvSpPr>
        <p:spPr bwMode="auto">
          <a:xfrm flipH="1" flipV="1">
            <a:off x="-2" y="-859"/>
            <a:ext cx="10579397"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alpha val="9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5134"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599105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Only - photo">
    <p:bg>
      <p:bgPr>
        <a:blipFill dpi="0" rotWithShape="1">
          <a:blip r:embed="rId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192000" cy="6858000"/>
          </a:xfrm>
          <a:prstGeom prst="rect">
            <a:avLst/>
          </a:prstGeom>
          <a:solidFill>
            <a:schemeClr val="tx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6158"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 photo">
    <p:bg>
      <p:bgPr>
        <a:blipFill dpi="0" rotWithShape="1">
          <a:blip r:embed="rId4">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userDrawn="1"/>
        </p:nvGrpSpPr>
        <p:grpSpPr>
          <a:xfrm>
            <a:off x="393700" y="0"/>
            <a:ext cx="7431863" cy="6858000"/>
            <a:chOff x="0" y="0"/>
            <a:chExt cx="10153146" cy="6858000"/>
          </a:xfrm>
        </p:grpSpPr>
        <p:sp>
          <p:nvSpPr>
            <p:cNvPr id="7" name="Freeform 23"/>
            <p:cNvSpPr/>
            <p:nvPr/>
          </p:nvSpPr>
          <p:spPr bwMode="auto">
            <a:xfrm>
              <a:off x="0" y="0"/>
              <a:ext cx="10153146" cy="6858000"/>
            </a:xfrm>
            <a:custGeom>
              <a:avLst/>
              <a:gdLst>
                <a:gd name="connsiteX0" fmla="*/ 0 w 10153146"/>
                <a:gd name="connsiteY0" fmla="*/ 0 h 6858000"/>
                <a:gd name="connsiteX1" fmla="*/ 1862165 w 10153146"/>
                <a:gd name="connsiteY1" fmla="*/ 0 h 6858000"/>
                <a:gd name="connsiteX2" fmla="*/ 2046514 w 10153146"/>
                <a:gd name="connsiteY2" fmla="*/ 0 h 6858000"/>
                <a:gd name="connsiteX3" fmla="*/ 3313859 w 10153146"/>
                <a:gd name="connsiteY3" fmla="*/ 0 h 6858000"/>
                <a:gd name="connsiteX4" fmla="*/ 3429708 w 10153146"/>
                <a:gd name="connsiteY4" fmla="*/ 0 h 6858000"/>
                <a:gd name="connsiteX5" fmla="*/ 10153146 w 10153146"/>
                <a:gd name="connsiteY5" fmla="*/ 0 h 6858000"/>
                <a:gd name="connsiteX6" fmla="*/ 8692118 w 10153146"/>
                <a:gd name="connsiteY6" fmla="*/ 6858000 h 6858000"/>
                <a:gd name="connsiteX7" fmla="*/ 3429708 w 10153146"/>
                <a:gd name="connsiteY7" fmla="*/ 6858000 h 6858000"/>
                <a:gd name="connsiteX8" fmla="*/ 3313859 w 10153146"/>
                <a:gd name="connsiteY8" fmla="*/ 6858000 h 6858000"/>
                <a:gd name="connsiteX9" fmla="*/ 2046514 w 10153146"/>
                <a:gd name="connsiteY9" fmla="*/ 6858000 h 6858000"/>
                <a:gd name="connsiteX10" fmla="*/ 1862165 w 10153146"/>
                <a:gd name="connsiteY10" fmla="*/ 6858000 h 6858000"/>
                <a:gd name="connsiteX11" fmla="*/ 0 w 1015314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53146" h="6858000">
                  <a:moveTo>
                    <a:pt x="0" y="0"/>
                  </a:moveTo>
                  <a:lnTo>
                    <a:pt x="1862165" y="0"/>
                  </a:lnTo>
                  <a:lnTo>
                    <a:pt x="2046514" y="0"/>
                  </a:lnTo>
                  <a:lnTo>
                    <a:pt x="3313859" y="0"/>
                  </a:lnTo>
                  <a:lnTo>
                    <a:pt x="3429708" y="0"/>
                  </a:lnTo>
                  <a:lnTo>
                    <a:pt x="10153146" y="0"/>
                  </a:lnTo>
                  <a:lnTo>
                    <a:pt x="8692118" y="6858000"/>
                  </a:lnTo>
                  <a:lnTo>
                    <a:pt x="3429708" y="6858000"/>
                  </a:lnTo>
                  <a:lnTo>
                    <a:pt x="3313859" y="6858000"/>
                  </a:lnTo>
                  <a:lnTo>
                    <a:pt x="2046514" y="6858000"/>
                  </a:lnTo>
                  <a:lnTo>
                    <a:pt x="1862165" y="6858000"/>
                  </a:lnTo>
                  <a:lnTo>
                    <a:pt x="0" y="6858000"/>
                  </a:lnTo>
                  <a:close/>
                </a:path>
              </a:pathLst>
            </a:custGeom>
            <a:solidFill>
              <a:schemeClr val="bg1">
                <a:alpha val="4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8" name="Freeform 24"/>
            <p:cNvSpPr>
              <a:spLocks/>
            </p:cNvSpPr>
            <p:nvPr/>
          </p:nvSpPr>
          <p:spPr bwMode="auto">
            <a:xfrm flipH="1" flipV="1">
              <a:off x="0" y="0"/>
              <a:ext cx="8778917" cy="6858000"/>
            </a:xfrm>
            <a:custGeom>
              <a:avLst/>
              <a:gdLst>
                <a:gd name="connsiteX0" fmla="*/ 8778917 w 8778917"/>
                <a:gd name="connsiteY0" fmla="*/ 6858000 h 6858000"/>
                <a:gd name="connsiteX1" fmla="*/ 8290981 w 8778917"/>
                <a:gd name="connsiteY1" fmla="*/ 6858000 h 6858000"/>
                <a:gd name="connsiteX2" fmla="*/ 6839287 w 8778917"/>
                <a:gd name="connsiteY2" fmla="*/ 6858000 h 6858000"/>
                <a:gd name="connsiteX3" fmla="*/ 6732403 w 8778917"/>
                <a:gd name="connsiteY3" fmla="*/ 6858000 h 6858000"/>
                <a:gd name="connsiteX4" fmla="*/ 6723438 w 8778917"/>
                <a:gd name="connsiteY4" fmla="*/ 6858000 h 6858000"/>
                <a:gd name="connsiteX5" fmla="*/ 0 w 8778917"/>
                <a:gd name="connsiteY5" fmla="*/ 6858000 h 6858000"/>
                <a:gd name="connsiteX6" fmla="*/ 1461028 w 8778917"/>
                <a:gd name="connsiteY6" fmla="*/ 0 h 6858000"/>
                <a:gd name="connsiteX7" fmla="*/ 6723438 w 8778917"/>
                <a:gd name="connsiteY7" fmla="*/ 0 h 6858000"/>
                <a:gd name="connsiteX8" fmla="*/ 6732403 w 8778917"/>
                <a:gd name="connsiteY8" fmla="*/ 0 h 6858000"/>
                <a:gd name="connsiteX9" fmla="*/ 6839287 w 8778917"/>
                <a:gd name="connsiteY9" fmla="*/ 0 h 6858000"/>
                <a:gd name="connsiteX10" fmla="*/ 8290981 w 8778917"/>
                <a:gd name="connsiteY10" fmla="*/ 0 h 6858000"/>
                <a:gd name="connsiteX11" fmla="*/ 8778917 w 877891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78917" h="6858000">
                  <a:moveTo>
                    <a:pt x="8778917" y="6858000"/>
                  </a:moveTo>
                  <a:lnTo>
                    <a:pt x="8290981" y="6858000"/>
                  </a:lnTo>
                  <a:lnTo>
                    <a:pt x="6839287" y="6858000"/>
                  </a:lnTo>
                  <a:lnTo>
                    <a:pt x="6732403" y="6858000"/>
                  </a:lnTo>
                  <a:lnTo>
                    <a:pt x="6723438" y="6858000"/>
                  </a:lnTo>
                  <a:lnTo>
                    <a:pt x="0" y="6858000"/>
                  </a:lnTo>
                  <a:lnTo>
                    <a:pt x="1461028" y="0"/>
                  </a:lnTo>
                  <a:lnTo>
                    <a:pt x="6723438" y="0"/>
                  </a:lnTo>
                  <a:lnTo>
                    <a:pt x="6732403" y="0"/>
                  </a:lnTo>
                  <a:lnTo>
                    <a:pt x="6839287" y="0"/>
                  </a:lnTo>
                  <a:lnTo>
                    <a:pt x="8290981" y="0"/>
                  </a:lnTo>
                  <a:lnTo>
                    <a:pt x="8778917" y="0"/>
                  </a:lnTo>
                  <a:close/>
                </a:path>
              </a:pathLst>
            </a:custGeom>
            <a:solidFill>
              <a:schemeClr val="bg1">
                <a:alpha val="2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grpSp>
      <p:sp>
        <p:nvSpPr>
          <p:cNvPr id="9" name="Freeform: Shape 7"/>
          <p:cNvSpPr>
            <a:spLocks/>
          </p:cNvSpPr>
          <p:nvPr userDrawn="1"/>
        </p:nvSpPr>
        <p:spPr bwMode="auto">
          <a:xfrm flipH="1" flipV="1">
            <a:off x="0" y="-859"/>
            <a:ext cx="7447080"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7182"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3" name="Title 2"/>
          <p:cNvSpPr>
            <a:spLocks noGrp="1"/>
          </p:cNvSpPr>
          <p:nvPr>
            <p:ph type="title"/>
          </p:nvPr>
        </p:nvSpPr>
        <p:spPr>
          <a:xfrm>
            <a:off x="324465" y="2981866"/>
            <a:ext cx="4981182" cy="1430646"/>
          </a:xfrm>
        </p:spPr>
        <p:txBody>
          <a:bodyPr/>
          <a:lstStyle>
            <a:lvl1pPr>
              <a:defRPr>
                <a:solidFill>
                  <a:schemeClr val="bg1"/>
                </a:solidFill>
              </a:defRPr>
            </a:lvl1pPr>
          </a:lstStyle>
          <a:p>
            <a:r>
              <a:rPr lang="en-US" dirty="0"/>
              <a:t>Click to edit Master title style</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Color w/Photo Block Title on Left">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8" name="Freeform 17"/>
          <p:cNvSpPr>
            <a:spLocks/>
          </p:cNvSpPr>
          <p:nvPr userDrawn="1"/>
        </p:nvSpPr>
        <p:spPr bwMode="auto">
          <a:xfrm flipH="1" flipV="1">
            <a:off x="1"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tx2">
              <a:alpha val="82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20" name="Freeform 19"/>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a:xfrm>
            <a:off x="11367165" y="6437742"/>
            <a:ext cx="555597" cy="133860"/>
          </a:xfrm>
          <a:prstGeom prst="rect">
            <a:avLst/>
          </a:prstGeom>
        </p:spPr>
        <p:txBody>
          <a:bodyPr/>
          <a:lstStyle>
            <a:lvl1pPr>
              <a:defRPr/>
            </a:lvl1pPr>
          </a:lstStyle>
          <a:p>
            <a:fld id="{6052FC3A-E1BD-E54F-9A48-71EBDEF00552}" type="slidenum">
              <a:rPr lang="en-US"/>
              <a:pPr/>
              <a:t>‹#›</a:t>
            </a:fld>
            <a:endParaRPr lang="en-US"/>
          </a:p>
        </p:txBody>
      </p:sp>
      <p:sp>
        <p:nvSpPr>
          <p:cNvPr id="26"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accent1"/>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userDrawn="1">
            <p:custDataLst>
              <p:tags r:id="rId2"/>
            </p:custDataLst>
            <p:extLst/>
          </p:nvPr>
        </p:nvGraphicFramePr>
        <p:xfrm>
          <a:off x="0" y="2531"/>
          <a:ext cx="1556" cy="1556"/>
        </p:xfrm>
        <a:graphic>
          <a:graphicData uri="http://schemas.openxmlformats.org/presentationml/2006/ole">
            <mc:AlternateContent xmlns:mc="http://schemas.openxmlformats.org/markup-compatibility/2006">
              <mc:Choice xmlns:v="urn:schemas-microsoft-com:vml" Requires="v">
                <p:oleObj spid="_x0000_s8206" name="think-cell Slide" r:id="rId5" imgW="270" imgH="270" progId="TCLayout.ActiveDocument.1">
                  <p:embed/>
                </p:oleObj>
              </mc:Choice>
              <mc:Fallback>
                <p:oleObj name="think-cell Slide" r:id="rId5" imgW="270" imgH="270" progId="TCLayout.ActiveDocument.1">
                  <p:embed/>
                  <p:pic>
                    <p:nvPicPr>
                      <p:cNvPr id="11" name="Object 10"/>
                      <p:cNvPicPr/>
                      <p:nvPr/>
                    </p:nvPicPr>
                    <p:blipFill>
                      <a:blip r:embed="rId6"/>
                      <a:stretch>
                        <a:fillRect/>
                      </a:stretch>
                    </p:blipFill>
                    <p:spPr>
                      <a:xfrm>
                        <a:off x="0" y="2531"/>
                        <a:ext cx="1556" cy="1556"/>
                      </a:xfrm>
                      <a:prstGeom prst="rect">
                        <a:avLst/>
                      </a:prstGeom>
                    </p:spPr>
                  </p:pic>
                </p:oleObj>
              </mc:Fallback>
            </mc:AlternateContent>
          </a:graphicData>
        </a:graphic>
      </p:graphicFrame>
      <p:sp>
        <p:nvSpPr>
          <p:cNvPr id="5" name="Rectangle 4"/>
          <p:cNvSpPr/>
          <p:nvPr/>
        </p:nvSpPr>
        <p:spPr bwMode="auto">
          <a:xfrm>
            <a:off x="0" y="0"/>
            <a:ext cx="12192000"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defRPr/>
            </a:pPr>
            <a:endParaRPr lang="en-US" sz="1765"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Rectangle 7"/>
          <p:cNvSpPr/>
          <p:nvPr userDrawn="1"/>
        </p:nvSpPr>
        <p:spPr>
          <a:xfrm>
            <a:off x="7316327" y="1542137"/>
            <a:ext cx="4875673" cy="5315863"/>
          </a:xfrm>
          <a:prstGeom prst="rect">
            <a:avLst/>
          </a:prstGeom>
          <a:solidFill>
            <a:srgbClr val="E5F2FC"/>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
              <a:cs typeface=""/>
            </a:endParaRPr>
          </a:p>
        </p:txBody>
      </p:sp>
      <p:sp>
        <p:nvSpPr>
          <p:cNvPr id="4" name="Picture Placeholder 3"/>
          <p:cNvSpPr>
            <a:spLocks noGrp="1"/>
          </p:cNvSpPr>
          <p:nvPr>
            <p:ph type="pic" sz="quarter" idx="10"/>
          </p:nvPr>
        </p:nvSpPr>
        <p:spPr>
          <a:xfrm>
            <a:off x="1" y="1542137"/>
            <a:ext cx="7316327" cy="5315863"/>
          </a:xfrm>
        </p:spPr>
        <p:txBody>
          <a:bodyPr/>
          <a:lstStyle/>
          <a:p>
            <a:endParaRPr lang="en-US"/>
          </a:p>
        </p:txBody>
      </p:sp>
      <p:sp>
        <p:nvSpPr>
          <p:cNvPr id="14" name="Text Placeholder 13"/>
          <p:cNvSpPr>
            <a:spLocks noGrp="1"/>
          </p:cNvSpPr>
          <p:nvPr>
            <p:ph type="body" sz="quarter" idx="11"/>
          </p:nvPr>
        </p:nvSpPr>
        <p:spPr>
          <a:xfrm>
            <a:off x="7449560" y="2367023"/>
            <a:ext cx="4312531" cy="1757303"/>
          </a:xfrm>
        </p:spPr>
        <p:txBody>
          <a:bodyPr>
            <a:spAutoFit/>
          </a:bodyPr>
          <a:lstStyle>
            <a:lvl1pPr>
              <a:defRPr sz="1961">
                <a:latin typeface="+mj-lt"/>
              </a:defRPr>
            </a:lvl1pPr>
            <a:lvl2pPr>
              <a:defRPr sz="1765">
                <a:latin typeface="+mj-lt"/>
              </a:defRPr>
            </a:lvl2pPr>
            <a:lvl3pPr>
              <a:defRPr sz="1568">
                <a:latin typeface="+mj-lt"/>
              </a:defRPr>
            </a:lvl3pPr>
            <a:lvl4pPr>
              <a:defRPr sz="1372">
                <a:latin typeface="+mj-lt"/>
              </a:defRPr>
            </a:lvl4pPr>
            <a:lvl5pPr>
              <a:defRPr sz="1372">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9285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userDrawn="1"/>
        </p:nvSpPr>
        <p:spPr>
          <a:xfrm>
            <a:off x="1" y="1541215"/>
            <a:ext cx="12191999" cy="5316786"/>
          </a:xfrm>
          <a:prstGeom prst="rect">
            <a:avLst/>
          </a:prstGeom>
          <a:solidFill>
            <a:srgbClr val="E5F2FC"/>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
              <a:cs typeface=""/>
            </a:endParaRPr>
          </a:p>
        </p:txBody>
      </p:sp>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6395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8" name="Rectangle 7"/>
          <p:cNvSpPr/>
          <p:nvPr userDrawn="1"/>
        </p:nvSpPr>
        <p:spPr>
          <a:xfrm>
            <a:off x="1" y="1541215"/>
            <a:ext cx="12191999" cy="5316786"/>
          </a:xfrm>
          <a:prstGeom prst="rect">
            <a:avLst/>
          </a:prstGeom>
          <a:solidFill>
            <a:srgbClr val="E5F2FC"/>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
              <a:cs typeface=""/>
            </a:endParaRPr>
          </a:p>
        </p:txBody>
      </p:sp>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
        <p:nvSpPr>
          <p:cNvPr id="3" name="Content Placeholder 2"/>
          <p:cNvSpPr>
            <a:spLocks noGrp="1"/>
          </p:cNvSpPr>
          <p:nvPr>
            <p:ph idx="1"/>
          </p:nvPr>
        </p:nvSpPr>
        <p:spPr>
          <a:xfrm>
            <a:off x="324465" y="1828796"/>
            <a:ext cx="6876815" cy="4741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userDrawn="1"/>
        </p:nvSpPr>
        <p:spPr bwMode="auto">
          <a:xfrm>
            <a:off x="7575422" y="1541215"/>
            <a:ext cx="4616579" cy="531678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pPr>
            <a:endParaRPr lang="en-US" sz="1765" b="1" dirty="0" err="1">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91532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2/15/17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7212231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agram layout">
    <p:spTree>
      <p:nvGrpSpPr>
        <p:cNvPr id="1" name=""/>
        <p:cNvGrpSpPr/>
        <p:nvPr/>
      </p:nvGrpSpPr>
      <p:grpSpPr>
        <a:xfrm>
          <a:off x="0" y="0"/>
          <a:ext cx="0" cy="0"/>
          <a:chOff x="0" y="0"/>
          <a:chExt cx="0" cy="0"/>
        </a:xfrm>
      </p:grpSpPr>
      <p:sp>
        <p:nvSpPr>
          <p:cNvPr id="5" name="Rectangle 4"/>
          <p:cNvSpPr/>
          <p:nvPr userDrawn="1"/>
        </p:nvSpPr>
        <p:spPr>
          <a:xfrm>
            <a:off x="1" y="1541215"/>
            <a:ext cx="12191999" cy="5316786"/>
          </a:xfrm>
          <a:prstGeom prst="rect">
            <a:avLst/>
          </a:prstGeom>
          <a:solidFill>
            <a:srgbClr val="E5F2FC"/>
          </a:solidFill>
          <a:ln w="12700" cap="flat" cmpd="sng" algn="ctr">
            <a:noFill/>
            <a:prstDash val="solid"/>
            <a:miter lim="800000"/>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
              <a:cs typeface=""/>
            </a:endParaRPr>
          </a:p>
        </p:txBody>
      </p:sp>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
        <p:nvSpPr>
          <p:cNvPr id="7" name="Rectangle 6"/>
          <p:cNvSpPr/>
          <p:nvPr userDrawn="1"/>
        </p:nvSpPr>
        <p:spPr>
          <a:xfrm>
            <a:off x="7315200" y="1660755"/>
            <a:ext cx="4876800" cy="5195516"/>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fontAlgn="auto">
              <a:spcBef>
                <a:spcPts val="0"/>
              </a:spcBef>
              <a:spcAft>
                <a:spcPts val="0"/>
              </a:spcAft>
              <a:defRPr/>
            </a:pPr>
            <a:endParaRPr lang="en-US" sz="1800" kern="0">
              <a:solidFill>
                <a:sysClr val="windowText" lastClr="000000"/>
              </a:solidFill>
            </a:endParaRPr>
          </a:p>
        </p:txBody>
      </p:sp>
      <p:sp>
        <p:nvSpPr>
          <p:cNvPr id="4" name="Text Placeholder 3"/>
          <p:cNvSpPr>
            <a:spLocks noGrp="1"/>
          </p:cNvSpPr>
          <p:nvPr>
            <p:ph type="body" sz="quarter" idx="10"/>
          </p:nvPr>
        </p:nvSpPr>
        <p:spPr>
          <a:xfrm>
            <a:off x="7692554" y="1927296"/>
            <a:ext cx="3977545" cy="3137932"/>
          </a:xfrm>
        </p:spPr>
        <p:txBody>
          <a:bodyPr>
            <a:noAutofit/>
          </a:bodyPr>
          <a:lstStyle>
            <a:lvl1pPr>
              <a:defRPr sz="1961">
                <a:latin typeface="+mj-lt"/>
              </a:defRPr>
            </a:lvl1pPr>
            <a:lvl2pPr>
              <a:defRPr sz="1765">
                <a:latin typeface="+mj-lt"/>
              </a:defRPr>
            </a:lvl2pPr>
            <a:lvl3pPr>
              <a:defRPr sz="1568">
                <a:latin typeface="+mj-lt"/>
              </a:defRPr>
            </a:lvl3pPr>
            <a:lvl4pPr>
              <a:defRPr sz="1372">
                <a:latin typeface="+mj-lt"/>
              </a:defRPr>
            </a:lvl4pPr>
            <a:lvl5pPr>
              <a:defRPr sz="1372">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1003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Tree>
    <p:extLst>
      <p:ext uri="{BB962C8B-B14F-4D97-AF65-F5344CB8AC3E}">
        <p14:creationId xmlns:p14="http://schemas.microsoft.com/office/powerpoint/2010/main" val="542275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1F5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3600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7398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lor Block Title on Left">
    <p:spTree>
      <p:nvGrpSpPr>
        <p:cNvPr id="1" name=""/>
        <p:cNvGrpSpPr/>
        <p:nvPr/>
      </p:nvGrpSpPr>
      <p:grpSpPr>
        <a:xfrm>
          <a:off x="0" y="0"/>
          <a:ext cx="0" cy="0"/>
          <a:chOff x="0" y="0"/>
          <a:chExt cx="0" cy="0"/>
        </a:xfrm>
      </p:grpSpPr>
      <p:sp>
        <p:nvSpPr>
          <p:cNvPr id="11" name="Freeform: Shape 10"/>
          <p:cNvSpPr>
            <a:spLocks/>
          </p:cNvSpPr>
          <p:nvPr userDrawn="1"/>
        </p:nvSpPr>
        <p:spPr bwMode="auto">
          <a:xfrm flipH="1" flipV="1">
            <a:off x="1" y="-2"/>
            <a:ext cx="10173934"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689287"/>
            <a:ext cx="9125634"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5" name="Slide Number Placeholder 3"/>
          <p:cNvSpPr>
            <a:spLocks noGrp="1"/>
          </p:cNvSpPr>
          <p:nvPr>
            <p:ph type="sldNum" sz="quarter" idx="15"/>
          </p:nvPr>
        </p:nvSpPr>
        <p:spPr>
          <a:xfrm>
            <a:off x="11367165" y="6437742"/>
            <a:ext cx="555597" cy="133860"/>
          </a:xfrm>
          <a:prstGeom prst="rect">
            <a:avLst/>
          </a:prstGeom>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597806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Color w/Photo Block Title on Lef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908" y="0"/>
            <a:ext cx="5510784" cy="6858000"/>
          </a:xfrm>
          <a:prstGeom prst="rect">
            <a:avLst/>
          </a:prstGeom>
        </p:spPr>
      </p:pic>
      <p:sp>
        <p:nvSpPr>
          <p:cNvPr id="18" name="Freeform 17"/>
          <p:cNvSpPr>
            <a:spLocks/>
          </p:cNvSpPr>
          <p:nvPr userDrawn="1"/>
        </p:nvSpPr>
        <p:spPr bwMode="auto">
          <a:xfrm flipH="1" flipV="1">
            <a:off x="0" y="-2"/>
            <a:ext cx="5476196" cy="6858002"/>
          </a:xfrm>
          <a:custGeom>
            <a:avLst/>
            <a:gdLst>
              <a:gd name="connsiteX0" fmla="*/ 5476196 w 5476196"/>
              <a:gd name="connsiteY0" fmla="*/ 6858002 h 6858002"/>
              <a:gd name="connsiteX1" fmla="*/ 0 w 5476196"/>
              <a:gd name="connsiteY1" fmla="*/ 6858002 h 6858002"/>
              <a:gd name="connsiteX2" fmla="*/ 1457721 w 5476196"/>
              <a:gd name="connsiteY2" fmla="*/ 0 h 6858002"/>
              <a:gd name="connsiteX3" fmla="*/ 5476196 w 5476196"/>
              <a:gd name="connsiteY3" fmla="*/ 0 h 6858002"/>
            </a:gdLst>
            <a:ahLst/>
            <a:cxnLst>
              <a:cxn ang="0">
                <a:pos x="connsiteX0" y="connsiteY0"/>
              </a:cxn>
              <a:cxn ang="0">
                <a:pos x="connsiteX1" y="connsiteY1"/>
              </a:cxn>
              <a:cxn ang="0">
                <a:pos x="connsiteX2" y="connsiteY2"/>
              </a:cxn>
              <a:cxn ang="0">
                <a:pos x="connsiteX3" y="connsiteY3"/>
              </a:cxn>
            </a:cxnLst>
            <a:rect l="l" t="t" r="r" b="b"/>
            <a:pathLst>
              <a:path w="5476196" h="6858002">
                <a:moveTo>
                  <a:pt x="5476196" y="6858002"/>
                </a:moveTo>
                <a:lnTo>
                  <a:pt x="0" y="6858002"/>
                </a:lnTo>
                <a:lnTo>
                  <a:pt x="1457721" y="0"/>
                </a:lnTo>
                <a:lnTo>
                  <a:pt x="5476196" y="0"/>
                </a:lnTo>
                <a:close/>
              </a:path>
            </a:pathLst>
          </a:custGeom>
          <a:solidFill>
            <a:schemeClr val="accent1">
              <a:alpha val="90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 name="Title 2"/>
          <p:cNvSpPr>
            <a:spLocks noGrp="1"/>
          </p:cNvSpPr>
          <p:nvPr>
            <p:ph type="title"/>
          </p:nvPr>
        </p:nvSpPr>
        <p:spPr>
          <a:xfrm>
            <a:off x="472128" y="1108673"/>
            <a:ext cx="3934772" cy="927940"/>
          </a:xfrm>
          <a:prstGeom prst="rect">
            <a:avLst/>
          </a:prstGeom>
        </p:spPr>
        <p:txBody>
          <a:bodyPr/>
          <a:lstStyle>
            <a:lvl1pPr algn="l">
              <a:defRPr sz="4400" spc="0">
                <a:solidFill>
                  <a:schemeClr val="bg1"/>
                </a:solidFill>
              </a:defRPr>
            </a:lvl1pPr>
          </a:lstStyle>
          <a:p>
            <a:r>
              <a:rPr lang="en-US" dirty="0"/>
              <a:t>Click to edit Master title style</a:t>
            </a:r>
          </a:p>
        </p:txBody>
      </p:sp>
      <p:sp>
        <p:nvSpPr>
          <p:cNvPr id="20" name="Freeform 19"/>
          <p:cNvSpPr/>
          <p:nvPr userDrawn="1"/>
        </p:nvSpPr>
        <p:spPr bwMode="auto">
          <a:xfrm>
            <a:off x="4009782" y="-2"/>
            <a:ext cx="8182218" cy="6858002"/>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rgbClr val="FFFFFF"/>
              </a:solidFill>
              <a:latin typeface="Segoe UI Light"/>
              <a:ea typeface="Segoe UI" pitchFamily="34" charset="0"/>
              <a:cs typeface="Segoe UI" pitchFamily="34" charset="0"/>
            </a:endParaRPr>
          </a:p>
        </p:txBody>
      </p:sp>
      <p:sp>
        <p:nvSpPr>
          <p:cNvPr id="5" name="Slide Number Placeholder 3"/>
          <p:cNvSpPr>
            <a:spLocks noGrp="1"/>
          </p:cNvSpPr>
          <p:nvPr>
            <p:ph type="sldNum" sz="quarter" idx="15"/>
          </p:nvPr>
        </p:nvSpPr>
        <p:spPr>
          <a:xfrm>
            <a:off x="11367165" y="6437742"/>
            <a:ext cx="555597" cy="133860"/>
          </a:xfrm>
          <a:prstGeom prst="rect">
            <a:avLst/>
          </a:prstGeom>
        </p:spPr>
        <p:txBody>
          <a:bodyPr/>
          <a:lstStyle>
            <a:lvl1pPr>
              <a:defRPr/>
            </a:lvl1pPr>
          </a:lstStyle>
          <a:p>
            <a:fld id="{6052FC3A-E1BD-E54F-9A48-71EBDEF00552}" type="slidenum">
              <a:rPr lang="en-US"/>
              <a:pPr/>
              <a:t>‹#›</a:t>
            </a:fld>
            <a:endParaRPr lang="en-US"/>
          </a:p>
        </p:txBody>
      </p:sp>
      <p:sp>
        <p:nvSpPr>
          <p:cNvPr id="12" name="Content Placeholder 25"/>
          <p:cNvSpPr>
            <a:spLocks noGrp="1"/>
          </p:cNvSpPr>
          <p:nvPr>
            <p:ph sz="quarter" idx="17"/>
          </p:nvPr>
        </p:nvSpPr>
        <p:spPr>
          <a:xfrm>
            <a:off x="5476197" y="1108075"/>
            <a:ext cx="6446565" cy="4746625"/>
          </a:xfrm>
        </p:spPr>
        <p:txBody>
          <a:bodyPr/>
          <a:lstStyle>
            <a:lvl1pPr marL="0" indent="0">
              <a:spcBef>
                <a:spcPts val="1200"/>
              </a:spcBef>
              <a:buNone/>
              <a:defRPr sz="2800">
                <a:solidFill>
                  <a:schemeClr val="accent1"/>
                </a:solidFill>
              </a:defRPr>
            </a:lvl1pPr>
            <a:lvl2pPr>
              <a:spcBef>
                <a:spcPts val="1200"/>
              </a:spcBef>
              <a:defRPr sz="1800"/>
            </a:lvl2pPr>
            <a:lvl3pPr>
              <a:defRPr sz="1800"/>
            </a:lvl3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02902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F770BDB5-9302-4A72-AFF3-5588E374E395}" type="datetimeFigureOut">
              <a:rPr lang="en-US" smtClean="0"/>
              <a:t>2/15/17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58B1C62-6523-40EB-A5E7-63AFE8AC4F95}" type="slidenum">
              <a:rPr lang="en-US" smtClean="0"/>
              <a:t>‹#›</a:t>
            </a:fld>
            <a:endParaRPr lang="en-US"/>
          </a:p>
        </p:txBody>
      </p:sp>
    </p:spTree>
    <p:extLst>
      <p:ext uri="{BB962C8B-B14F-4D97-AF65-F5344CB8AC3E}">
        <p14:creationId xmlns:p14="http://schemas.microsoft.com/office/powerpoint/2010/main" val="426334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gram Layout">
    <p:spTree>
      <p:nvGrpSpPr>
        <p:cNvPr id="1" name=""/>
        <p:cNvGrpSpPr/>
        <p:nvPr/>
      </p:nvGrpSpPr>
      <p:grpSpPr>
        <a:xfrm>
          <a:off x="0" y="0"/>
          <a:ext cx="0" cy="0"/>
          <a:chOff x="0" y="0"/>
          <a:chExt cx="0" cy="0"/>
        </a:xfrm>
      </p:grpSpPr>
      <p:sp>
        <p:nvSpPr>
          <p:cNvPr id="1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p>
        </p:txBody>
      </p:sp>
      <p:sp>
        <p:nvSpPr>
          <p:cNvPr id="3" name="Rectangle 2"/>
          <p:cNvSpPr/>
          <p:nvPr userDrawn="1"/>
        </p:nvSpPr>
        <p:spPr bwMode="auto">
          <a:xfrm>
            <a:off x="466022" y="1606841"/>
            <a:ext cx="6742571" cy="4921858"/>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330" fontAlgn="base">
              <a:spcBef>
                <a:spcPts val="196"/>
              </a:spcBef>
              <a:spcAft>
                <a:spcPts val="784"/>
              </a:spcAft>
            </a:pPr>
            <a:endParaRPr lang="en-US" sz="1961">
              <a:solidFill>
                <a:srgbClr val="505050"/>
              </a:solidFill>
              <a:latin typeface="Segoe UI Light" panose="020B0502040204020203" pitchFamily="34" charset="0"/>
              <a:ea typeface="MS PGothic" charset="0"/>
              <a:cs typeface="Segoe UI Light" panose="020B0502040204020203" pitchFamily="34" charset="0"/>
            </a:endParaRPr>
          </a:p>
        </p:txBody>
      </p:sp>
      <p:sp>
        <p:nvSpPr>
          <p:cNvPr id="10" name="Text Placeholder 9"/>
          <p:cNvSpPr>
            <a:spLocks noGrp="1"/>
          </p:cNvSpPr>
          <p:nvPr>
            <p:ph type="body" sz="quarter" idx="10"/>
          </p:nvPr>
        </p:nvSpPr>
        <p:spPr>
          <a:xfrm>
            <a:off x="7385722" y="1825625"/>
            <a:ext cx="4536727" cy="4520746"/>
          </a:xfrm>
          <a:ln>
            <a:noFill/>
          </a:ln>
        </p:spPr>
        <p:txBody>
          <a:bodyPr/>
          <a:lstStyle>
            <a:lvl1pPr>
              <a:defRPr>
                <a:solidFill>
                  <a:srgbClr val="505050"/>
                </a:solidFill>
              </a:defRPr>
            </a:lvl1pPr>
            <a:lvl2pPr>
              <a:defRPr>
                <a:solidFill>
                  <a:srgbClr val="505050"/>
                </a:solidFill>
              </a:defRPr>
            </a:lvl2pPr>
            <a:lvl3pPr>
              <a:defRPr>
                <a:solidFill>
                  <a:srgbClr val="505050"/>
                </a:solidFill>
              </a:defRPr>
            </a:lvl3pPr>
            <a:lvl4pPr>
              <a:defRPr>
                <a:solidFill>
                  <a:srgbClr val="505050"/>
                </a:solidFill>
              </a:defRPr>
            </a:lvl4pPr>
            <a:lvl5pP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5441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agram Right Layout">
    <p:spTree>
      <p:nvGrpSpPr>
        <p:cNvPr id="1" name=""/>
        <p:cNvGrpSpPr/>
        <p:nvPr/>
      </p:nvGrpSpPr>
      <p:grpSpPr>
        <a:xfrm>
          <a:off x="0" y="0"/>
          <a:ext cx="0" cy="0"/>
          <a:chOff x="0" y="0"/>
          <a:chExt cx="0" cy="0"/>
        </a:xfrm>
      </p:grpSpPr>
      <p:sp>
        <p:nvSpPr>
          <p:cNvPr id="8" name="Rectangle 7"/>
          <p:cNvSpPr/>
          <p:nvPr userDrawn="1"/>
        </p:nvSpPr>
        <p:spPr bwMode="auto">
          <a:xfrm>
            <a:off x="6160077" y="1606842"/>
            <a:ext cx="5758179" cy="4909272"/>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330" fontAlgn="base">
              <a:spcBef>
                <a:spcPts val="196"/>
              </a:spcBef>
              <a:spcAft>
                <a:spcPts val="784"/>
              </a:spcAft>
            </a:pPr>
            <a:endParaRPr lang="en-US" sz="2400">
              <a:solidFill>
                <a:schemeClr val="bg2">
                  <a:lumMod val="75000"/>
                </a:scheme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 name="Title 2"/>
          <p:cNvSpPr>
            <a:spLocks noGrp="1"/>
          </p:cNvSpPr>
          <p:nvPr>
            <p:ph type="title"/>
          </p:nvPr>
        </p:nvSpPr>
        <p:spPr>
          <a:xfrm>
            <a:off x="268927" y="286381"/>
            <a:ext cx="11653523" cy="927940"/>
          </a:xfrm>
          <a:prstGeom prst="rect">
            <a:avLst/>
          </a:prstGeom>
        </p:spPr>
        <p:txBody>
          <a:bodyPr lIns="146304" tIns="91440" rIns="146304" bIns="91440">
            <a:normAutofit/>
          </a:bodyPr>
          <a:lstStyle>
            <a:lvl1pPr algn="l">
              <a:defRPr sz="4300">
                <a:solidFill>
                  <a:schemeClr val="tx2"/>
                </a:solidFill>
                <a:latin typeface="+mj-lt"/>
              </a:defRPr>
            </a:lvl1pPr>
          </a:lstStyle>
          <a:p>
            <a:r>
              <a:rPr lang="en-US"/>
              <a:t>Click to edit Master title style</a:t>
            </a:r>
          </a:p>
        </p:txBody>
      </p:sp>
      <p:sp>
        <p:nvSpPr>
          <p:cNvPr id="10" name="Text Placeholder 9"/>
          <p:cNvSpPr>
            <a:spLocks noGrp="1"/>
          </p:cNvSpPr>
          <p:nvPr>
            <p:ph type="body" sz="quarter" idx="10"/>
          </p:nvPr>
        </p:nvSpPr>
        <p:spPr>
          <a:xfrm>
            <a:off x="268927" y="1774270"/>
            <a:ext cx="5511088" cy="4520746"/>
          </a:xfrm>
          <a:ln>
            <a:noFill/>
          </a:ln>
        </p:spPr>
        <p:txBody>
          <a:bodyPr>
            <a:normAutofit/>
          </a:bodyPr>
          <a:lstStyle>
            <a:lvl1pPr>
              <a:defRPr sz="2000">
                <a:solidFill>
                  <a:srgbClr val="505050"/>
                </a:solidFill>
              </a:defRPr>
            </a:lvl1pPr>
            <a:lvl2pPr>
              <a:defRPr sz="1800">
                <a:solidFill>
                  <a:srgbClr val="505050"/>
                </a:solidFill>
              </a:defRPr>
            </a:lvl2pPr>
            <a:lvl3pPr>
              <a:defRPr sz="1600">
                <a:solidFill>
                  <a:srgbClr val="505050"/>
                </a:solidFill>
              </a:defRPr>
            </a:lvl3pPr>
            <a:lvl4pPr>
              <a:defRPr sz="1400">
                <a:solidFill>
                  <a:srgbClr val="505050"/>
                </a:solidFill>
              </a:defRPr>
            </a:lvl4pPr>
            <a:lvl5pPr>
              <a:defRPr sz="1400">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742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01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31817"/>
            <a:ext cx="5826760" cy="2531975"/>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57249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582675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2041060"/>
            <a:ext cx="5826760" cy="2531975"/>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680864"/>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theme" Target="../theme/theme3.xml"/><Relationship Id="rId18" Type="http://schemas.openxmlformats.org/officeDocument/2006/relationships/image" Target="../media/image7.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0515600" cy="89255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324465" y="1794669"/>
            <a:ext cx="10515600" cy="360961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9">
            <a:extLst>
              <a:ext uri="{28A0092B-C50C-407E-A947-70E740481C1C}">
                <a14:useLocalDpi xmlns:a14="http://schemas.microsoft.com/office/drawing/2010/main"/>
              </a:ext>
            </a:extLst>
          </a:blip>
          <a:stretch>
            <a:fillRect/>
          </a:stretch>
        </p:blipFill>
        <p:spPr>
          <a:xfrm rot="5400000">
            <a:off x="9259288" y="2932713"/>
            <a:ext cx="6724751" cy="859326"/>
          </a:xfrm>
          <a:prstGeom prst="rect">
            <a:avLst/>
          </a:prstGeom>
        </p:spPr>
      </p:pic>
      <p:pic>
        <p:nvPicPr>
          <p:cNvPr id="9" name="Picture 8" descr="https://upload.wikimedia.org/wikipedia/commons/thumb/9/96/Microsoft_logo_(2012).svg/2000px-Microsoft_logo_(2012).svg.png"/>
          <p:cNvPicPr/>
          <p:nvPr userDrawn="1"/>
        </p:nvPicPr>
        <p:blipFill>
          <a:blip r:embed="rId10" cstate="print">
            <a:extLst>
              <a:ext uri="{28A0092B-C50C-407E-A947-70E740481C1C}">
                <a14:useLocalDpi xmlns:a14="http://schemas.microsoft.com/office/drawing/2010/main"/>
              </a:ext>
            </a:extLst>
          </a:blip>
          <a:srcRect/>
          <a:stretch>
            <a:fillRect/>
          </a:stretch>
        </p:blipFill>
        <p:spPr bwMode="auto">
          <a:xfrm>
            <a:off x="11954982" y="-401216"/>
            <a:ext cx="1143000" cy="246380"/>
          </a:xfrm>
          <a:prstGeom prst="rect">
            <a:avLst/>
          </a:prstGeom>
          <a:noFill/>
          <a:extLst/>
        </p:spPr>
      </p:pic>
    </p:spTree>
    <p:extLst>
      <p:ext uri="{BB962C8B-B14F-4D97-AF65-F5344CB8AC3E}">
        <p14:creationId xmlns:p14="http://schemas.microsoft.com/office/powerpoint/2010/main" val="4150559905"/>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68" r:id="rId3"/>
    <p:sldLayoutId id="2147483653" r:id="rId4"/>
    <p:sldLayoutId id="2147483671" r:id="rId5"/>
    <p:sldLayoutId id="2147483672" r:id="rId6"/>
    <p:sldLayoutId id="2147483655" r:id="rId7"/>
  </p:sldLayoutIdLst>
  <p:txStyles>
    <p:title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25252"/>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25252"/>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25252"/>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25252"/>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92035">
                            <a:srgbClr val="505050"/>
                          </a:gs>
                          <a:gs pos="27000">
                            <a:srgbClr val="505050"/>
                          </a:gs>
                        </a:gsLst>
                        <a:lin ang="5400000" scaled="0"/>
                      </a:gradFill>
                      <a:ea typeface="Segoe UI" pitchFamily="34" charset="0"/>
                      <a:cs typeface="Segoe UI" pitchFamily="34" charset="0"/>
                    </a:rPr>
                    <a:t>Light Gray</a:t>
                  </a:r>
                </a:p>
                <a:p>
                  <a:pPr defTabSz="914102" fontAlgn="base">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solidFill>
                        <a:srgbClr val="000000"/>
                      </a:solidFill>
                      <a:ea typeface="Segoe UI" pitchFamily="34" charset="0"/>
                      <a:cs typeface="Segoe UI" pitchFamily="34" charset="0"/>
                    </a:rPr>
                    <a:t>Yellow</a:t>
                  </a:r>
                </a:p>
                <a:p>
                  <a:pPr defTabSz="914102" fontAlgn="base">
                    <a:spcBef>
                      <a:spcPct val="0"/>
                    </a:spcBef>
                    <a:spcAft>
                      <a:spcPct val="0"/>
                    </a:spcAft>
                  </a:pPr>
                  <a:r>
                    <a:rPr lang="en-US" sz="490" dirty="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Teal</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7965">
                        <a:srgbClr val="000000"/>
                      </a:gs>
                      <a:gs pos="28319">
                        <a:srgbClr val="000000"/>
                      </a:gs>
                    </a:gsLst>
                    <a:lin ang="5400000" scaled="0"/>
                  </a:gradFill>
                  <a:ea typeface="Segoe UI" pitchFamily="34" charset="0"/>
                  <a:cs typeface="Segoe UI" pitchFamily="34" charset="0"/>
                </a:rPr>
                <a:t>Cyan</a:t>
              </a:r>
            </a:p>
            <a:p>
              <a:pPr defTabSz="914102" fontAlgn="base">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204255525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8" r:id="rId5"/>
    <p:sldLayoutId id="2147483700" r:id="rId6"/>
    <p:sldLayoutId id="2147483704" r:id="rId7"/>
    <p:sldLayoutId id="2147483705" r:id="rId8"/>
    <p:sldLayoutId id="2147483712" r:id="rId9"/>
    <p:sldLayoutId id="2147483714" r:id="rId10"/>
    <p:sldLayoutId id="2147483725" r:id="rId11"/>
    <p:sldLayoutId id="2147483736"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4465" y="334170"/>
            <a:ext cx="11506920" cy="89255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24465" y="1794669"/>
            <a:ext cx="11506920" cy="360961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259289" y="2932714"/>
            <a:ext cx="6724751" cy="859326"/>
          </a:xfrm>
          <a:prstGeom prst="rect">
            <a:avLst/>
          </a:prstGeom>
        </p:spPr>
      </p:pic>
    </p:spTree>
    <p:extLst>
      <p:ext uri="{BB962C8B-B14F-4D97-AF65-F5344CB8AC3E}">
        <p14:creationId xmlns:p14="http://schemas.microsoft.com/office/powerpoint/2010/main" val="2227716962"/>
      </p:ext>
    </p:extLst>
  </p:cSld>
  <p:clrMap bg1="lt1" tx1="dk1" bg2="lt2" tx2="dk2" accent1="accent1" accent2="accent2" accent3="accent3" accent4="accent4" accent5="accent5" accent6="accent6" hlink="hlink" folHlink="folHlink"/>
  <p:sldLayoutIdLst>
    <p:sldLayoutId id="2147483716" r:id="rId1"/>
    <p:sldLayoutId id="2147483728" r:id="rId2"/>
    <p:sldLayoutId id="2147483729" r:id="rId3"/>
    <p:sldLayoutId id="2147483717" r:id="rId4"/>
    <p:sldLayoutId id="2147483731" r:id="rId5"/>
    <p:sldLayoutId id="2147483730" r:id="rId6"/>
    <p:sldLayoutId id="2147483733" r:id="rId7"/>
    <p:sldLayoutId id="2147483718" r:id="rId8"/>
    <p:sldLayoutId id="2147483719" r:id="rId9"/>
    <p:sldLayoutId id="2147483720" r:id="rId10"/>
    <p:sldLayoutId id="2147483721" r:id="rId11"/>
    <p:sldLayoutId id="2147483722" r:id="rId12"/>
    <p:sldLayoutId id="2147483723" r:id="rId13"/>
    <p:sldLayoutId id="2147483724" r:id="rId14"/>
    <p:sldLayoutId id="2147483734" r:id="rId15"/>
    <p:sldLayoutId id="2147483735" r:id="rId16"/>
  </p:sldLayoutIdLst>
  <p:txStyles>
    <p:titleStyle>
      <a:lvl1pPr algn="l" defTabSz="914225" rtl="0" eaLnBrk="1" latinLnBrk="0" hangingPunct="1">
        <a:lnSpc>
          <a:spcPct val="90000"/>
        </a:lnSpc>
        <a:spcBef>
          <a:spcPct val="0"/>
        </a:spcBef>
        <a:buNone/>
        <a:defRPr sz="5399"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556" indent="-228556" algn="l" defTabSz="914225" rtl="0" eaLnBrk="1" latinLnBrk="0" hangingPunct="1">
        <a:lnSpc>
          <a:spcPct val="90000"/>
        </a:lnSpc>
        <a:spcBef>
          <a:spcPts val="1000"/>
        </a:spcBef>
        <a:spcAft>
          <a:spcPts val="588"/>
        </a:spcAft>
        <a:buClr>
          <a:schemeClr val="tx2"/>
        </a:buClr>
        <a:buFont typeface="Arial" panose="020B0604020202020204" pitchFamily="34" charset="0"/>
        <a:buChar char="•"/>
        <a:defRPr sz="2800" kern="1200">
          <a:solidFill>
            <a:schemeClr val="accent1"/>
          </a:solidFill>
          <a:latin typeface="Segoe UI" panose="020B0502040204020203" pitchFamily="34" charset="0"/>
          <a:ea typeface="+mn-ea"/>
          <a:cs typeface="Segoe UI" panose="020B0502040204020203" pitchFamily="34" charset="0"/>
        </a:defRPr>
      </a:lvl1pPr>
      <a:lvl2pPr marL="685668" indent="-228556" algn="l" defTabSz="914225" rtl="0" eaLnBrk="1" latinLnBrk="0" hangingPunct="1">
        <a:lnSpc>
          <a:spcPct val="90000"/>
        </a:lnSpc>
        <a:spcBef>
          <a:spcPts val="500"/>
        </a:spcBef>
        <a:spcAft>
          <a:spcPts val="588"/>
        </a:spcAft>
        <a:buClr>
          <a:schemeClr val="tx2"/>
        </a:buClr>
        <a:buFont typeface="Arial" panose="020B0604020202020204" pitchFamily="34" charset="0"/>
        <a:buChar char="•"/>
        <a:defRPr sz="2400" kern="1200">
          <a:solidFill>
            <a:schemeClr val="accent1"/>
          </a:solidFill>
          <a:latin typeface="Segoe UI" panose="020B0502040204020203" pitchFamily="34" charset="0"/>
          <a:ea typeface="+mn-ea"/>
          <a:cs typeface="Segoe UI" panose="020B0502040204020203" pitchFamily="34" charset="0"/>
        </a:defRPr>
      </a:lvl2pPr>
      <a:lvl3pPr marL="1142781" indent="-228556" algn="l" defTabSz="914225" rtl="0" eaLnBrk="1" latinLnBrk="0" hangingPunct="1">
        <a:lnSpc>
          <a:spcPct val="90000"/>
        </a:lnSpc>
        <a:spcBef>
          <a:spcPts val="500"/>
        </a:spcBef>
        <a:spcAft>
          <a:spcPts val="588"/>
        </a:spcAft>
        <a:buClr>
          <a:schemeClr val="tx2"/>
        </a:buClr>
        <a:buFont typeface="Arial" panose="020B0604020202020204" pitchFamily="34" charset="0"/>
        <a:buChar char="•"/>
        <a:defRPr sz="2000" kern="1200">
          <a:solidFill>
            <a:schemeClr val="accent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90000"/>
        </a:lnSpc>
        <a:spcBef>
          <a:spcPts val="500"/>
        </a:spcBef>
        <a:spcAft>
          <a:spcPts val="588"/>
        </a:spcAft>
        <a:buClr>
          <a:schemeClr val="tx2"/>
        </a:buClr>
        <a:buFont typeface="Arial" panose="020B0604020202020204" pitchFamily="34" charset="0"/>
        <a:buChar char="•"/>
        <a:defRPr sz="1800" kern="1200">
          <a:solidFill>
            <a:schemeClr val="accent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90000"/>
        </a:lnSpc>
        <a:spcBef>
          <a:spcPts val="500"/>
        </a:spcBef>
        <a:spcAft>
          <a:spcPts val="588"/>
        </a:spcAft>
        <a:buClr>
          <a:schemeClr val="tx2"/>
        </a:buClr>
        <a:buFont typeface="Arial" panose="020B0604020202020204" pitchFamily="34" charset="0"/>
        <a:buChar char="•"/>
        <a:defRPr sz="1800" kern="1200">
          <a:solidFill>
            <a:schemeClr val="accent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comments" Target="../comments/comment2.xml"/><Relationship Id="rId1" Type="http://schemas.openxmlformats.org/officeDocument/2006/relationships/slideLayout" Target="../slideLayouts/slideLayout12.xml"/><Relationship Id="rId2"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22.tiff"/><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hyperlink" Target="http://www.apache.org/" TargetMode="External"/><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twright-msft/example-voting-app" TargetMode="External"/><Relationship Id="rId4" Type="http://schemas.openxmlformats.org/officeDocument/2006/relationships/hyperlink" Target="https://github.com/twright-msft/columnstore-demo" TargetMode="External"/><Relationship Id="rId5" Type="http://schemas.openxmlformats.org/officeDocument/2006/relationships/hyperlink" Target="http://aka.ms/sqldev" TargetMode="External"/><Relationship Id="rId6" Type="http://schemas.openxmlformats.org/officeDocument/2006/relationships/hyperlink" Target="http://aka.ms/nicconf" TargetMode="External"/><Relationship Id="rId1" Type="http://schemas.openxmlformats.org/officeDocument/2006/relationships/slideLayout" Target="../slideLayouts/slideLayout28.xml"/><Relationship Id="rId2" Type="http://schemas.openxmlformats.org/officeDocument/2006/relationships/hyperlink" Target="https://github.com/twright-msft/dotnet-mssql-connec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apache.org/" TargetMode="External"/><Relationship Id="rId4"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www.apache.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093" y="2545100"/>
            <a:ext cx="7824562" cy="1883040"/>
          </a:xfrm>
        </p:spPr>
        <p:txBody>
          <a:bodyPr>
            <a:noAutofit/>
          </a:bodyPr>
          <a:lstStyle/>
          <a:p>
            <a:r>
              <a:rPr lang="en-US" sz="8000" dirty="0">
                <a:solidFill>
                  <a:schemeClr val="bg1"/>
                </a:solidFill>
              </a:rPr>
              <a:t>SQL Server v.Next </a:t>
            </a:r>
            <a:r>
              <a:rPr lang="en-US" sz="6600" dirty="0">
                <a:solidFill>
                  <a:schemeClr val="bg1"/>
                </a:solidFill>
              </a:rPr>
              <a:t/>
            </a:r>
            <a:br>
              <a:rPr lang="en-US" sz="6600" dirty="0">
                <a:solidFill>
                  <a:schemeClr val="bg1"/>
                </a:solidFill>
              </a:rPr>
            </a:br>
            <a:endParaRPr lang="en-US" sz="6600" dirty="0">
              <a:solidFill>
                <a:schemeClr val="bg1"/>
              </a:solidFill>
            </a:endParaRPr>
          </a:p>
        </p:txBody>
      </p:sp>
      <p:sp>
        <p:nvSpPr>
          <p:cNvPr id="11" name="Rectangle 10"/>
          <p:cNvSpPr/>
          <p:nvPr/>
        </p:nvSpPr>
        <p:spPr>
          <a:xfrm>
            <a:off x="449078" y="5637899"/>
            <a:ext cx="3115532" cy="677108"/>
          </a:xfrm>
          <a:prstGeom prst="rect">
            <a:avLst/>
          </a:prstGeom>
        </p:spPr>
        <p:txBody>
          <a:bodyPr wrap="square">
            <a:spAutoFit/>
          </a:bodyPr>
          <a:lstStyle/>
          <a:p>
            <a:pPr marL="109538" lvl="1"/>
            <a:r>
              <a:rPr lang="en-US" sz="2000" b="1" dirty="0">
                <a:solidFill>
                  <a:schemeClr val="bg1"/>
                </a:solidFill>
              </a:rPr>
              <a:t>Travis Wright</a:t>
            </a:r>
          </a:p>
          <a:p>
            <a:pPr marL="109538" lvl="1"/>
            <a:r>
              <a:rPr lang="en-US" dirty="0">
                <a:solidFill>
                  <a:schemeClr val="bg1"/>
                </a:solidFill>
              </a:rPr>
              <a:t>Principal Program Manager</a:t>
            </a:r>
          </a:p>
        </p:txBody>
      </p:sp>
      <p:cxnSp>
        <p:nvCxnSpPr>
          <p:cNvPr id="4" name="Straight Connector 3"/>
          <p:cNvCxnSpPr/>
          <p:nvPr/>
        </p:nvCxnSpPr>
        <p:spPr>
          <a:xfrm>
            <a:off x="531629" y="5469687"/>
            <a:ext cx="75681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49079" y="5037734"/>
            <a:ext cx="2183724" cy="400110"/>
          </a:xfrm>
          <a:prstGeom prst="rect">
            <a:avLst/>
          </a:prstGeom>
        </p:spPr>
        <p:txBody>
          <a:bodyPr wrap="square">
            <a:spAutoFit/>
          </a:bodyPr>
          <a:lstStyle/>
          <a:p>
            <a:pPr marL="109538" lvl="1"/>
            <a:r>
              <a:rPr lang="en-US" sz="2000" b="1" dirty="0">
                <a:solidFill>
                  <a:schemeClr val="bg1"/>
                </a:solidFill>
              </a:rPr>
              <a:t>Presenter</a:t>
            </a:r>
            <a:endParaRPr lang="en-US" dirty="0">
              <a:solidFill>
                <a:schemeClr val="bg1"/>
              </a:solidFill>
            </a:endParaRPr>
          </a:p>
        </p:txBody>
      </p:sp>
    </p:spTree>
    <p:extLst>
      <p:ext uri="{BB962C8B-B14F-4D97-AF65-F5344CB8AC3E}">
        <p14:creationId xmlns:p14="http://schemas.microsoft.com/office/powerpoint/2010/main" val="338677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a:t>
            </a:r>
          </a:p>
        </p:txBody>
      </p:sp>
    </p:spTree>
    <p:extLst>
      <p:ext uri="{BB962C8B-B14F-4D97-AF65-F5344CB8AC3E}">
        <p14:creationId xmlns:p14="http://schemas.microsoft.com/office/powerpoint/2010/main" val="322965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18445680"/>
              </p:ext>
            </p:extLst>
          </p:nvPr>
        </p:nvGraphicFramePr>
        <p:xfrm>
          <a:off x="3429000" y="1"/>
          <a:ext cx="8763000" cy="6811877"/>
        </p:xfrm>
        <a:graphic>
          <a:graphicData uri="http://schemas.openxmlformats.org/drawingml/2006/table">
            <a:tbl>
              <a:tblPr firstRow="1" firstCol="1" bandRow="1">
                <a:tableStyleId>{69012ECD-51FC-41F1-AA8D-1B2483CD663E}</a:tableStyleId>
              </a:tblPr>
              <a:tblGrid>
                <a:gridCol w="1306286">
                  <a:extLst>
                    <a:ext uri="{9D8B030D-6E8A-4147-A177-3AD203B41FA5}">
                      <a16:colId xmlns:a16="http://schemas.microsoft.com/office/drawing/2014/main" xmlns="" val="2186728381"/>
                    </a:ext>
                  </a:extLst>
                </a:gridCol>
                <a:gridCol w="5018807">
                  <a:extLst>
                    <a:ext uri="{9D8B030D-6E8A-4147-A177-3AD203B41FA5}">
                      <a16:colId xmlns:a16="http://schemas.microsoft.com/office/drawing/2014/main" xmlns="" val="20000"/>
                    </a:ext>
                  </a:extLst>
                </a:gridCol>
                <a:gridCol w="780007">
                  <a:extLst>
                    <a:ext uri="{9D8B030D-6E8A-4147-A177-3AD203B41FA5}">
                      <a16:colId xmlns:a16="http://schemas.microsoft.com/office/drawing/2014/main" xmlns="" val="20005"/>
                    </a:ext>
                  </a:extLst>
                </a:gridCol>
                <a:gridCol w="828950">
                  <a:extLst>
                    <a:ext uri="{9D8B030D-6E8A-4147-A177-3AD203B41FA5}">
                      <a16:colId xmlns:a16="http://schemas.microsoft.com/office/drawing/2014/main" xmlns="" val="800899566"/>
                    </a:ext>
                  </a:extLst>
                </a:gridCol>
                <a:gridCol w="828950">
                  <a:extLst>
                    <a:ext uri="{9D8B030D-6E8A-4147-A177-3AD203B41FA5}">
                      <a16:colId xmlns:a16="http://schemas.microsoft.com/office/drawing/2014/main" xmlns="" val="20003"/>
                    </a:ext>
                  </a:extLst>
                </a:gridCol>
              </a:tblGrid>
              <a:tr h="51434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46" marR="33271" marT="26803" marB="26803"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no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0"/>
                        </a:spcAft>
                        <a:tabLst>
                          <a:tab pos="182880" algn="l"/>
                        </a:tabLst>
                      </a:pPr>
                      <a:r>
                        <a:rPr lang="en-US" sz="1100" dirty="0">
                          <a:solidFill>
                            <a:schemeClr val="bg1"/>
                          </a:solidFill>
                          <a:effectLst/>
                          <a:latin typeface="Segoe UI Semibold" panose="020B0702040204020203" pitchFamily="34" charset="0"/>
                          <a:ea typeface="Segoe UI Black" panose="020B0A02040204020203" pitchFamily="34" charset="0"/>
                          <a:cs typeface="Segoe UI Semibold" panose="020B0702040204020203" pitchFamily="34" charset="0"/>
                        </a:rPr>
                        <a:t>Windows</a:t>
                      </a:r>
                      <a:endParaRPr lang="en-US" sz="1100" baseline="50000" dirty="0">
                        <a:solidFill>
                          <a:schemeClr val="bg1"/>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ctr">
                        <a:lnSpc>
                          <a:spcPct val="107000"/>
                        </a:lnSpc>
                        <a:spcBef>
                          <a:spcPts val="0"/>
                        </a:spcBef>
                        <a:spcAft>
                          <a:spcPts val="0"/>
                        </a:spcAft>
                        <a:tabLst>
                          <a:tab pos="182880" algn="l"/>
                        </a:tabLst>
                      </a:pPr>
                      <a:r>
                        <a:rPr lang="en-US" sz="1300" b="1" baseline="30000" dirty="0">
                          <a:effectLst/>
                          <a:latin typeface="Segoe UI Semibold" panose="020B0702040204020203" pitchFamily="34" charset="0"/>
                          <a:ea typeface="Calibri" panose="020F0502020204030204" pitchFamily="34" charset="0"/>
                          <a:cs typeface="Segoe UI Semibold" panose="020B0702040204020203" pitchFamily="34" charset="0"/>
                        </a:rPr>
                        <a:t>Public Preview </a:t>
                      </a:r>
                      <a:br>
                        <a:rPr lang="en-US" sz="1300" b="1" baseline="30000" dirty="0">
                          <a:effectLst/>
                          <a:latin typeface="Segoe UI Semibold" panose="020B0702040204020203" pitchFamily="34" charset="0"/>
                          <a:ea typeface="Calibri" panose="020F0502020204030204" pitchFamily="34" charset="0"/>
                          <a:cs typeface="Segoe UI Semibold" panose="020B0702040204020203" pitchFamily="34" charset="0"/>
                        </a:rPr>
                      </a:br>
                      <a:r>
                        <a:rPr lang="en-US" sz="1300" b="1" baseline="30000" dirty="0">
                          <a:effectLst/>
                          <a:latin typeface="Segoe UI Semibold" panose="020B0702040204020203" pitchFamily="34" charset="0"/>
                          <a:ea typeface="Calibri" panose="020F0502020204030204" pitchFamily="34" charset="0"/>
                          <a:cs typeface="Segoe UI Semibold" panose="020B0702040204020203" pitchFamily="34" charset="0"/>
                        </a:rPr>
                        <a:t>on Linux</a:t>
                      </a:r>
                    </a:p>
                  </a:txBody>
                  <a:tcPr marL="0" marR="0" marT="9144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algn="ctr">
                        <a:lnSpc>
                          <a:spcPct val="107000"/>
                        </a:lnSpc>
                        <a:spcBef>
                          <a:spcPts val="0"/>
                        </a:spcBef>
                        <a:spcAft>
                          <a:spcPts val="0"/>
                        </a:spcAft>
                        <a:tabLst>
                          <a:tab pos="182880" algn="l"/>
                        </a:tabLst>
                      </a:pPr>
                      <a:r>
                        <a:rPr kumimoji="0" lang="en-US" sz="1100" b="1"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Linux GA</a:t>
                      </a:r>
                      <a:endParaRPr lang="en-US" sz="1100" b="1" baseline="3000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xmlns="" val="10000"/>
                  </a:ext>
                </a:extLst>
              </a:tr>
              <a:tr h="224656">
                <a:tc>
                  <a:txBody>
                    <a:bodyPr/>
                    <a:lstStyle/>
                    <a:p>
                      <a:pPr defTabSz="912720">
                        <a:defRPr/>
                      </a:pPr>
                      <a:r>
                        <a:rPr lang="en-US" sz="1200" b="0" kern="0" spc="-29" dirty="0">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rPr>
                        <a:t>Editions</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Developer, Express, Web, Standard, Enterprise</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rgbClr val="A80000"/>
                          </a:solidFill>
                          <a:effectLst/>
                          <a:latin typeface="Calibri" panose="020F0502020204030204" pitchFamily="34" charset="0"/>
                          <a:ea typeface="Calibri" panose="020F0502020204030204" pitchFamily="34" charset="0"/>
                          <a:cs typeface="Times New Roman" panose="02020603050405020304" pitchFamily="18" charset="0"/>
                        </a:rPr>
                        <a:t>Preview</a:t>
                      </a: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3289913643"/>
                  </a:ext>
                </a:extLst>
              </a:tr>
              <a:tr h="224656">
                <a:tc rowSpan="2">
                  <a:txBody>
                    <a:bodyPr/>
                    <a:lstStyle/>
                    <a:p>
                      <a:pPr defTabSz="912720">
                        <a:defRPr/>
                      </a:pPr>
                      <a:r>
                        <a:rPr lang="en-US" sz="1200" b="0" kern="0" spc="-29" dirty="0">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rPr>
                        <a:t>Services</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Database Engine</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778117040"/>
                  </a:ext>
                </a:extLst>
              </a:tr>
              <a:tr h="344596">
                <a:tc vMerge="1">
                  <a:txBody>
                    <a:bodyPr/>
                    <a:lstStyle/>
                    <a:p>
                      <a:pPr defTabSz="912720">
                        <a:defRPr/>
                      </a:pPr>
                      <a:endParaRPr lang="en-US" sz="1400" b="0" kern="0" spc="-29" dirty="0">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R Services, Integration Services, Analysis Services, Reporting Services, MDS, DQS</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algn="ctr">
                        <a:lnSpc>
                          <a:spcPct val="107000"/>
                        </a:lnSpc>
                        <a:spcBef>
                          <a:spcPts val="0"/>
                        </a:spcBef>
                        <a:spcAft>
                          <a:spcPts val="0"/>
                        </a:spcAft>
                        <a:tabLst>
                          <a:tab pos="182880" algn="l"/>
                        </a:tabLst>
                      </a:pPr>
                      <a:endParaRPr lang="en-US" sz="1050" dirty="0">
                        <a:solidFill>
                          <a:schemeClr val="tx2">
                            <a:lumMod val="50000"/>
                          </a:schemeClr>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algn="ctr">
                        <a:lnSpc>
                          <a:spcPct val="107000"/>
                        </a:lnSpc>
                        <a:spcBef>
                          <a:spcPts val="0"/>
                        </a:spcBef>
                        <a:spcAft>
                          <a:spcPts val="0"/>
                        </a:spcAft>
                        <a:tabLst>
                          <a:tab pos="182880" algn="l"/>
                        </a:tabLst>
                      </a:pPr>
                      <a:endParaRPr lang="en-US" sz="1050" dirty="0">
                        <a:solidFill>
                          <a:schemeClr val="tx2">
                            <a:lumMod val="50000"/>
                          </a:schemeClr>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3249470941"/>
                  </a:ext>
                </a:extLst>
              </a:tr>
              <a:tr h="224656">
                <a:tc rowSpan="7">
                  <a:txBody>
                    <a:bodyPr/>
                    <a:lstStyle/>
                    <a:p>
                      <a:pPr defTabSz="912720">
                        <a:defRPr/>
                      </a:pPr>
                      <a:r>
                        <a:rPr lang="en-US" sz="1200" b="0" kern="0" spc="-29" dirty="0">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rPr>
                        <a:t>Mission critical performance</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Maximum number of cores</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50" dirty="0">
                          <a:solidFill>
                            <a:schemeClr val="accent1"/>
                          </a:solidFill>
                          <a:effectLst/>
                          <a:latin typeface="Segoe UI Semibold" panose="020B0702040204020203" pitchFamily="34" charset="0"/>
                          <a:ea typeface="Calibri" panose="020F0502020204030204" pitchFamily="34" charset="0"/>
                          <a:cs typeface="Segoe UI Semibold" panose="020B0702040204020203" pitchFamily="34" charset="0"/>
                        </a:rPr>
                        <a:t>Unlimited</a:t>
                      </a: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TBD</a:t>
                      </a: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TBD</a:t>
                      </a:r>
                      <a:endPar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01"/>
                  </a:ext>
                </a:extLst>
              </a:tr>
              <a:tr h="224656">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dirty="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Maximum memory utilized per instance</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50" dirty="0">
                          <a:solidFill>
                            <a:schemeClr val="accent1"/>
                          </a:solidFill>
                          <a:effectLst/>
                          <a:latin typeface="Segoe UI Semibold" panose="020B0702040204020203" pitchFamily="34" charset="0"/>
                          <a:ea typeface="Calibri" panose="020F0502020204030204" pitchFamily="34" charset="0"/>
                          <a:cs typeface="Segoe UI Semibold" panose="020B0702040204020203" pitchFamily="34" charset="0"/>
                        </a:rPr>
                        <a:t>12 TB</a:t>
                      </a: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TBD</a:t>
                      </a: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TBD</a:t>
                      </a:r>
                      <a:endPar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02"/>
                  </a:ext>
                </a:extLst>
              </a:tr>
              <a:tr h="246996">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dirty="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Maximum database size</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1050" dirty="0">
                          <a:solidFill>
                            <a:schemeClr val="accent1"/>
                          </a:solidFill>
                          <a:effectLst/>
                          <a:latin typeface="Segoe UI Semibold" panose="020B0702040204020203" pitchFamily="34" charset="0"/>
                          <a:ea typeface="Calibri" panose="020F0502020204030204" pitchFamily="34" charset="0"/>
                          <a:cs typeface="Segoe UI Semibold" panose="020B0702040204020203" pitchFamily="34" charset="0"/>
                        </a:rPr>
                        <a:t>524 PB</a:t>
                      </a: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TBD</a:t>
                      </a: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algn="ctr" defTabSz="914400" rtl="0" eaLnBrk="1" latinLnBrk="0" hangingPunct="1">
                        <a:lnSpc>
                          <a:spcPct val="107000"/>
                        </a:lnSpc>
                        <a:spcBef>
                          <a:spcPts val="0"/>
                        </a:spcBef>
                        <a:spcAft>
                          <a:spcPts val="0"/>
                        </a:spcAft>
                        <a:tabLst>
                          <a:tab pos="182880" algn="l"/>
                        </a:tabLst>
                      </a:pPr>
                      <a:r>
                        <a:rPr lang="en-US" sz="1050" b="1" kern="120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rPr>
                        <a:t>TBD</a:t>
                      </a: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05"/>
                  </a:ext>
                </a:extLst>
              </a:tr>
              <a:tr h="224656">
                <a:tc vMerge="1">
                  <a:txBody>
                    <a:bodyPr/>
                    <a:lstStyle/>
                    <a:p>
                      <a:pPr marL="0" marR="0">
                        <a:lnSpc>
                          <a:spcPct val="107000"/>
                        </a:lnSpc>
                        <a:spcBef>
                          <a:spcPts val="0"/>
                        </a:spcBef>
                        <a:spcAft>
                          <a:spcPts val="0"/>
                        </a:spcAft>
                        <a:tabLst>
                          <a:tab pos="182880" algn="l"/>
                        </a:tabLst>
                      </a:pPr>
                      <a:endParaRPr lang="en-US" sz="1000" b="0" kern="1200" baseline="0" dirty="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Basic OLTP (Basic In-Memory OLTP, Basic operational analytics)</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04"/>
                  </a:ext>
                </a:extLst>
              </a:tr>
              <a:tr h="224656">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dirty="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Advanced OLTP (Advanced In-Memory OLTP, Advanced operational analytics)</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08"/>
                  </a:ext>
                </a:extLst>
              </a:tr>
              <a:tr h="34459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Basic high availability (2-node single database failover, non-readable secondary)</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1"/>
                  </a:ext>
                </a:extLst>
              </a:tr>
              <a:tr h="224656">
                <a:tc vMerge="1">
                  <a:txBody>
                    <a:bodyPr/>
                    <a:lstStyle/>
                    <a:p>
                      <a:pPr marL="0" marR="0">
                        <a:lnSpc>
                          <a:spcPct val="107000"/>
                        </a:lnSpc>
                        <a:spcBef>
                          <a:spcPts val="0"/>
                        </a:spcBef>
                        <a:spcAft>
                          <a:spcPts val="0"/>
                        </a:spcAft>
                        <a:tabLst>
                          <a:tab pos="182880" algn="l"/>
                        </a:tabLst>
                      </a:pPr>
                      <a:endParaRPr lang="en-US" sz="1000" b="0" dirty="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1075" b="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Advanced HA </a:t>
                      </a:r>
                      <a:r>
                        <a:rPr lang="en-US" sz="1075" b="0" baseline="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(Always On - multi-node, multi-db failover, readable secondaries)</a:t>
                      </a:r>
                      <a:endParaRPr lang="en-US" sz="1075" b="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7"/>
                  </a:ext>
                </a:extLst>
              </a:tr>
              <a:tr h="344596">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Security</a:t>
                      </a:r>
                      <a:endParaRPr lang="en-US" sz="1200" b="0" kern="1200" baseline="0" dirty="0">
                        <a:solidFill>
                          <a:schemeClr val="tx1"/>
                        </a:solidFill>
                        <a:effectLst/>
                        <a:latin typeface="Segoe UI Semibold" panose="020B0702040204020203" pitchFamily="34" charset="0"/>
                        <a:ea typeface="+mn-ea"/>
                        <a:cs typeface="Segoe UI Semibold" panose="020B0702040204020203" pitchFamily="34" charset="0"/>
                      </a:endParaRP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Basic security (Basic auditing, Row-level security, Data masking, Always Encrypted)</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9"/>
                  </a:ext>
                </a:extLst>
              </a:tr>
              <a:tr h="224656">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dirty="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Advanced security (Transparent Data Encryption)</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20"/>
                  </a:ext>
                </a:extLst>
              </a:tr>
              <a:tr h="224656">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Data</a:t>
                      </a:r>
                      <a:r>
                        <a:rPr lang="en-US" sz="1200" b="0" kern="0" spc="-29" baseline="0" dirty="0">
                          <a:solidFill>
                            <a:schemeClr val="tx1"/>
                          </a:solidFill>
                          <a:latin typeface="Segoe UI Semibold" panose="020B0702040204020203" pitchFamily="34" charset="0"/>
                          <a:cs typeface="Segoe UI Semibold" panose="020B0702040204020203" pitchFamily="34" charset="0"/>
                        </a:rPr>
                        <a:t> </a:t>
                      </a:r>
                      <a:br>
                        <a:rPr lang="en-US" sz="1200" b="0" kern="0" spc="-29" baseline="0" dirty="0">
                          <a:solidFill>
                            <a:schemeClr val="tx1"/>
                          </a:solidFill>
                          <a:latin typeface="Segoe UI Semibold" panose="020B0702040204020203" pitchFamily="34" charset="0"/>
                          <a:cs typeface="Segoe UI Semibold" panose="020B0702040204020203" pitchFamily="34" charset="0"/>
                        </a:rPr>
                      </a:br>
                      <a:r>
                        <a:rPr lang="en-US" sz="1200" b="0" kern="0" spc="-29" dirty="0">
                          <a:solidFill>
                            <a:schemeClr val="tx1"/>
                          </a:solidFill>
                          <a:latin typeface="Segoe UI Semibold" panose="020B0702040204020203" pitchFamily="34" charset="0"/>
                          <a:cs typeface="Segoe UI Semibold" panose="020B0702040204020203" pitchFamily="34" charset="0"/>
                        </a:rPr>
                        <a:t>warehousing</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baseline="0" dirty="0">
                          <a:solidFill>
                            <a:schemeClr val="tx1"/>
                          </a:solidFill>
                          <a:effectLst/>
                          <a:latin typeface="Segoe UI Semibold" panose="020B0702040204020203" pitchFamily="34" charset="0"/>
                          <a:cs typeface="Segoe UI Semibold" panose="020B0702040204020203" pitchFamily="34" charset="0"/>
                        </a:rPr>
                        <a:t>PolyBase</a:t>
                      </a:r>
                      <a:r>
                        <a:rPr lang="en-US" sz="1075" b="0" baseline="30000" dirty="0">
                          <a:solidFill>
                            <a:schemeClr val="tx1"/>
                          </a:solidFill>
                          <a:effectLst/>
                          <a:latin typeface="Segoe UI Semibold" panose="020B0702040204020203" pitchFamily="34" charset="0"/>
                          <a:cs typeface="Segoe UI Semibold" panose="020B0702040204020203" pitchFamily="34" charset="0"/>
                        </a:rPr>
                        <a:t>2</a:t>
                      </a:r>
                      <a:endParaRPr kumimoji="0" lang="en-US" sz="1075" b="0" i="0" u="none" strike="noStrike" kern="1200" cap="none" spc="0" normalizeH="0" baseline="3000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21"/>
                  </a:ext>
                </a:extLst>
              </a:tr>
              <a:tr h="34459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dirty="0">
                          <a:solidFill>
                            <a:schemeClr val="tx1"/>
                          </a:solidFill>
                          <a:effectLst/>
                          <a:latin typeface="Segoe UI Semibold" panose="020B0702040204020203" pitchFamily="34" charset="0"/>
                          <a:cs typeface="Segoe UI Semibold" panose="020B0702040204020203" pitchFamily="34" charset="0"/>
                        </a:rPr>
                        <a:t>Basic data</a:t>
                      </a:r>
                      <a:r>
                        <a:rPr lang="en-US" sz="1075" b="0" baseline="0" dirty="0">
                          <a:solidFill>
                            <a:schemeClr val="tx1"/>
                          </a:solidFill>
                          <a:effectLst/>
                          <a:latin typeface="Segoe UI Semibold" panose="020B0702040204020203" pitchFamily="34" charset="0"/>
                          <a:cs typeface="Segoe UI Semibold" panose="020B0702040204020203" pitchFamily="34" charset="0"/>
                        </a:rPr>
                        <a:t> warehousing/data marts (Basic I</a:t>
                      </a:r>
                      <a:r>
                        <a:rPr lang="en-US" sz="1075" b="0" dirty="0">
                          <a:solidFill>
                            <a:schemeClr val="tx1"/>
                          </a:solidFill>
                          <a:effectLst/>
                          <a:latin typeface="Segoe UI Semibold" panose="020B0702040204020203" pitchFamily="34" charset="0"/>
                          <a:cs typeface="Segoe UI Semibold" panose="020B0702040204020203" pitchFamily="34" charset="0"/>
                        </a:rPr>
                        <a:t>n-Memory ColumnStore, Partitioning, Compression)</a:t>
                      </a:r>
                      <a:endParaRPr lang="en-US" sz="1075" b="0" kern="1200" dirty="0">
                        <a:solidFill>
                          <a:schemeClr val="tx1"/>
                        </a:solidFill>
                        <a:effectLst/>
                        <a:latin typeface="Segoe UI Semibold" panose="020B0702040204020203" pitchFamily="34" charset="0"/>
                        <a:ea typeface="+mn-ea"/>
                        <a:cs typeface="Segoe UI Semibold" panose="020B07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5"/>
                  </a:ext>
                </a:extLst>
              </a:tr>
              <a:tr h="22465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dirty="0">
                          <a:solidFill>
                            <a:schemeClr val="tx1"/>
                          </a:solidFill>
                          <a:effectLst/>
                          <a:latin typeface="Segoe UI Semibold" panose="020B0702040204020203" pitchFamily="34" charset="0"/>
                          <a:cs typeface="Segoe UI Semibold" panose="020B0702040204020203" pitchFamily="34" charset="0"/>
                        </a:rPr>
                        <a:t>Advanced data</a:t>
                      </a:r>
                      <a:r>
                        <a:rPr lang="en-US" sz="1075" b="0" baseline="0" dirty="0">
                          <a:solidFill>
                            <a:schemeClr val="tx1"/>
                          </a:solidFill>
                          <a:effectLst/>
                          <a:latin typeface="Segoe UI Semibold" panose="020B0702040204020203" pitchFamily="34" charset="0"/>
                          <a:cs typeface="Segoe UI Semibold" panose="020B0702040204020203" pitchFamily="34" charset="0"/>
                        </a:rPr>
                        <a:t> warehousing (Advanced I</a:t>
                      </a:r>
                      <a:r>
                        <a:rPr lang="en-US" sz="1075" b="0" dirty="0">
                          <a:solidFill>
                            <a:schemeClr val="tx1"/>
                          </a:solidFill>
                          <a:effectLst/>
                          <a:latin typeface="Segoe UI Semibold" panose="020B0702040204020203" pitchFamily="34" charset="0"/>
                          <a:cs typeface="Segoe UI Semibold" panose="020B0702040204020203" pitchFamily="34" charset="0"/>
                        </a:rPr>
                        <a:t>n-Memory ColumnStore)</a:t>
                      </a:r>
                      <a:endParaRPr lang="en-US" sz="1075" b="0" kern="1200" dirty="0">
                        <a:solidFill>
                          <a:schemeClr val="tx1"/>
                        </a:solidFill>
                        <a:effectLst/>
                        <a:latin typeface="Segoe UI Semibold" panose="020B0702040204020203" pitchFamily="34" charset="0"/>
                        <a:ea typeface="+mn-ea"/>
                        <a:cs typeface="Segoe UI Semibold" panose="020B07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25"/>
                  </a:ext>
                </a:extLst>
              </a:tr>
              <a:tr h="224656">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Advanced</a:t>
                      </a:r>
                      <a:r>
                        <a:rPr lang="en-US" sz="1075" b="0" kern="1200" baseline="0" dirty="0">
                          <a:solidFill>
                            <a:schemeClr val="tx1"/>
                          </a:solidFill>
                          <a:effectLst/>
                          <a:latin typeface="Segoe UI Semibold" panose="020B0702040204020203" pitchFamily="34" charset="0"/>
                          <a:ea typeface="+mn-ea"/>
                          <a:cs typeface="Segoe UI Semibold" panose="020B0702040204020203" pitchFamily="34" charset="0"/>
                        </a:rPr>
                        <a:t> data integration (Fuzzy grouping and look ups)</a:t>
                      </a:r>
                      <a:endParaRPr lang="en-US" sz="1075" b="0" kern="1200" dirty="0">
                        <a:solidFill>
                          <a:schemeClr val="tx1"/>
                        </a:solidFill>
                        <a:effectLst/>
                        <a:latin typeface="Segoe UI Semibold" panose="020B0702040204020203" pitchFamily="34" charset="0"/>
                        <a:ea typeface="+mn-ea"/>
                        <a:cs typeface="Segoe UI Semibold" panose="020B07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26"/>
                  </a:ext>
                </a:extLst>
              </a:tr>
              <a:tr h="344596">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Tools</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rPr>
                        <a:t>Windows ecosystem: Full-fidelity Management</a:t>
                      </a: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 &amp; Dev Tool (</a:t>
                      </a:r>
                      <a:r>
                        <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rPr>
                        <a:t>SSMS &amp; SSDT), command line tools</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619507567"/>
                  </a:ext>
                </a:extLst>
              </a:tr>
              <a:tr h="34459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dirty="0">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rPr>
                        <a:t>Linux/OSX/Windows ecosystem: Dev tools (VS Code), </a:t>
                      </a: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DB Admin GUI tool, command line tools</a:t>
                      </a:r>
                      <a:endPar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187295766"/>
                  </a:ext>
                </a:extLst>
              </a:tr>
              <a:tr h="224656">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Developer</a:t>
                      </a: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dirty="0">
                          <a:solidFill>
                            <a:schemeClr val="tx1"/>
                          </a:solidFill>
                          <a:effectLst/>
                          <a:latin typeface="Segoe UI Semibold" panose="020B0702040204020203" pitchFamily="34" charset="0"/>
                          <a:cs typeface="Segoe UI Semibold" panose="020B0702040204020203" pitchFamily="34" charset="0"/>
                        </a:rPr>
                        <a:t>Programmability (T-SQL,</a:t>
                      </a:r>
                      <a:r>
                        <a:rPr lang="en-US" sz="1075" b="0" spc="155" dirty="0">
                          <a:solidFill>
                            <a:schemeClr val="tx1"/>
                          </a:solidFill>
                          <a:effectLst/>
                          <a:latin typeface="Segoe UI Semibold" panose="020B0702040204020203" pitchFamily="34" charset="0"/>
                          <a:cs typeface="Segoe UI Semibold" panose="020B0702040204020203" pitchFamily="34" charset="0"/>
                        </a:rPr>
                        <a:t> </a:t>
                      </a:r>
                      <a:r>
                        <a:rPr lang="en-US" sz="1075" b="0" dirty="0">
                          <a:solidFill>
                            <a:schemeClr val="tx1"/>
                          </a:solidFill>
                          <a:effectLst/>
                          <a:latin typeface="Segoe UI Semibold" panose="020B0702040204020203" pitchFamily="34" charset="0"/>
                          <a:cs typeface="Segoe UI Semibold" panose="020B0702040204020203" pitchFamily="34" charset="0"/>
                        </a:rPr>
                        <a:t>CLR,</a:t>
                      </a:r>
                      <a:r>
                        <a:rPr lang="en-US" sz="1075" b="0" spc="95" dirty="0">
                          <a:solidFill>
                            <a:schemeClr val="tx1"/>
                          </a:solidFill>
                          <a:effectLst/>
                          <a:latin typeface="Segoe UI Semibold" panose="020B0702040204020203" pitchFamily="34" charset="0"/>
                          <a:cs typeface="Segoe UI Semibold" panose="020B0702040204020203" pitchFamily="34" charset="0"/>
                        </a:rPr>
                        <a:t> </a:t>
                      </a:r>
                      <a:r>
                        <a:rPr lang="en-US" sz="1075" b="0" dirty="0">
                          <a:solidFill>
                            <a:schemeClr val="tx1"/>
                          </a:solidFill>
                          <a:effectLst/>
                          <a:latin typeface="Segoe UI Semibold" panose="020B0702040204020203" pitchFamily="34" charset="0"/>
                          <a:cs typeface="Segoe UI Semibold" panose="020B0702040204020203" pitchFamily="34" charset="0"/>
                        </a:rPr>
                        <a:t>Data</a:t>
                      </a:r>
                      <a:r>
                        <a:rPr lang="en-US" sz="1075" b="0" spc="95" dirty="0">
                          <a:solidFill>
                            <a:schemeClr val="tx1"/>
                          </a:solidFill>
                          <a:effectLst/>
                          <a:latin typeface="Segoe UI Semibold" panose="020B0702040204020203" pitchFamily="34" charset="0"/>
                          <a:cs typeface="Segoe UI Semibold" panose="020B0702040204020203" pitchFamily="34" charset="0"/>
                        </a:rPr>
                        <a:t> </a:t>
                      </a:r>
                      <a:r>
                        <a:rPr lang="en-US" sz="1075" b="0" dirty="0">
                          <a:solidFill>
                            <a:schemeClr val="tx1"/>
                          </a:solidFill>
                          <a:effectLst/>
                          <a:latin typeface="Segoe UI Semibold" panose="020B0702040204020203" pitchFamily="34" charset="0"/>
                          <a:cs typeface="Segoe UI Semibold" panose="020B0702040204020203" pitchFamily="34" charset="0"/>
                        </a:rPr>
                        <a:t>Types, JSON)</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2712430361"/>
                  </a:ext>
                </a:extLst>
              </a:tr>
              <a:tr h="224656">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dirty="0">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rPr>
                        <a:t>Windows Filesystem Integration</a:t>
                      </a:r>
                      <a:r>
                        <a:rPr lang="en-US" sz="1075" b="0" kern="1200" baseline="0" noProof="0" dirty="0">
                          <a:solidFill>
                            <a:schemeClr val="tx1"/>
                          </a:solidFill>
                          <a:effectLst/>
                          <a:latin typeface="Segoe UI Semibold" panose="020B0702040204020203" pitchFamily="34" charset="0"/>
                          <a:ea typeface="+mn-ea"/>
                          <a:cs typeface="Segoe UI Semibold" panose="020B0702040204020203" pitchFamily="34" charset="0"/>
                        </a:rPr>
                        <a:t> - </a:t>
                      </a:r>
                      <a:r>
                        <a:rPr lang="en-US" sz="1075" b="0" kern="1200" noProof="0" dirty="0">
                          <a:solidFill>
                            <a:schemeClr val="tx1"/>
                          </a:solidFill>
                          <a:effectLst/>
                          <a:latin typeface="Segoe UI Semibold" panose="020B0702040204020203" pitchFamily="34" charset="0"/>
                          <a:ea typeface="+mn-ea"/>
                          <a:cs typeface="Segoe UI Semibold" panose="020B0702040204020203" pitchFamily="34" charset="0"/>
                        </a:rPr>
                        <a:t>FileTable </a:t>
                      </a: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tx2">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2072092743"/>
                  </a:ext>
                </a:extLst>
              </a:tr>
              <a:tr h="370307">
                <a:tc rowSpan="3">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BI &amp;</a:t>
                      </a:r>
                      <a:r>
                        <a:rPr lang="en-US" sz="1200" b="0" kern="0" spc="-29" baseline="0" dirty="0">
                          <a:solidFill>
                            <a:schemeClr val="tx1"/>
                          </a:solidFill>
                          <a:latin typeface="Segoe UI Semibold" panose="020B0702040204020203" pitchFamily="34" charset="0"/>
                          <a:cs typeface="Segoe UI Semibold" panose="020B0702040204020203" pitchFamily="34" charset="0"/>
                        </a:rPr>
                        <a:t> Advanced Analytics</a:t>
                      </a:r>
                      <a:endParaRPr lang="en-US" sz="1200" b="0" kern="0" spc="-29" dirty="0">
                        <a:solidFill>
                          <a:schemeClr val="tx1"/>
                        </a:solidFill>
                        <a:latin typeface="Segoe UI Semibold" panose="020B0702040204020203" pitchFamily="34" charset="0"/>
                        <a:cs typeface="Segoe UI Semibold" panose="020B0702040204020203" pitchFamily="34" charset="0"/>
                      </a:endParaRPr>
                    </a:p>
                  </a:txBody>
                  <a:tcPr marL="96819"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Basic Corporate Business Intelligence (Multi-dimensional models, Basic tabular model)</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rgbClr val="A8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0"/>
                  </a:ext>
                </a:extLst>
              </a:tr>
              <a:tr h="224656">
                <a:tc vMerge="1">
                  <a:txBody>
                    <a:bodyPr/>
                    <a:lstStyle/>
                    <a:p>
                      <a:endParaRPr lang="en-US"/>
                    </a:p>
                  </a:txBody>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Basic “R” integration (Connectivity to R Open, Limited parallelism for </a:t>
                      </a:r>
                      <a:r>
                        <a:rPr lang="en-US" sz="1075" b="0" dirty="0" err="1">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ScaleR</a:t>
                      </a: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rgbClr val="A8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9525"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406960656"/>
                  </a:ext>
                </a:extLst>
              </a:tr>
              <a:tr h="224656">
                <a:tc vMerge="1">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endParaRPr kumimoji="0" lang="en-US" sz="1000" b="0" i="0" u="none" strike="noStrike" kern="1200" cap="none" spc="0" normalizeH="0" baseline="0" noProof="0" dirty="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r>
                        <a:rPr lang="en-US" sz="1075" b="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Advanced</a:t>
                      </a:r>
                      <a:r>
                        <a:rPr lang="en-US" sz="1075" b="0" baseline="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 “R” integration </a:t>
                      </a:r>
                      <a:r>
                        <a:rPr lang="en-US" sz="1075" b="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(Full parallelism for </a:t>
                      </a:r>
                      <a:r>
                        <a:rPr lang="en-US" sz="1075" b="0" dirty="0" err="1">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ScaleR</a:t>
                      </a:r>
                      <a:r>
                        <a:rPr lang="en-US" sz="1075" b="0" dirty="0">
                          <a:solidFill>
                            <a:schemeClr val="tx1"/>
                          </a:solidFill>
                          <a:effectLst/>
                          <a:latin typeface="Segoe UI Semibold" panose="020B0702040204020203" pitchFamily="34" charset="0"/>
                          <a:ea typeface="Calibri" panose="020F0502020204030204" pitchFamily="34" charset="0"/>
                          <a:cs typeface="Segoe UI Semibold" panose="020B0702040204020203" pitchFamily="34" charset="0"/>
                        </a:rPr>
                        <a:t>)</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rgbClr val="A8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9525"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12"/>
                  </a:ext>
                </a:extLst>
              </a:tr>
              <a:tr h="224656">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r>
                        <a:rPr lang="en-US" sz="1200" b="0" kern="0" spc="-29" dirty="0">
                          <a:solidFill>
                            <a:schemeClr val="tx1"/>
                          </a:solidFill>
                          <a:latin typeface="Segoe UI Semibold" panose="020B0702040204020203" pitchFamily="34" charset="0"/>
                          <a:cs typeface="Segoe UI Semibold" panose="020B0702040204020203" pitchFamily="34" charset="0"/>
                        </a:rPr>
                        <a:t>Hybrid cloud</a:t>
                      </a:r>
                    </a:p>
                  </a:txBody>
                  <a:tcPr marL="96819"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tab pos="182880" algn="l"/>
                        </a:tabLst>
                        <a:defRPr/>
                      </a:pPr>
                      <a:r>
                        <a:rPr lang="en-US" sz="1075" b="0" kern="1200" dirty="0">
                          <a:solidFill>
                            <a:schemeClr val="tx1"/>
                          </a:solidFill>
                          <a:effectLst/>
                          <a:latin typeface="Segoe UI Semibold" panose="020B0702040204020203" pitchFamily="34" charset="0"/>
                          <a:ea typeface="+mn-ea"/>
                          <a:cs typeface="Segoe UI Semibold" panose="020B0702040204020203" pitchFamily="34" charset="0"/>
                        </a:rPr>
                        <a:t>Stretch Database</a:t>
                      </a:r>
                      <a:endParaRPr kumimoji="0" lang="en-US" sz="1075" b="0" i="0" u="none" strike="noStrike" kern="1200" cap="none" spc="0" normalizeH="0" baseline="0" noProof="0" dirty="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65246"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sym typeface="Wingdings 2" panose="05020102010507070707" pitchFamily="18" charset="2"/>
                        </a:rPr>
                        <a:t></a:t>
                      </a:r>
                      <a:endParaRPr lang="en-US" sz="105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rgbClr val="A8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1">
                        <a:alpha val="4000"/>
                      </a:schemeClr>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endParaRPr lang="en-US" sz="105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9525" cap="flat" cmpd="sng" algn="ctr">
                      <a:solidFill>
                        <a:schemeClr val="bg1">
                          <a:lumMod val="95000"/>
                        </a:schemeClr>
                      </a:solid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78D7">
                        <a:alpha val="4000"/>
                      </a:srgbClr>
                    </a:solidFill>
                  </a:tcPr>
                </a:tc>
                <a:extLst>
                  <a:ext uri="{0D108BD9-81ED-4DB2-BD59-A6C34878D82A}">
                    <a16:rowId xmlns:a16="http://schemas.microsoft.com/office/drawing/2014/main" xmlns="" val="10023"/>
                  </a:ext>
                </a:extLst>
              </a:tr>
            </a:tbl>
          </a:graphicData>
        </a:graphic>
      </p:graphicFrame>
      <p:sp>
        <p:nvSpPr>
          <p:cNvPr id="4" name="TextBox 3"/>
          <p:cNvSpPr txBox="1"/>
          <p:nvPr/>
        </p:nvSpPr>
        <p:spPr>
          <a:xfrm>
            <a:off x="178903" y="193715"/>
            <a:ext cx="3185269" cy="2985433"/>
          </a:xfrm>
          <a:prstGeom prst="rect">
            <a:avLst/>
          </a:prstGeom>
          <a:noFill/>
        </p:spPr>
        <p:txBody>
          <a:bodyPr wrap="square" rtlCol="0">
            <a:spAutoFit/>
          </a:bodyPr>
          <a:lstStyle/>
          <a:p>
            <a:r>
              <a:rPr lang="en-US" sz="4700" dirty="0">
                <a:latin typeface="+mj-lt"/>
              </a:rPr>
              <a:t>What’s coming in SQL Server on Linux</a:t>
            </a:r>
          </a:p>
        </p:txBody>
      </p:sp>
      <p:sp>
        <p:nvSpPr>
          <p:cNvPr id="5" name="Content Placeholder 15"/>
          <p:cNvSpPr txBox="1">
            <a:spLocks/>
          </p:cNvSpPr>
          <p:nvPr/>
        </p:nvSpPr>
        <p:spPr>
          <a:xfrm>
            <a:off x="3429000" y="6822569"/>
            <a:ext cx="8763000" cy="45719"/>
          </a:xfrm>
          <a:prstGeom prst="rect">
            <a:avLst/>
          </a:prstGeom>
          <a:solidFill>
            <a:schemeClr val="tx2"/>
          </a:solid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endParaRPr lang="en-US" sz="2400" dirty="0"/>
          </a:p>
        </p:txBody>
      </p:sp>
      <p:pic>
        <p:nvPicPr>
          <p:cNvPr id="6" name="Picture 5"/>
          <p:cNvPicPr>
            <a:picLocks noChangeAspect="1"/>
          </p:cNvPicPr>
          <p:nvPr/>
        </p:nvPicPr>
        <p:blipFill>
          <a:blip r:embed="rId3"/>
          <a:stretch>
            <a:fillRect/>
          </a:stretch>
        </p:blipFill>
        <p:spPr>
          <a:xfrm>
            <a:off x="118263" y="6309359"/>
            <a:ext cx="2349476" cy="716197"/>
          </a:xfrm>
          <a:prstGeom prst="rect">
            <a:avLst/>
          </a:prstGeom>
        </p:spPr>
      </p:pic>
    </p:spTree>
    <p:extLst>
      <p:ext uri="{BB962C8B-B14F-4D97-AF65-F5344CB8AC3E}">
        <p14:creationId xmlns:p14="http://schemas.microsoft.com/office/powerpoint/2010/main" val="313484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1189176"/>
            <a:ext cx="12191999" cy="5668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endParaRPr lang="en-US" sz="4800" dirty="0"/>
          </a:p>
        </p:txBody>
      </p:sp>
      <p:sp>
        <p:nvSpPr>
          <p:cNvPr id="16" name="Content Placeholder 15"/>
          <p:cNvSpPr>
            <a:spLocks noGrp="1"/>
          </p:cNvSpPr>
          <p:nvPr>
            <p:ph sz="quarter" idx="11"/>
          </p:nvPr>
        </p:nvSpPr>
        <p:spPr>
          <a:xfrm>
            <a:off x="6487270" y="1357811"/>
            <a:ext cx="5853412" cy="409575"/>
          </a:xfrm>
          <a:noFill/>
        </p:spPr>
        <p:txBody>
          <a:bodyPr/>
          <a:lstStyle/>
          <a:p>
            <a:pPr marL="0" indent="0" algn="l">
              <a:buNone/>
            </a:pPr>
            <a:r>
              <a:rPr lang="en-US" sz="2400" dirty="0">
                <a:solidFill>
                  <a:schemeClr val="tx1">
                    <a:lumMod val="50000"/>
                  </a:schemeClr>
                </a:solidFill>
              </a:rPr>
              <a:t>Programming Features</a:t>
            </a:r>
          </a:p>
        </p:txBody>
      </p:sp>
      <p:sp>
        <p:nvSpPr>
          <p:cNvPr id="8" name="Freeform: Shape 7"/>
          <p:cNvSpPr>
            <a:spLocks/>
          </p:cNvSpPr>
          <p:nvPr/>
        </p:nvSpPr>
        <p:spPr bwMode="auto">
          <a:xfrm flipH="1" flipV="1">
            <a:off x="-1" y="1189168"/>
            <a:ext cx="6189907" cy="5667973"/>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13" name="Content Placeholder 12"/>
          <p:cNvSpPr>
            <a:spLocks noGrp="1"/>
          </p:cNvSpPr>
          <p:nvPr>
            <p:ph sz="half" idx="1"/>
          </p:nvPr>
        </p:nvSpPr>
        <p:spPr>
          <a:xfrm>
            <a:off x="290506" y="1834723"/>
            <a:ext cx="5848729" cy="5143779"/>
          </a:xfrm>
        </p:spPr>
        <p:txBody>
          <a:bodyPr>
            <a:normAutofit/>
          </a:bodyPr>
          <a:lstStyle/>
          <a:p>
            <a:pPr>
              <a:buClr>
                <a:schemeClr val="tx2">
                  <a:lumMod val="60000"/>
                  <a:lumOff val="40000"/>
                </a:schemeClr>
              </a:buClr>
            </a:pPr>
            <a:r>
              <a:rPr lang="en-US" sz="1600" dirty="0">
                <a:solidFill>
                  <a:schemeClr val="bg1"/>
                </a:solidFill>
                <a:latin typeface="+mj-lt"/>
              </a:rPr>
              <a:t>Support for RHEL, </a:t>
            </a:r>
            <a:r>
              <a:rPr lang="en-US" sz="1600" dirty="0" smtClean="0">
                <a:solidFill>
                  <a:schemeClr val="bg1"/>
                </a:solidFill>
                <a:latin typeface="+mj-lt"/>
              </a:rPr>
              <a:t>SUSE, Ubuntu</a:t>
            </a:r>
            <a:r>
              <a:rPr lang="en-US" sz="1600" dirty="0">
                <a:solidFill>
                  <a:schemeClr val="bg1"/>
                </a:solidFill>
                <a:latin typeface="+mj-lt"/>
              </a:rPr>
              <a:t>, Docker</a:t>
            </a:r>
          </a:p>
          <a:p>
            <a:pPr>
              <a:buClr>
                <a:schemeClr val="tx2">
                  <a:lumMod val="60000"/>
                  <a:lumOff val="40000"/>
                </a:schemeClr>
              </a:buClr>
            </a:pPr>
            <a:r>
              <a:rPr lang="en-US" sz="1600" dirty="0">
                <a:solidFill>
                  <a:schemeClr val="bg1"/>
                </a:solidFill>
                <a:latin typeface="+mj-lt"/>
              </a:rPr>
              <a:t>Package based installs, Docker image</a:t>
            </a:r>
          </a:p>
          <a:p>
            <a:pPr>
              <a:buClr>
                <a:schemeClr val="tx2">
                  <a:lumMod val="60000"/>
                  <a:lumOff val="40000"/>
                </a:schemeClr>
              </a:buClr>
            </a:pPr>
            <a:r>
              <a:rPr lang="en-US" sz="1600" dirty="0">
                <a:solidFill>
                  <a:schemeClr val="bg1"/>
                </a:solidFill>
                <a:latin typeface="+mj-lt"/>
              </a:rPr>
              <a:t>Support for Open Shift, Docker Swarm</a:t>
            </a:r>
          </a:p>
          <a:p>
            <a:pPr>
              <a:buClr>
                <a:schemeClr val="tx2">
                  <a:lumMod val="60000"/>
                  <a:lumOff val="40000"/>
                </a:schemeClr>
              </a:buClr>
            </a:pPr>
            <a:r>
              <a:rPr lang="en-US" sz="1600" dirty="0">
                <a:solidFill>
                  <a:schemeClr val="bg1"/>
                </a:solidFill>
                <a:latin typeface="+mj-lt"/>
              </a:rPr>
              <a:t>Failover Clustering through Pacemaker</a:t>
            </a:r>
          </a:p>
          <a:p>
            <a:pPr>
              <a:buClr>
                <a:schemeClr val="tx2">
                  <a:lumMod val="60000"/>
                  <a:lumOff val="40000"/>
                </a:schemeClr>
              </a:buClr>
            </a:pPr>
            <a:r>
              <a:rPr lang="en-US" sz="1600" dirty="0">
                <a:solidFill>
                  <a:schemeClr val="bg1"/>
                </a:solidFill>
                <a:latin typeface="+mj-lt"/>
              </a:rPr>
              <a:t>Backup/Restore</a:t>
            </a:r>
          </a:p>
          <a:p>
            <a:pPr>
              <a:buClr>
                <a:schemeClr val="tx2">
                  <a:lumMod val="60000"/>
                  <a:lumOff val="40000"/>
                </a:schemeClr>
              </a:buClr>
            </a:pPr>
            <a:r>
              <a:rPr lang="en-US" sz="1600" dirty="0" smtClean="0">
                <a:solidFill>
                  <a:schemeClr val="bg1"/>
                </a:solidFill>
                <a:latin typeface="+mj-lt"/>
              </a:rPr>
              <a:t>Replication</a:t>
            </a:r>
            <a:endParaRPr lang="en-US" sz="1600" dirty="0">
              <a:solidFill>
                <a:schemeClr val="bg1"/>
              </a:solidFill>
              <a:latin typeface="+mj-lt"/>
            </a:endParaRPr>
          </a:p>
          <a:p>
            <a:pPr>
              <a:buClr>
                <a:schemeClr val="tx2">
                  <a:lumMod val="60000"/>
                  <a:lumOff val="40000"/>
                </a:schemeClr>
              </a:buClr>
            </a:pPr>
            <a:r>
              <a:rPr lang="en-US" sz="1600" dirty="0">
                <a:solidFill>
                  <a:schemeClr val="bg1"/>
                </a:solidFill>
                <a:latin typeface="+mj-lt"/>
              </a:rPr>
              <a:t>Log Shipping</a:t>
            </a:r>
          </a:p>
          <a:p>
            <a:pPr>
              <a:buClr>
                <a:schemeClr val="tx2">
                  <a:lumMod val="60000"/>
                  <a:lumOff val="40000"/>
                </a:schemeClr>
              </a:buClr>
            </a:pPr>
            <a:r>
              <a:rPr lang="en-US" sz="1600" dirty="0">
                <a:solidFill>
                  <a:schemeClr val="bg1"/>
                </a:solidFill>
                <a:latin typeface="+mj-lt"/>
              </a:rPr>
              <a:t>Transparent Data Encryption</a:t>
            </a:r>
          </a:p>
          <a:p>
            <a:pPr>
              <a:buClr>
                <a:schemeClr val="tx2">
                  <a:lumMod val="60000"/>
                  <a:lumOff val="40000"/>
                </a:schemeClr>
              </a:buClr>
            </a:pPr>
            <a:r>
              <a:rPr lang="en-US" sz="1600" dirty="0">
                <a:solidFill>
                  <a:schemeClr val="bg1"/>
                </a:solidFill>
                <a:latin typeface="+mj-lt"/>
              </a:rPr>
              <a:t>SCOM Management Pack</a:t>
            </a:r>
          </a:p>
          <a:p>
            <a:pPr>
              <a:buClr>
                <a:schemeClr val="tx2">
                  <a:lumMod val="60000"/>
                  <a:lumOff val="40000"/>
                </a:schemeClr>
              </a:buClr>
            </a:pPr>
            <a:r>
              <a:rPr lang="en-US" sz="1600" dirty="0" smtClean="0">
                <a:solidFill>
                  <a:schemeClr val="bg1"/>
                </a:solidFill>
                <a:latin typeface="+mj-lt"/>
              </a:rPr>
              <a:t>DMVs</a:t>
            </a:r>
          </a:p>
          <a:p>
            <a:pPr>
              <a:buClr>
                <a:schemeClr val="tx2">
                  <a:lumMod val="60000"/>
                  <a:lumOff val="40000"/>
                </a:schemeClr>
              </a:buClr>
            </a:pPr>
            <a:r>
              <a:rPr lang="en-US" sz="1600" dirty="0" smtClean="0">
                <a:solidFill>
                  <a:schemeClr val="bg1"/>
                </a:solidFill>
                <a:latin typeface="+mj-lt"/>
              </a:rPr>
              <a:t>Always On Availability Groups (coming in February)</a:t>
            </a:r>
          </a:p>
          <a:p>
            <a:pPr>
              <a:buClr>
                <a:schemeClr val="tx2">
                  <a:lumMod val="60000"/>
                  <a:lumOff val="40000"/>
                </a:schemeClr>
              </a:buClr>
            </a:pPr>
            <a:r>
              <a:rPr lang="en-US" sz="1600" dirty="0">
                <a:solidFill>
                  <a:schemeClr val="bg1"/>
                </a:solidFill>
              </a:rPr>
              <a:t>SQL Agent (coming in February</a:t>
            </a:r>
            <a:r>
              <a:rPr lang="en-US" sz="1600" dirty="0" smtClean="0">
                <a:solidFill>
                  <a:schemeClr val="bg1"/>
                </a:solidFill>
              </a:rPr>
              <a:t>)</a:t>
            </a:r>
            <a:endParaRPr lang="en-US" sz="1600" dirty="0">
              <a:solidFill>
                <a:schemeClr val="bg1"/>
              </a:solidFill>
              <a:latin typeface="+mj-lt"/>
            </a:endParaRPr>
          </a:p>
          <a:p>
            <a:pPr>
              <a:buClr>
                <a:schemeClr val="tx2">
                  <a:lumMod val="60000"/>
                  <a:lumOff val="40000"/>
                </a:schemeClr>
              </a:buClr>
            </a:pPr>
            <a:r>
              <a:rPr lang="en-US" sz="1600" dirty="0">
                <a:solidFill>
                  <a:schemeClr val="bg1"/>
                </a:solidFill>
                <a:latin typeface="+mj-lt"/>
              </a:rPr>
              <a:t>Full Text </a:t>
            </a:r>
            <a:r>
              <a:rPr lang="en-US" sz="1600" dirty="0" smtClean="0">
                <a:solidFill>
                  <a:schemeClr val="bg1"/>
                </a:solidFill>
                <a:latin typeface="+mj-lt"/>
              </a:rPr>
              <a:t>Search (coming in February)</a:t>
            </a:r>
            <a:endParaRPr lang="en-US" sz="1600" dirty="0">
              <a:solidFill>
                <a:schemeClr val="bg1"/>
              </a:solidFill>
              <a:latin typeface="+mj-lt"/>
            </a:endParaRPr>
          </a:p>
        </p:txBody>
      </p:sp>
      <p:sp>
        <p:nvSpPr>
          <p:cNvPr id="15" name="Content Placeholder 14"/>
          <p:cNvSpPr>
            <a:spLocks noGrp="1"/>
          </p:cNvSpPr>
          <p:nvPr>
            <p:ph sz="quarter" idx="10"/>
          </p:nvPr>
        </p:nvSpPr>
        <p:spPr>
          <a:xfrm>
            <a:off x="290506" y="1357811"/>
            <a:ext cx="5728173" cy="409575"/>
          </a:xfrm>
          <a:noFill/>
        </p:spPr>
        <p:txBody>
          <a:bodyPr/>
          <a:lstStyle/>
          <a:p>
            <a:pPr marL="0" indent="0" algn="l">
              <a:buNone/>
            </a:pPr>
            <a:r>
              <a:rPr lang="en-US" sz="2400" dirty="0"/>
              <a:t>Operations Features</a:t>
            </a:r>
          </a:p>
        </p:txBody>
      </p:sp>
      <p:sp>
        <p:nvSpPr>
          <p:cNvPr id="14" name="Content Placeholder 13"/>
          <p:cNvSpPr>
            <a:spLocks noGrp="1"/>
          </p:cNvSpPr>
          <p:nvPr>
            <p:ph sz="half" idx="12"/>
          </p:nvPr>
        </p:nvSpPr>
        <p:spPr>
          <a:xfrm>
            <a:off x="6487271" y="1834723"/>
            <a:ext cx="5853412" cy="5143779"/>
          </a:xfrm>
        </p:spPr>
        <p:txBody>
          <a:bodyPr>
            <a:noAutofit/>
          </a:bodyPr>
          <a:lstStyle/>
          <a:p>
            <a:r>
              <a:rPr lang="en-US" sz="1600" dirty="0"/>
              <a:t>All major language driver compatibility</a:t>
            </a:r>
          </a:p>
          <a:p>
            <a:r>
              <a:rPr lang="en-US" sz="1600" dirty="0"/>
              <a:t>In memory OLTP and </a:t>
            </a:r>
            <a:r>
              <a:rPr lang="en-US" sz="1600" dirty="0" err="1"/>
              <a:t>ColumnStore</a:t>
            </a:r>
            <a:endParaRPr lang="en-US" sz="1600" dirty="0"/>
          </a:p>
          <a:p>
            <a:r>
              <a:rPr lang="en-US" sz="1600" dirty="0"/>
              <a:t>Compression</a:t>
            </a:r>
          </a:p>
          <a:p>
            <a:r>
              <a:rPr lang="en-US" sz="1600" dirty="0"/>
              <a:t>Always Encrypted, Row Level Security, and Data Masking</a:t>
            </a:r>
          </a:p>
          <a:p>
            <a:r>
              <a:rPr lang="en-US" sz="1600" dirty="0"/>
              <a:t>Service Broker</a:t>
            </a:r>
          </a:p>
          <a:p>
            <a:r>
              <a:rPr lang="en-US" sz="1600" dirty="0"/>
              <a:t>Change Data Capture</a:t>
            </a:r>
          </a:p>
          <a:p>
            <a:r>
              <a:rPr lang="en-US" sz="1600" dirty="0"/>
              <a:t>Partitioning</a:t>
            </a:r>
          </a:p>
          <a:p>
            <a:r>
              <a:rPr lang="en-US" sz="1600" dirty="0"/>
              <a:t>Auditing</a:t>
            </a:r>
          </a:p>
          <a:p>
            <a:r>
              <a:rPr lang="en-US" sz="1600" dirty="0" smtClean="0"/>
              <a:t>Common Language Runtime (CLR) - .NET Framework</a:t>
            </a:r>
            <a:endParaRPr lang="en-US" sz="1600" dirty="0"/>
          </a:p>
          <a:p>
            <a:r>
              <a:rPr lang="en-US" sz="1600" dirty="0"/>
              <a:t>JSON, </a:t>
            </a:r>
            <a:r>
              <a:rPr lang="en-US" sz="1600" dirty="0" smtClean="0"/>
              <a:t>XML</a:t>
            </a:r>
            <a:endParaRPr lang="en-US" sz="1600" dirty="0"/>
          </a:p>
        </p:txBody>
      </p:sp>
      <p:sp>
        <p:nvSpPr>
          <p:cNvPr id="2" name="Title 1"/>
          <p:cNvSpPr>
            <a:spLocks noGrp="1"/>
          </p:cNvSpPr>
          <p:nvPr>
            <p:ph type="title"/>
          </p:nvPr>
        </p:nvSpPr>
        <p:spPr/>
        <p:txBody>
          <a:bodyPr/>
          <a:lstStyle/>
          <a:p>
            <a:r>
              <a:rPr lang="en-US" dirty="0">
                <a:solidFill>
                  <a:schemeClr val="tx1"/>
                </a:solidFill>
              </a:rPr>
              <a:t>What’s working already?</a:t>
            </a:r>
          </a:p>
        </p:txBody>
      </p:sp>
      <p:sp>
        <p:nvSpPr>
          <p:cNvPr id="3" name="TextBox 2"/>
          <p:cNvSpPr txBox="1"/>
          <p:nvPr/>
        </p:nvSpPr>
        <p:spPr>
          <a:xfrm>
            <a:off x="10237246" y="6378498"/>
            <a:ext cx="1806072" cy="461665"/>
          </a:xfrm>
          <a:prstGeom prst="rect">
            <a:avLst/>
          </a:prstGeom>
          <a:noFill/>
        </p:spPr>
        <p:txBody>
          <a:bodyPr wrap="none" rtlCol="0">
            <a:spAutoFit/>
          </a:bodyPr>
          <a:lstStyle/>
          <a:p>
            <a:r>
              <a:rPr lang="mr-IN" sz="2400" dirty="0">
                <a:solidFill>
                  <a:schemeClr val="tx2"/>
                </a:solidFill>
              </a:rPr>
              <a:t>…</a:t>
            </a:r>
            <a:r>
              <a:rPr lang="en-US" sz="2400" dirty="0">
                <a:solidFill>
                  <a:schemeClr val="tx2"/>
                </a:solidFill>
              </a:rPr>
              <a:t>and more!</a:t>
            </a:r>
          </a:p>
        </p:txBody>
      </p:sp>
    </p:spTree>
    <p:extLst>
      <p:ext uri="{BB962C8B-B14F-4D97-AF65-F5344CB8AC3E}">
        <p14:creationId xmlns:p14="http://schemas.microsoft.com/office/powerpoint/2010/main" val="236800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 y="1444365"/>
            <a:ext cx="12191999"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Autofit/>
          </a:bodyPr>
          <a:lstStyle/>
          <a:p>
            <a:r>
              <a:rPr lang="en-US" sz="2400" dirty="0"/>
              <a:t>What’s coming in SQL Server </a:t>
            </a:r>
            <a:r>
              <a:rPr lang="en-US" sz="2400" dirty="0" err="1"/>
              <a:t>vNext</a:t>
            </a:r>
            <a:r>
              <a:rPr lang="en-US" sz="4400" dirty="0"/>
              <a:t/>
            </a:r>
            <a:br>
              <a:rPr lang="en-US" sz="4400" dirty="0"/>
            </a:br>
            <a:r>
              <a:rPr lang="en-US" sz="4700" dirty="0"/>
              <a:t>Supported platforms</a:t>
            </a:r>
          </a:p>
        </p:txBody>
      </p:sp>
      <p:grpSp>
        <p:nvGrpSpPr>
          <p:cNvPr id="5" name="Group 4"/>
          <p:cNvGrpSpPr/>
          <p:nvPr/>
        </p:nvGrpSpPr>
        <p:grpSpPr>
          <a:xfrm>
            <a:off x="679959" y="1800377"/>
            <a:ext cx="2798064" cy="4731100"/>
            <a:chOff x="724904" y="1800377"/>
            <a:chExt cx="2798064" cy="4731100"/>
          </a:xfrm>
        </p:grpSpPr>
        <p:grpSp>
          <p:nvGrpSpPr>
            <p:cNvPr id="4" name="Group 3"/>
            <p:cNvGrpSpPr/>
            <p:nvPr/>
          </p:nvGrpSpPr>
          <p:grpSpPr>
            <a:xfrm>
              <a:off x="724904" y="1800377"/>
              <a:ext cx="2798064" cy="4731100"/>
              <a:chOff x="485300" y="1886675"/>
              <a:chExt cx="2841183" cy="4731100"/>
            </a:xfrm>
          </p:grpSpPr>
          <p:sp>
            <p:nvSpPr>
              <p:cNvPr id="35" name="Rectangle 34"/>
              <p:cNvSpPr/>
              <p:nvPr/>
            </p:nvSpPr>
            <p:spPr bwMode="auto">
              <a:xfrm>
                <a:off x="485300" y="2477862"/>
                <a:ext cx="2841183" cy="4139913"/>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60" tIns="274320" rIns="91440" bIns="137160" numCol="1" spcCol="0" rtlCol="0" fromWordArt="0" anchor="b"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 name="Rectangle 35"/>
              <p:cNvSpPr/>
              <p:nvPr/>
            </p:nvSpPr>
            <p:spPr bwMode="auto">
              <a:xfrm>
                <a:off x="485300" y="1886675"/>
                <a:ext cx="2841183"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Linux </a:t>
                </a:r>
              </a:p>
            </p:txBody>
          </p:sp>
        </p:gr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98171" y="5745300"/>
              <a:ext cx="1851530" cy="417453"/>
            </a:xfrm>
            <a:prstGeom prst="rect">
              <a:avLst/>
            </a:prstGeom>
          </p:spPr>
        </p:pic>
        <p:pic>
          <p:nvPicPr>
            <p:cNvPr id="95" name="Picture 9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04532" y="4002956"/>
              <a:ext cx="1638809" cy="761425"/>
            </a:xfrm>
            <a:prstGeom prst="rect">
              <a:avLst/>
            </a:prstGeom>
          </p:spPr>
        </p:pic>
      </p:grpSp>
      <p:sp>
        <p:nvSpPr>
          <p:cNvPr id="48" name="Rectangle 47"/>
          <p:cNvSpPr/>
          <p:nvPr/>
        </p:nvSpPr>
        <p:spPr>
          <a:xfrm>
            <a:off x="7315200" y="1444366"/>
            <a:ext cx="4876800" cy="542953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0" name="Group 49"/>
          <p:cNvGrpSpPr/>
          <p:nvPr/>
        </p:nvGrpSpPr>
        <p:grpSpPr>
          <a:xfrm>
            <a:off x="3837177" y="1800377"/>
            <a:ext cx="2798065" cy="2170751"/>
            <a:chOff x="947868" y="4427983"/>
            <a:chExt cx="1903388" cy="2170751"/>
          </a:xfrm>
        </p:grpSpPr>
        <p:sp>
          <p:nvSpPr>
            <p:cNvPr id="51" name="Rectangle 50"/>
            <p:cNvSpPr/>
            <p:nvPr/>
          </p:nvSpPr>
          <p:spPr bwMode="auto">
            <a:xfrm>
              <a:off x="947868" y="5019170"/>
              <a:ext cx="1903388" cy="1579564"/>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60" tIns="274320" rIns="91440" bIns="137160" numCol="1" spcCol="0" rtlCol="0" fromWordArt="0" anchor="b"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bwMode="auto">
            <a:xfrm>
              <a:off x="947868" y="4427983"/>
              <a:ext cx="1903388"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Containers</a:t>
              </a:r>
            </a:p>
          </p:txBody>
        </p:sp>
      </p:grpSp>
      <p:grpSp>
        <p:nvGrpSpPr>
          <p:cNvPr id="14" name="Group 36"/>
          <p:cNvGrpSpPr>
            <a:grpSpLocks noChangeAspect="1"/>
          </p:cNvGrpSpPr>
          <p:nvPr/>
        </p:nvGrpSpPr>
        <p:grpSpPr bwMode="auto">
          <a:xfrm>
            <a:off x="4264660" y="2953539"/>
            <a:ext cx="1943100" cy="455613"/>
            <a:chOff x="2173" y="2592"/>
            <a:chExt cx="1224" cy="287"/>
          </a:xfrm>
        </p:grpSpPr>
        <p:sp>
          <p:nvSpPr>
            <p:cNvPr id="15" name="Freeform 37"/>
            <p:cNvSpPr>
              <a:spLocks/>
            </p:cNvSpPr>
            <p:nvPr/>
          </p:nvSpPr>
          <p:spPr bwMode="auto">
            <a:xfrm>
              <a:off x="2234" y="2592"/>
              <a:ext cx="449" cy="287"/>
            </a:xfrm>
            <a:custGeom>
              <a:avLst/>
              <a:gdLst>
                <a:gd name="T0" fmla="*/ 524 w 1006"/>
                <a:gd name="T1" fmla="*/ 203 h 643"/>
                <a:gd name="T2" fmla="*/ 627 w 1006"/>
                <a:gd name="T3" fmla="*/ 203 h 643"/>
                <a:gd name="T4" fmla="*/ 627 w 1006"/>
                <a:gd name="T5" fmla="*/ 307 h 643"/>
                <a:gd name="T6" fmla="*/ 678 w 1006"/>
                <a:gd name="T7" fmla="*/ 307 h 643"/>
                <a:gd name="T8" fmla="*/ 750 w 1006"/>
                <a:gd name="T9" fmla="*/ 295 h 643"/>
                <a:gd name="T10" fmla="*/ 784 w 1006"/>
                <a:gd name="T11" fmla="*/ 280 h 643"/>
                <a:gd name="T12" fmla="*/ 760 w 1006"/>
                <a:gd name="T13" fmla="*/ 214 h 643"/>
                <a:gd name="T14" fmla="*/ 785 w 1006"/>
                <a:gd name="T15" fmla="*/ 116 h 643"/>
                <a:gd name="T16" fmla="*/ 796 w 1006"/>
                <a:gd name="T17" fmla="*/ 104 h 643"/>
                <a:gd name="T18" fmla="*/ 809 w 1006"/>
                <a:gd name="T19" fmla="*/ 114 h 643"/>
                <a:gd name="T20" fmla="*/ 873 w 1006"/>
                <a:gd name="T21" fmla="*/ 217 h 643"/>
                <a:gd name="T22" fmla="*/ 992 w 1006"/>
                <a:gd name="T23" fmla="*/ 228 h 643"/>
                <a:gd name="T24" fmla="*/ 1006 w 1006"/>
                <a:gd name="T25" fmla="*/ 236 h 643"/>
                <a:gd name="T26" fmla="*/ 999 w 1006"/>
                <a:gd name="T27" fmla="*/ 250 h 643"/>
                <a:gd name="T28" fmla="*/ 850 w 1006"/>
                <a:gd name="T29" fmla="*/ 320 h 643"/>
                <a:gd name="T30" fmla="*/ 334 w 1006"/>
                <a:gd name="T31" fmla="*/ 643 h 643"/>
                <a:gd name="T32" fmla="*/ 39 w 1006"/>
                <a:gd name="T33" fmla="*/ 492 h 643"/>
                <a:gd name="T34" fmla="*/ 38 w 1006"/>
                <a:gd name="T35" fmla="*/ 490 h 643"/>
                <a:gd name="T36" fmla="*/ 29 w 1006"/>
                <a:gd name="T37" fmla="*/ 472 h 643"/>
                <a:gd name="T38" fmla="*/ 5 w 1006"/>
                <a:gd name="T39" fmla="*/ 322 h 643"/>
                <a:gd name="T40" fmla="*/ 7 w 1006"/>
                <a:gd name="T41" fmla="*/ 307 h 643"/>
                <a:gd name="T42" fmla="*/ 94 w 1006"/>
                <a:gd name="T43" fmla="*/ 307 h 643"/>
                <a:gd name="T44" fmla="*/ 94 w 1006"/>
                <a:gd name="T45" fmla="*/ 203 h 643"/>
                <a:gd name="T46" fmla="*/ 197 w 1006"/>
                <a:gd name="T47" fmla="*/ 203 h 643"/>
                <a:gd name="T48" fmla="*/ 197 w 1006"/>
                <a:gd name="T49" fmla="*/ 102 h 643"/>
                <a:gd name="T50" fmla="*/ 401 w 1006"/>
                <a:gd name="T51" fmla="*/ 102 h 643"/>
                <a:gd name="T52" fmla="*/ 401 w 1006"/>
                <a:gd name="T53" fmla="*/ 0 h 643"/>
                <a:gd name="T54" fmla="*/ 524 w 1006"/>
                <a:gd name="T55" fmla="*/ 0 h 643"/>
                <a:gd name="T56" fmla="*/ 524 w 1006"/>
                <a:gd name="T57" fmla="*/ 2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06" h="643">
                  <a:moveTo>
                    <a:pt x="524" y="203"/>
                  </a:moveTo>
                  <a:cubicBezTo>
                    <a:pt x="627" y="203"/>
                    <a:pt x="627" y="203"/>
                    <a:pt x="627" y="203"/>
                  </a:cubicBezTo>
                  <a:cubicBezTo>
                    <a:pt x="627" y="307"/>
                    <a:pt x="627" y="307"/>
                    <a:pt x="627" y="307"/>
                  </a:cubicBezTo>
                  <a:cubicBezTo>
                    <a:pt x="678" y="307"/>
                    <a:pt x="678" y="307"/>
                    <a:pt x="678" y="307"/>
                  </a:cubicBezTo>
                  <a:cubicBezTo>
                    <a:pt x="702" y="307"/>
                    <a:pt x="727" y="303"/>
                    <a:pt x="750" y="295"/>
                  </a:cubicBezTo>
                  <a:cubicBezTo>
                    <a:pt x="761" y="291"/>
                    <a:pt x="773" y="286"/>
                    <a:pt x="784" y="280"/>
                  </a:cubicBezTo>
                  <a:cubicBezTo>
                    <a:pt x="770" y="261"/>
                    <a:pt x="762" y="237"/>
                    <a:pt x="760" y="214"/>
                  </a:cubicBezTo>
                  <a:cubicBezTo>
                    <a:pt x="757" y="182"/>
                    <a:pt x="764" y="141"/>
                    <a:pt x="785" y="116"/>
                  </a:cubicBezTo>
                  <a:cubicBezTo>
                    <a:pt x="796" y="104"/>
                    <a:pt x="796" y="104"/>
                    <a:pt x="796" y="104"/>
                  </a:cubicBezTo>
                  <a:cubicBezTo>
                    <a:pt x="809" y="114"/>
                    <a:pt x="809" y="114"/>
                    <a:pt x="809" y="114"/>
                  </a:cubicBezTo>
                  <a:cubicBezTo>
                    <a:pt x="841" y="140"/>
                    <a:pt x="868" y="176"/>
                    <a:pt x="873" y="217"/>
                  </a:cubicBezTo>
                  <a:cubicBezTo>
                    <a:pt x="912" y="205"/>
                    <a:pt x="958" y="208"/>
                    <a:pt x="992" y="228"/>
                  </a:cubicBezTo>
                  <a:cubicBezTo>
                    <a:pt x="1006" y="236"/>
                    <a:pt x="1006" y="236"/>
                    <a:pt x="1006" y="236"/>
                  </a:cubicBezTo>
                  <a:cubicBezTo>
                    <a:pt x="999" y="250"/>
                    <a:pt x="999" y="250"/>
                    <a:pt x="999" y="250"/>
                  </a:cubicBezTo>
                  <a:cubicBezTo>
                    <a:pt x="970" y="306"/>
                    <a:pt x="909" y="324"/>
                    <a:pt x="850" y="320"/>
                  </a:cubicBezTo>
                  <a:cubicBezTo>
                    <a:pt x="761" y="539"/>
                    <a:pt x="568" y="643"/>
                    <a:pt x="334" y="643"/>
                  </a:cubicBezTo>
                  <a:cubicBezTo>
                    <a:pt x="213" y="643"/>
                    <a:pt x="102" y="598"/>
                    <a:pt x="39" y="492"/>
                  </a:cubicBezTo>
                  <a:cubicBezTo>
                    <a:pt x="38" y="490"/>
                    <a:pt x="38" y="490"/>
                    <a:pt x="38" y="490"/>
                  </a:cubicBezTo>
                  <a:cubicBezTo>
                    <a:pt x="29" y="472"/>
                    <a:pt x="29" y="472"/>
                    <a:pt x="29" y="472"/>
                  </a:cubicBezTo>
                  <a:cubicBezTo>
                    <a:pt x="8" y="425"/>
                    <a:pt x="0" y="373"/>
                    <a:pt x="5" y="322"/>
                  </a:cubicBezTo>
                  <a:cubicBezTo>
                    <a:pt x="7" y="307"/>
                    <a:pt x="7" y="307"/>
                    <a:pt x="7" y="307"/>
                  </a:cubicBezTo>
                  <a:cubicBezTo>
                    <a:pt x="94" y="307"/>
                    <a:pt x="94" y="307"/>
                    <a:pt x="94" y="307"/>
                  </a:cubicBezTo>
                  <a:cubicBezTo>
                    <a:pt x="94" y="203"/>
                    <a:pt x="94" y="203"/>
                    <a:pt x="94" y="203"/>
                  </a:cubicBezTo>
                  <a:cubicBezTo>
                    <a:pt x="197" y="203"/>
                    <a:pt x="197" y="203"/>
                    <a:pt x="197" y="203"/>
                  </a:cubicBezTo>
                  <a:cubicBezTo>
                    <a:pt x="197" y="102"/>
                    <a:pt x="197" y="102"/>
                    <a:pt x="197" y="102"/>
                  </a:cubicBezTo>
                  <a:cubicBezTo>
                    <a:pt x="401" y="102"/>
                    <a:pt x="401" y="102"/>
                    <a:pt x="401" y="102"/>
                  </a:cubicBezTo>
                  <a:cubicBezTo>
                    <a:pt x="401" y="0"/>
                    <a:pt x="401" y="0"/>
                    <a:pt x="401" y="0"/>
                  </a:cubicBezTo>
                  <a:cubicBezTo>
                    <a:pt x="524" y="0"/>
                    <a:pt x="524" y="0"/>
                    <a:pt x="524" y="0"/>
                  </a:cubicBezTo>
                  <a:lnTo>
                    <a:pt x="524" y="203"/>
                  </a:lnTo>
                  <a:close/>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38"/>
            <p:cNvSpPr>
              <a:spLocks/>
            </p:cNvSpPr>
            <p:nvPr/>
          </p:nvSpPr>
          <p:spPr bwMode="auto">
            <a:xfrm>
              <a:off x="2241" y="2648"/>
              <a:ext cx="432" cy="223"/>
            </a:xfrm>
            <a:custGeom>
              <a:avLst/>
              <a:gdLst>
                <a:gd name="T0" fmla="*/ 839 w 966"/>
                <a:gd name="T1" fmla="*/ 114 h 499"/>
                <a:gd name="T2" fmla="*/ 781 w 966"/>
                <a:gd name="T3" fmla="*/ 0 h 499"/>
                <a:gd name="T4" fmla="*/ 793 w 966"/>
                <a:gd name="T5" fmla="*/ 155 h 499"/>
                <a:gd name="T6" fmla="*/ 661 w 966"/>
                <a:gd name="T7" fmla="*/ 197 h 499"/>
                <a:gd name="T8" fmla="*/ 5 w 966"/>
                <a:gd name="T9" fmla="*/ 197 h 499"/>
                <a:gd name="T10" fmla="*/ 32 w 966"/>
                <a:gd name="T11" fmla="*/ 348 h 499"/>
                <a:gd name="T12" fmla="*/ 40 w 966"/>
                <a:gd name="T13" fmla="*/ 362 h 499"/>
                <a:gd name="T14" fmla="*/ 55 w 966"/>
                <a:gd name="T15" fmla="*/ 385 h 499"/>
                <a:gd name="T16" fmla="*/ 55 w 966"/>
                <a:gd name="T17" fmla="*/ 385 h 499"/>
                <a:gd name="T18" fmla="*/ 130 w 966"/>
                <a:gd name="T19" fmla="*/ 386 h 499"/>
                <a:gd name="T20" fmla="*/ 130 w 966"/>
                <a:gd name="T21" fmla="*/ 386 h 499"/>
                <a:gd name="T22" fmla="*/ 239 w 966"/>
                <a:gd name="T23" fmla="*/ 371 h 499"/>
                <a:gd name="T24" fmla="*/ 249 w 966"/>
                <a:gd name="T25" fmla="*/ 375 h 499"/>
                <a:gd name="T26" fmla="*/ 244 w 966"/>
                <a:gd name="T27" fmla="*/ 385 h 499"/>
                <a:gd name="T28" fmla="*/ 233 w 966"/>
                <a:gd name="T29" fmla="*/ 389 h 499"/>
                <a:gd name="T30" fmla="*/ 233 w 966"/>
                <a:gd name="T31" fmla="*/ 389 h 499"/>
                <a:gd name="T32" fmla="*/ 157 w 966"/>
                <a:gd name="T33" fmla="*/ 401 h 499"/>
                <a:gd name="T34" fmla="*/ 155 w 966"/>
                <a:gd name="T35" fmla="*/ 401 h 499"/>
                <a:gd name="T36" fmla="*/ 152 w 966"/>
                <a:gd name="T37" fmla="*/ 402 h 499"/>
                <a:gd name="T38" fmla="*/ 114 w 966"/>
                <a:gd name="T39" fmla="*/ 402 h 499"/>
                <a:gd name="T40" fmla="*/ 70 w 966"/>
                <a:gd name="T41" fmla="*/ 401 h 499"/>
                <a:gd name="T42" fmla="*/ 70 w 966"/>
                <a:gd name="T43" fmla="*/ 402 h 499"/>
                <a:gd name="T44" fmla="*/ 317 w 966"/>
                <a:gd name="T45" fmla="*/ 499 h 499"/>
                <a:gd name="T46" fmla="*/ 821 w 966"/>
                <a:gd name="T47" fmla="*/ 176 h 499"/>
                <a:gd name="T48" fmla="*/ 966 w 966"/>
                <a:gd name="T49" fmla="*/ 115 h 499"/>
                <a:gd name="T50" fmla="*/ 839 w 966"/>
                <a:gd name="T51" fmla="*/ 11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6" h="499">
                  <a:moveTo>
                    <a:pt x="839" y="114"/>
                  </a:moveTo>
                  <a:cubicBezTo>
                    <a:pt x="846" y="62"/>
                    <a:pt x="806" y="20"/>
                    <a:pt x="781" y="0"/>
                  </a:cubicBezTo>
                  <a:cubicBezTo>
                    <a:pt x="753" y="33"/>
                    <a:pt x="748" y="119"/>
                    <a:pt x="793" y="155"/>
                  </a:cubicBezTo>
                  <a:cubicBezTo>
                    <a:pt x="768" y="177"/>
                    <a:pt x="715" y="197"/>
                    <a:pt x="661" y="197"/>
                  </a:cubicBezTo>
                  <a:cubicBezTo>
                    <a:pt x="5" y="197"/>
                    <a:pt x="5" y="197"/>
                    <a:pt x="5" y="197"/>
                  </a:cubicBezTo>
                  <a:cubicBezTo>
                    <a:pt x="0" y="253"/>
                    <a:pt x="10" y="304"/>
                    <a:pt x="32" y="348"/>
                  </a:cubicBezTo>
                  <a:cubicBezTo>
                    <a:pt x="40" y="362"/>
                    <a:pt x="40" y="362"/>
                    <a:pt x="40" y="362"/>
                  </a:cubicBezTo>
                  <a:cubicBezTo>
                    <a:pt x="45" y="369"/>
                    <a:pt x="50" y="377"/>
                    <a:pt x="55" y="385"/>
                  </a:cubicBezTo>
                  <a:cubicBezTo>
                    <a:pt x="55" y="385"/>
                    <a:pt x="55" y="385"/>
                    <a:pt x="55" y="385"/>
                  </a:cubicBezTo>
                  <a:cubicBezTo>
                    <a:pt x="82" y="386"/>
                    <a:pt x="107" y="387"/>
                    <a:pt x="130" y="386"/>
                  </a:cubicBezTo>
                  <a:cubicBezTo>
                    <a:pt x="130" y="386"/>
                    <a:pt x="130" y="386"/>
                    <a:pt x="130" y="386"/>
                  </a:cubicBezTo>
                  <a:cubicBezTo>
                    <a:pt x="175" y="385"/>
                    <a:pt x="211" y="380"/>
                    <a:pt x="239" y="371"/>
                  </a:cubicBezTo>
                  <a:cubicBezTo>
                    <a:pt x="243" y="369"/>
                    <a:pt x="247" y="371"/>
                    <a:pt x="249" y="375"/>
                  </a:cubicBezTo>
                  <a:cubicBezTo>
                    <a:pt x="250" y="380"/>
                    <a:pt x="248" y="384"/>
                    <a:pt x="244" y="385"/>
                  </a:cubicBezTo>
                  <a:cubicBezTo>
                    <a:pt x="240" y="387"/>
                    <a:pt x="236" y="388"/>
                    <a:pt x="233" y="389"/>
                  </a:cubicBezTo>
                  <a:cubicBezTo>
                    <a:pt x="233" y="389"/>
                    <a:pt x="233" y="389"/>
                    <a:pt x="233" y="389"/>
                  </a:cubicBezTo>
                  <a:cubicBezTo>
                    <a:pt x="211" y="395"/>
                    <a:pt x="187" y="399"/>
                    <a:pt x="157" y="401"/>
                  </a:cubicBezTo>
                  <a:cubicBezTo>
                    <a:pt x="159" y="401"/>
                    <a:pt x="155" y="401"/>
                    <a:pt x="155" y="401"/>
                  </a:cubicBezTo>
                  <a:cubicBezTo>
                    <a:pt x="154" y="401"/>
                    <a:pt x="153" y="402"/>
                    <a:pt x="152" y="402"/>
                  </a:cubicBezTo>
                  <a:cubicBezTo>
                    <a:pt x="140" y="402"/>
                    <a:pt x="127" y="402"/>
                    <a:pt x="114" y="402"/>
                  </a:cubicBezTo>
                  <a:cubicBezTo>
                    <a:pt x="100" y="402"/>
                    <a:pt x="86" y="402"/>
                    <a:pt x="70" y="401"/>
                  </a:cubicBezTo>
                  <a:cubicBezTo>
                    <a:pt x="70" y="402"/>
                    <a:pt x="70" y="402"/>
                    <a:pt x="70" y="402"/>
                  </a:cubicBezTo>
                  <a:cubicBezTo>
                    <a:pt x="124" y="463"/>
                    <a:pt x="210" y="499"/>
                    <a:pt x="317" y="499"/>
                  </a:cubicBezTo>
                  <a:cubicBezTo>
                    <a:pt x="544" y="499"/>
                    <a:pt x="736" y="399"/>
                    <a:pt x="821" y="176"/>
                  </a:cubicBezTo>
                  <a:cubicBezTo>
                    <a:pt x="882" y="182"/>
                    <a:pt x="940" y="167"/>
                    <a:pt x="966" y="115"/>
                  </a:cubicBezTo>
                  <a:cubicBezTo>
                    <a:pt x="924" y="91"/>
                    <a:pt x="870" y="99"/>
                    <a:pt x="839" y="114"/>
                  </a:cubicBezTo>
                  <a:close/>
                </a:path>
              </a:pathLst>
            </a:custGeom>
            <a:solidFill>
              <a:srgbClr val="00A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9"/>
            <p:cNvSpPr>
              <a:spLocks/>
            </p:cNvSpPr>
            <p:nvPr/>
          </p:nvSpPr>
          <p:spPr bwMode="auto">
            <a:xfrm>
              <a:off x="2260" y="2648"/>
              <a:ext cx="359" cy="197"/>
            </a:xfrm>
            <a:custGeom>
              <a:avLst/>
              <a:gdLst>
                <a:gd name="T0" fmla="*/ 798 w 805"/>
                <a:gd name="T1" fmla="*/ 114 h 440"/>
                <a:gd name="T2" fmla="*/ 740 w 805"/>
                <a:gd name="T3" fmla="*/ 0 h 440"/>
                <a:gd name="T4" fmla="*/ 752 w 805"/>
                <a:gd name="T5" fmla="*/ 155 h 440"/>
                <a:gd name="T6" fmla="*/ 620 w 805"/>
                <a:gd name="T7" fmla="*/ 197 h 440"/>
                <a:gd name="T8" fmla="*/ 3 w 805"/>
                <a:gd name="T9" fmla="*/ 197 h 440"/>
                <a:gd name="T10" fmla="*/ 89 w 805"/>
                <a:gd name="T11" fmla="*/ 386 h 440"/>
                <a:gd name="T12" fmla="*/ 89 w 805"/>
                <a:gd name="T13" fmla="*/ 386 h 440"/>
                <a:gd name="T14" fmla="*/ 198 w 805"/>
                <a:gd name="T15" fmla="*/ 371 h 440"/>
                <a:gd name="T16" fmla="*/ 208 w 805"/>
                <a:gd name="T17" fmla="*/ 375 h 440"/>
                <a:gd name="T18" fmla="*/ 203 w 805"/>
                <a:gd name="T19" fmla="*/ 385 h 440"/>
                <a:gd name="T20" fmla="*/ 192 w 805"/>
                <a:gd name="T21" fmla="*/ 389 h 440"/>
                <a:gd name="T22" fmla="*/ 192 w 805"/>
                <a:gd name="T23" fmla="*/ 389 h 440"/>
                <a:gd name="T24" fmla="*/ 114 w 805"/>
                <a:gd name="T25" fmla="*/ 402 h 440"/>
                <a:gd name="T26" fmla="*/ 114 w 805"/>
                <a:gd name="T27" fmla="*/ 401 h 440"/>
                <a:gd name="T28" fmla="*/ 431 w 805"/>
                <a:gd name="T29" fmla="*/ 391 h 440"/>
                <a:gd name="T30" fmla="*/ 802 w 805"/>
                <a:gd name="T31" fmla="*/ 113 h 440"/>
                <a:gd name="T32" fmla="*/ 798 w 805"/>
                <a:gd name="T33" fmla="*/ 11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5" h="440">
                  <a:moveTo>
                    <a:pt x="798" y="114"/>
                  </a:moveTo>
                  <a:cubicBezTo>
                    <a:pt x="805" y="62"/>
                    <a:pt x="765" y="20"/>
                    <a:pt x="740" y="0"/>
                  </a:cubicBezTo>
                  <a:cubicBezTo>
                    <a:pt x="712" y="33"/>
                    <a:pt x="707" y="119"/>
                    <a:pt x="752" y="155"/>
                  </a:cubicBezTo>
                  <a:cubicBezTo>
                    <a:pt x="727" y="177"/>
                    <a:pt x="674" y="197"/>
                    <a:pt x="620" y="197"/>
                  </a:cubicBezTo>
                  <a:cubicBezTo>
                    <a:pt x="3" y="197"/>
                    <a:pt x="3" y="197"/>
                    <a:pt x="3" y="197"/>
                  </a:cubicBezTo>
                  <a:cubicBezTo>
                    <a:pt x="0" y="282"/>
                    <a:pt x="32" y="347"/>
                    <a:pt x="89" y="386"/>
                  </a:cubicBezTo>
                  <a:cubicBezTo>
                    <a:pt x="89" y="386"/>
                    <a:pt x="89" y="386"/>
                    <a:pt x="89" y="386"/>
                  </a:cubicBezTo>
                  <a:cubicBezTo>
                    <a:pt x="134" y="385"/>
                    <a:pt x="170" y="380"/>
                    <a:pt x="198" y="371"/>
                  </a:cubicBezTo>
                  <a:cubicBezTo>
                    <a:pt x="202" y="369"/>
                    <a:pt x="206" y="371"/>
                    <a:pt x="208" y="375"/>
                  </a:cubicBezTo>
                  <a:cubicBezTo>
                    <a:pt x="209" y="380"/>
                    <a:pt x="207" y="384"/>
                    <a:pt x="203" y="385"/>
                  </a:cubicBezTo>
                  <a:cubicBezTo>
                    <a:pt x="199" y="387"/>
                    <a:pt x="195" y="388"/>
                    <a:pt x="192" y="389"/>
                  </a:cubicBezTo>
                  <a:cubicBezTo>
                    <a:pt x="192" y="389"/>
                    <a:pt x="192" y="389"/>
                    <a:pt x="192" y="389"/>
                  </a:cubicBezTo>
                  <a:cubicBezTo>
                    <a:pt x="170" y="395"/>
                    <a:pt x="144" y="400"/>
                    <a:pt x="114" y="402"/>
                  </a:cubicBezTo>
                  <a:cubicBezTo>
                    <a:pt x="114" y="402"/>
                    <a:pt x="114" y="401"/>
                    <a:pt x="114" y="401"/>
                  </a:cubicBezTo>
                  <a:cubicBezTo>
                    <a:pt x="191" y="440"/>
                    <a:pt x="303" y="440"/>
                    <a:pt x="431" y="391"/>
                  </a:cubicBezTo>
                  <a:cubicBezTo>
                    <a:pt x="575" y="336"/>
                    <a:pt x="709" y="232"/>
                    <a:pt x="802" y="113"/>
                  </a:cubicBezTo>
                  <a:cubicBezTo>
                    <a:pt x="801" y="113"/>
                    <a:pt x="799" y="114"/>
                    <a:pt x="798" y="114"/>
                  </a:cubicBezTo>
                  <a:close/>
                </a:path>
              </a:pathLst>
            </a:custGeom>
            <a:solidFill>
              <a:srgbClr val="24B8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0"/>
            <p:cNvSpPr>
              <a:spLocks/>
            </p:cNvSpPr>
            <p:nvPr/>
          </p:nvSpPr>
          <p:spPr bwMode="auto">
            <a:xfrm>
              <a:off x="2244" y="2767"/>
              <a:ext cx="345" cy="104"/>
            </a:xfrm>
            <a:custGeom>
              <a:avLst/>
              <a:gdLst>
                <a:gd name="T0" fmla="*/ 0 w 772"/>
                <a:gd name="T1" fmla="*/ 0 h 234"/>
                <a:gd name="T2" fmla="*/ 26 w 772"/>
                <a:gd name="T3" fmla="*/ 83 h 234"/>
                <a:gd name="T4" fmla="*/ 34 w 772"/>
                <a:gd name="T5" fmla="*/ 97 h 234"/>
                <a:gd name="T6" fmla="*/ 49 w 772"/>
                <a:gd name="T7" fmla="*/ 120 h 234"/>
                <a:gd name="T8" fmla="*/ 124 w 772"/>
                <a:gd name="T9" fmla="*/ 121 h 234"/>
                <a:gd name="T10" fmla="*/ 233 w 772"/>
                <a:gd name="T11" fmla="*/ 106 h 234"/>
                <a:gd name="T12" fmla="*/ 243 w 772"/>
                <a:gd name="T13" fmla="*/ 110 h 234"/>
                <a:gd name="T14" fmla="*/ 238 w 772"/>
                <a:gd name="T15" fmla="*/ 120 h 234"/>
                <a:gd name="T16" fmla="*/ 227 w 772"/>
                <a:gd name="T17" fmla="*/ 124 h 234"/>
                <a:gd name="T18" fmla="*/ 227 w 772"/>
                <a:gd name="T19" fmla="*/ 124 h 234"/>
                <a:gd name="T20" fmla="*/ 149 w 772"/>
                <a:gd name="T21" fmla="*/ 136 h 234"/>
                <a:gd name="T22" fmla="*/ 146 w 772"/>
                <a:gd name="T23" fmla="*/ 137 h 234"/>
                <a:gd name="T24" fmla="*/ 108 w 772"/>
                <a:gd name="T25" fmla="*/ 138 h 234"/>
                <a:gd name="T26" fmla="*/ 63 w 772"/>
                <a:gd name="T27" fmla="*/ 137 h 234"/>
                <a:gd name="T28" fmla="*/ 311 w 772"/>
                <a:gd name="T29" fmla="*/ 234 h 234"/>
                <a:gd name="T30" fmla="*/ 772 w 772"/>
                <a:gd name="T31" fmla="*/ 0 h 234"/>
                <a:gd name="T32" fmla="*/ 0 w 772"/>
                <a:gd name="T33" fmla="*/ 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234">
                  <a:moveTo>
                    <a:pt x="0" y="0"/>
                  </a:moveTo>
                  <a:cubicBezTo>
                    <a:pt x="5" y="29"/>
                    <a:pt x="13" y="57"/>
                    <a:pt x="26" y="83"/>
                  </a:cubicBezTo>
                  <a:cubicBezTo>
                    <a:pt x="34" y="97"/>
                    <a:pt x="34" y="97"/>
                    <a:pt x="34" y="97"/>
                  </a:cubicBezTo>
                  <a:cubicBezTo>
                    <a:pt x="39" y="104"/>
                    <a:pt x="44" y="112"/>
                    <a:pt x="49" y="120"/>
                  </a:cubicBezTo>
                  <a:cubicBezTo>
                    <a:pt x="76" y="121"/>
                    <a:pt x="101" y="122"/>
                    <a:pt x="124" y="121"/>
                  </a:cubicBezTo>
                  <a:cubicBezTo>
                    <a:pt x="169" y="120"/>
                    <a:pt x="205" y="115"/>
                    <a:pt x="233" y="106"/>
                  </a:cubicBezTo>
                  <a:cubicBezTo>
                    <a:pt x="237" y="104"/>
                    <a:pt x="241" y="106"/>
                    <a:pt x="243" y="110"/>
                  </a:cubicBezTo>
                  <a:cubicBezTo>
                    <a:pt x="244" y="115"/>
                    <a:pt x="242" y="119"/>
                    <a:pt x="238" y="120"/>
                  </a:cubicBezTo>
                  <a:cubicBezTo>
                    <a:pt x="234" y="122"/>
                    <a:pt x="230" y="123"/>
                    <a:pt x="227" y="124"/>
                  </a:cubicBezTo>
                  <a:cubicBezTo>
                    <a:pt x="227" y="124"/>
                    <a:pt x="227" y="124"/>
                    <a:pt x="227" y="124"/>
                  </a:cubicBezTo>
                  <a:cubicBezTo>
                    <a:pt x="205" y="130"/>
                    <a:pt x="180" y="135"/>
                    <a:pt x="149" y="136"/>
                  </a:cubicBezTo>
                  <a:cubicBezTo>
                    <a:pt x="148" y="136"/>
                    <a:pt x="147" y="136"/>
                    <a:pt x="146" y="137"/>
                  </a:cubicBezTo>
                  <a:cubicBezTo>
                    <a:pt x="134" y="137"/>
                    <a:pt x="121" y="138"/>
                    <a:pt x="108" y="138"/>
                  </a:cubicBezTo>
                  <a:cubicBezTo>
                    <a:pt x="94" y="138"/>
                    <a:pt x="79" y="137"/>
                    <a:pt x="63" y="137"/>
                  </a:cubicBezTo>
                  <a:cubicBezTo>
                    <a:pt x="118" y="197"/>
                    <a:pt x="204" y="234"/>
                    <a:pt x="311" y="234"/>
                  </a:cubicBezTo>
                  <a:cubicBezTo>
                    <a:pt x="505" y="234"/>
                    <a:pt x="674" y="161"/>
                    <a:pt x="772" y="0"/>
                  </a:cubicBezTo>
                  <a:lnTo>
                    <a:pt x="0" y="0"/>
                  </a:lnTo>
                  <a:close/>
                </a:path>
              </a:pathLst>
            </a:custGeom>
            <a:solidFill>
              <a:srgbClr val="008B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1"/>
            <p:cNvSpPr>
              <a:spLocks/>
            </p:cNvSpPr>
            <p:nvPr/>
          </p:nvSpPr>
          <p:spPr bwMode="auto">
            <a:xfrm>
              <a:off x="2264" y="2767"/>
              <a:ext cx="286" cy="78"/>
            </a:xfrm>
            <a:custGeom>
              <a:avLst/>
              <a:gdLst>
                <a:gd name="T0" fmla="*/ 0 w 641"/>
                <a:gd name="T1" fmla="*/ 0 h 176"/>
                <a:gd name="T2" fmla="*/ 80 w 641"/>
                <a:gd name="T3" fmla="*/ 121 h 176"/>
                <a:gd name="T4" fmla="*/ 189 w 641"/>
                <a:gd name="T5" fmla="*/ 106 h 176"/>
                <a:gd name="T6" fmla="*/ 199 w 641"/>
                <a:gd name="T7" fmla="*/ 110 h 176"/>
                <a:gd name="T8" fmla="*/ 194 w 641"/>
                <a:gd name="T9" fmla="*/ 120 h 176"/>
                <a:gd name="T10" fmla="*/ 183 w 641"/>
                <a:gd name="T11" fmla="*/ 124 h 176"/>
                <a:gd name="T12" fmla="*/ 183 w 641"/>
                <a:gd name="T13" fmla="*/ 124 h 176"/>
                <a:gd name="T14" fmla="*/ 105 w 641"/>
                <a:gd name="T15" fmla="*/ 136 h 176"/>
                <a:gd name="T16" fmla="*/ 422 w 641"/>
                <a:gd name="T17" fmla="*/ 126 h 176"/>
                <a:gd name="T18" fmla="*/ 641 w 641"/>
                <a:gd name="T19" fmla="*/ 0 h 176"/>
                <a:gd name="T20" fmla="*/ 0 w 641"/>
                <a:gd name="T21"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1" h="176">
                  <a:moveTo>
                    <a:pt x="0" y="0"/>
                  </a:moveTo>
                  <a:cubicBezTo>
                    <a:pt x="12" y="52"/>
                    <a:pt x="39" y="93"/>
                    <a:pt x="80" y="121"/>
                  </a:cubicBezTo>
                  <a:cubicBezTo>
                    <a:pt x="125" y="120"/>
                    <a:pt x="161" y="115"/>
                    <a:pt x="189" y="106"/>
                  </a:cubicBezTo>
                  <a:cubicBezTo>
                    <a:pt x="193" y="104"/>
                    <a:pt x="197" y="106"/>
                    <a:pt x="199" y="110"/>
                  </a:cubicBezTo>
                  <a:cubicBezTo>
                    <a:pt x="200" y="115"/>
                    <a:pt x="198" y="119"/>
                    <a:pt x="194" y="120"/>
                  </a:cubicBezTo>
                  <a:cubicBezTo>
                    <a:pt x="190" y="122"/>
                    <a:pt x="186" y="123"/>
                    <a:pt x="183" y="124"/>
                  </a:cubicBezTo>
                  <a:cubicBezTo>
                    <a:pt x="183" y="124"/>
                    <a:pt x="183" y="124"/>
                    <a:pt x="183" y="124"/>
                  </a:cubicBezTo>
                  <a:cubicBezTo>
                    <a:pt x="161" y="130"/>
                    <a:pt x="135" y="135"/>
                    <a:pt x="105" y="136"/>
                  </a:cubicBezTo>
                  <a:cubicBezTo>
                    <a:pt x="182" y="176"/>
                    <a:pt x="294" y="175"/>
                    <a:pt x="422" y="126"/>
                  </a:cubicBezTo>
                  <a:cubicBezTo>
                    <a:pt x="500" y="97"/>
                    <a:pt x="574" y="53"/>
                    <a:pt x="641" y="0"/>
                  </a:cubicBezTo>
                  <a:lnTo>
                    <a:pt x="0" y="0"/>
                  </a:lnTo>
                  <a:close/>
                </a:path>
              </a:pathLst>
            </a:custGeom>
            <a:solidFill>
              <a:srgbClr val="039B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2"/>
            <p:cNvSpPr>
              <a:spLocks noEditPoints="1"/>
            </p:cNvSpPr>
            <p:nvPr/>
          </p:nvSpPr>
          <p:spPr bwMode="auto">
            <a:xfrm>
              <a:off x="2283" y="2690"/>
              <a:ext cx="40" cy="39"/>
            </a:xfrm>
            <a:custGeom>
              <a:avLst/>
              <a:gdLst>
                <a:gd name="T0" fmla="*/ 34 w 40"/>
                <a:gd name="T1" fmla="*/ 3 h 39"/>
                <a:gd name="T2" fmla="*/ 37 w 40"/>
                <a:gd name="T3" fmla="*/ 3 h 39"/>
                <a:gd name="T4" fmla="*/ 37 w 40"/>
                <a:gd name="T5" fmla="*/ 36 h 39"/>
                <a:gd name="T6" fmla="*/ 34 w 40"/>
                <a:gd name="T7" fmla="*/ 36 h 39"/>
                <a:gd name="T8" fmla="*/ 34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2 w 40"/>
                <a:gd name="T21" fmla="*/ 3 h 39"/>
                <a:gd name="T22" fmla="*/ 25 w 40"/>
                <a:gd name="T23" fmla="*/ 3 h 39"/>
                <a:gd name="T24" fmla="*/ 25 w 40"/>
                <a:gd name="T25" fmla="*/ 36 h 39"/>
                <a:gd name="T26" fmla="*/ 22 w 40"/>
                <a:gd name="T27" fmla="*/ 36 h 39"/>
                <a:gd name="T28" fmla="*/ 22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10 w 40"/>
                <a:gd name="T41" fmla="*/ 3 h 39"/>
                <a:gd name="T42" fmla="*/ 13 w 40"/>
                <a:gd name="T43" fmla="*/ 3 h 39"/>
                <a:gd name="T44" fmla="*/ 13 w 40"/>
                <a:gd name="T45" fmla="*/ 36 h 39"/>
                <a:gd name="T46" fmla="*/ 10 w 40"/>
                <a:gd name="T47" fmla="*/ 36 h 39"/>
                <a:gd name="T48" fmla="*/ 10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3"/>
            <p:cNvSpPr>
              <a:spLocks noEditPoints="1"/>
            </p:cNvSpPr>
            <p:nvPr/>
          </p:nvSpPr>
          <p:spPr bwMode="auto">
            <a:xfrm>
              <a:off x="2329" y="2644"/>
              <a:ext cx="40" cy="40"/>
            </a:xfrm>
            <a:custGeom>
              <a:avLst/>
              <a:gdLst>
                <a:gd name="T0" fmla="*/ 33 w 40"/>
                <a:gd name="T1" fmla="*/ 4 h 40"/>
                <a:gd name="T2" fmla="*/ 36 w 40"/>
                <a:gd name="T3" fmla="*/ 4 h 40"/>
                <a:gd name="T4" fmla="*/ 36 w 40"/>
                <a:gd name="T5" fmla="*/ 37 h 40"/>
                <a:gd name="T6" fmla="*/ 33 w 40"/>
                <a:gd name="T7" fmla="*/ 37 h 40"/>
                <a:gd name="T8" fmla="*/ 33 w 40"/>
                <a:gd name="T9" fmla="*/ 4 h 40"/>
                <a:gd name="T10" fmla="*/ 28 w 40"/>
                <a:gd name="T11" fmla="*/ 4 h 40"/>
                <a:gd name="T12" fmla="*/ 31 w 40"/>
                <a:gd name="T13" fmla="*/ 4 h 40"/>
                <a:gd name="T14" fmla="*/ 31 w 40"/>
                <a:gd name="T15" fmla="*/ 37 h 40"/>
                <a:gd name="T16" fmla="*/ 28 w 40"/>
                <a:gd name="T17" fmla="*/ 37 h 40"/>
                <a:gd name="T18" fmla="*/ 28 w 40"/>
                <a:gd name="T19" fmla="*/ 4 h 40"/>
                <a:gd name="T20" fmla="*/ 21 w 40"/>
                <a:gd name="T21" fmla="*/ 4 h 40"/>
                <a:gd name="T22" fmla="*/ 24 w 40"/>
                <a:gd name="T23" fmla="*/ 4 h 40"/>
                <a:gd name="T24" fmla="*/ 24 w 40"/>
                <a:gd name="T25" fmla="*/ 37 h 40"/>
                <a:gd name="T26" fmla="*/ 21 w 40"/>
                <a:gd name="T27" fmla="*/ 37 h 40"/>
                <a:gd name="T28" fmla="*/ 21 w 40"/>
                <a:gd name="T29" fmla="*/ 4 h 40"/>
                <a:gd name="T30" fmla="*/ 15 w 40"/>
                <a:gd name="T31" fmla="*/ 4 h 40"/>
                <a:gd name="T32" fmla="*/ 19 w 40"/>
                <a:gd name="T33" fmla="*/ 4 h 40"/>
                <a:gd name="T34" fmla="*/ 19 w 40"/>
                <a:gd name="T35" fmla="*/ 37 h 40"/>
                <a:gd name="T36" fmla="*/ 15 w 40"/>
                <a:gd name="T37" fmla="*/ 37 h 40"/>
                <a:gd name="T38" fmla="*/ 15 w 40"/>
                <a:gd name="T39" fmla="*/ 4 h 40"/>
                <a:gd name="T40" fmla="*/ 9 w 40"/>
                <a:gd name="T41" fmla="*/ 4 h 40"/>
                <a:gd name="T42" fmla="*/ 13 w 40"/>
                <a:gd name="T43" fmla="*/ 4 h 40"/>
                <a:gd name="T44" fmla="*/ 13 w 40"/>
                <a:gd name="T45" fmla="*/ 37 h 40"/>
                <a:gd name="T46" fmla="*/ 9 w 40"/>
                <a:gd name="T47" fmla="*/ 37 h 40"/>
                <a:gd name="T48" fmla="*/ 9 w 40"/>
                <a:gd name="T49" fmla="*/ 4 h 40"/>
                <a:gd name="T50" fmla="*/ 3 w 40"/>
                <a:gd name="T51" fmla="*/ 4 h 40"/>
                <a:gd name="T52" fmla="*/ 7 w 40"/>
                <a:gd name="T53" fmla="*/ 4 h 40"/>
                <a:gd name="T54" fmla="*/ 7 w 40"/>
                <a:gd name="T55" fmla="*/ 37 h 40"/>
                <a:gd name="T56" fmla="*/ 3 w 40"/>
                <a:gd name="T57" fmla="*/ 37 h 40"/>
                <a:gd name="T58" fmla="*/ 3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3" y="4"/>
                  </a:moveTo>
                  <a:lnTo>
                    <a:pt x="36" y="4"/>
                  </a:lnTo>
                  <a:lnTo>
                    <a:pt x="36" y="37"/>
                  </a:lnTo>
                  <a:lnTo>
                    <a:pt x="33" y="37"/>
                  </a:lnTo>
                  <a:lnTo>
                    <a:pt x="33" y="4"/>
                  </a:lnTo>
                  <a:close/>
                  <a:moveTo>
                    <a:pt x="28" y="4"/>
                  </a:moveTo>
                  <a:lnTo>
                    <a:pt x="31" y="4"/>
                  </a:lnTo>
                  <a:lnTo>
                    <a:pt x="31" y="37"/>
                  </a:lnTo>
                  <a:lnTo>
                    <a:pt x="28" y="37"/>
                  </a:lnTo>
                  <a:lnTo>
                    <a:pt x="28" y="4"/>
                  </a:lnTo>
                  <a:close/>
                  <a:moveTo>
                    <a:pt x="21" y="4"/>
                  </a:moveTo>
                  <a:lnTo>
                    <a:pt x="24" y="4"/>
                  </a:lnTo>
                  <a:lnTo>
                    <a:pt x="24" y="37"/>
                  </a:lnTo>
                  <a:lnTo>
                    <a:pt x="21" y="37"/>
                  </a:lnTo>
                  <a:lnTo>
                    <a:pt x="21" y="4"/>
                  </a:lnTo>
                  <a:close/>
                  <a:moveTo>
                    <a:pt x="15" y="4"/>
                  </a:moveTo>
                  <a:lnTo>
                    <a:pt x="19" y="4"/>
                  </a:lnTo>
                  <a:lnTo>
                    <a:pt x="19" y="37"/>
                  </a:lnTo>
                  <a:lnTo>
                    <a:pt x="15" y="37"/>
                  </a:lnTo>
                  <a:lnTo>
                    <a:pt x="15" y="4"/>
                  </a:lnTo>
                  <a:close/>
                  <a:moveTo>
                    <a:pt x="9" y="4"/>
                  </a:moveTo>
                  <a:lnTo>
                    <a:pt x="13" y="4"/>
                  </a:lnTo>
                  <a:lnTo>
                    <a:pt x="13" y="37"/>
                  </a:lnTo>
                  <a:lnTo>
                    <a:pt x="9" y="37"/>
                  </a:lnTo>
                  <a:lnTo>
                    <a:pt x="9" y="4"/>
                  </a:lnTo>
                  <a:close/>
                  <a:moveTo>
                    <a:pt x="3" y="4"/>
                  </a:moveTo>
                  <a:lnTo>
                    <a:pt x="7" y="4"/>
                  </a:lnTo>
                  <a:lnTo>
                    <a:pt x="7" y="37"/>
                  </a:lnTo>
                  <a:lnTo>
                    <a:pt x="3" y="37"/>
                  </a:lnTo>
                  <a:lnTo>
                    <a:pt x="3" y="4"/>
                  </a:lnTo>
                  <a:close/>
                  <a:moveTo>
                    <a:pt x="0" y="0"/>
                  </a:moveTo>
                  <a:lnTo>
                    <a:pt x="40" y="0"/>
                  </a:lnTo>
                  <a:lnTo>
                    <a:pt x="40" y="40"/>
                  </a:lnTo>
                  <a:lnTo>
                    <a:pt x="0" y="40"/>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4"/>
            <p:cNvSpPr>
              <a:spLocks noEditPoints="1"/>
            </p:cNvSpPr>
            <p:nvPr/>
          </p:nvSpPr>
          <p:spPr bwMode="auto">
            <a:xfrm>
              <a:off x="2329" y="2690"/>
              <a:ext cx="40" cy="39"/>
            </a:xfrm>
            <a:custGeom>
              <a:avLst/>
              <a:gdLst>
                <a:gd name="T0" fmla="*/ 33 w 40"/>
                <a:gd name="T1" fmla="*/ 3 h 39"/>
                <a:gd name="T2" fmla="*/ 36 w 40"/>
                <a:gd name="T3" fmla="*/ 3 h 39"/>
                <a:gd name="T4" fmla="*/ 36 w 40"/>
                <a:gd name="T5" fmla="*/ 36 h 39"/>
                <a:gd name="T6" fmla="*/ 33 w 40"/>
                <a:gd name="T7" fmla="*/ 36 h 39"/>
                <a:gd name="T8" fmla="*/ 33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1 w 40"/>
                <a:gd name="T21" fmla="*/ 3 h 39"/>
                <a:gd name="T22" fmla="*/ 24 w 40"/>
                <a:gd name="T23" fmla="*/ 3 h 39"/>
                <a:gd name="T24" fmla="*/ 24 w 40"/>
                <a:gd name="T25" fmla="*/ 36 h 39"/>
                <a:gd name="T26" fmla="*/ 21 w 40"/>
                <a:gd name="T27" fmla="*/ 36 h 39"/>
                <a:gd name="T28" fmla="*/ 21 w 40"/>
                <a:gd name="T29" fmla="*/ 3 h 39"/>
                <a:gd name="T30" fmla="*/ 15 w 40"/>
                <a:gd name="T31" fmla="*/ 3 h 39"/>
                <a:gd name="T32" fmla="*/ 19 w 40"/>
                <a:gd name="T33" fmla="*/ 3 h 39"/>
                <a:gd name="T34" fmla="*/ 19 w 40"/>
                <a:gd name="T35" fmla="*/ 36 h 39"/>
                <a:gd name="T36" fmla="*/ 15 w 40"/>
                <a:gd name="T37" fmla="*/ 36 h 39"/>
                <a:gd name="T38" fmla="*/ 15 w 40"/>
                <a:gd name="T39" fmla="*/ 3 h 39"/>
                <a:gd name="T40" fmla="*/ 9 w 40"/>
                <a:gd name="T41" fmla="*/ 3 h 39"/>
                <a:gd name="T42" fmla="*/ 13 w 40"/>
                <a:gd name="T43" fmla="*/ 3 h 39"/>
                <a:gd name="T44" fmla="*/ 13 w 40"/>
                <a:gd name="T45" fmla="*/ 36 h 39"/>
                <a:gd name="T46" fmla="*/ 9 w 40"/>
                <a:gd name="T47" fmla="*/ 36 h 39"/>
                <a:gd name="T48" fmla="*/ 9 w 40"/>
                <a:gd name="T49" fmla="*/ 3 h 39"/>
                <a:gd name="T50" fmla="*/ 3 w 40"/>
                <a:gd name="T51" fmla="*/ 3 h 39"/>
                <a:gd name="T52" fmla="*/ 7 w 40"/>
                <a:gd name="T53" fmla="*/ 3 h 39"/>
                <a:gd name="T54" fmla="*/ 7 w 40"/>
                <a:gd name="T55" fmla="*/ 36 h 39"/>
                <a:gd name="T56" fmla="*/ 3 w 40"/>
                <a:gd name="T57" fmla="*/ 36 h 39"/>
                <a:gd name="T58" fmla="*/ 3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6" y="3"/>
                  </a:lnTo>
                  <a:lnTo>
                    <a:pt x="36" y="36"/>
                  </a:lnTo>
                  <a:lnTo>
                    <a:pt x="33" y="36"/>
                  </a:lnTo>
                  <a:lnTo>
                    <a:pt x="33" y="3"/>
                  </a:lnTo>
                  <a:close/>
                  <a:moveTo>
                    <a:pt x="28" y="3"/>
                  </a:moveTo>
                  <a:lnTo>
                    <a:pt x="31" y="3"/>
                  </a:lnTo>
                  <a:lnTo>
                    <a:pt x="31" y="36"/>
                  </a:lnTo>
                  <a:lnTo>
                    <a:pt x="28" y="36"/>
                  </a:lnTo>
                  <a:lnTo>
                    <a:pt x="28" y="3"/>
                  </a:lnTo>
                  <a:close/>
                  <a:moveTo>
                    <a:pt x="21" y="3"/>
                  </a:moveTo>
                  <a:lnTo>
                    <a:pt x="24" y="3"/>
                  </a:lnTo>
                  <a:lnTo>
                    <a:pt x="24" y="36"/>
                  </a:lnTo>
                  <a:lnTo>
                    <a:pt x="21" y="36"/>
                  </a:lnTo>
                  <a:lnTo>
                    <a:pt x="21" y="3"/>
                  </a:lnTo>
                  <a:close/>
                  <a:moveTo>
                    <a:pt x="15" y="3"/>
                  </a:moveTo>
                  <a:lnTo>
                    <a:pt x="19" y="3"/>
                  </a:lnTo>
                  <a:lnTo>
                    <a:pt x="19" y="36"/>
                  </a:lnTo>
                  <a:lnTo>
                    <a:pt x="15" y="36"/>
                  </a:lnTo>
                  <a:lnTo>
                    <a:pt x="15" y="3"/>
                  </a:lnTo>
                  <a:close/>
                  <a:moveTo>
                    <a:pt x="9" y="3"/>
                  </a:moveTo>
                  <a:lnTo>
                    <a:pt x="13" y="3"/>
                  </a:lnTo>
                  <a:lnTo>
                    <a:pt x="13" y="36"/>
                  </a:lnTo>
                  <a:lnTo>
                    <a:pt x="9" y="36"/>
                  </a:lnTo>
                  <a:lnTo>
                    <a:pt x="9" y="3"/>
                  </a:lnTo>
                  <a:close/>
                  <a:moveTo>
                    <a:pt x="3" y="3"/>
                  </a:moveTo>
                  <a:lnTo>
                    <a:pt x="7" y="3"/>
                  </a:lnTo>
                  <a:lnTo>
                    <a:pt x="7" y="36"/>
                  </a:lnTo>
                  <a:lnTo>
                    <a:pt x="3" y="36"/>
                  </a:lnTo>
                  <a:lnTo>
                    <a:pt x="3" y="3"/>
                  </a:lnTo>
                  <a:close/>
                  <a:moveTo>
                    <a:pt x="0" y="0"/>
                  </a:moveTo>
                  <a:lnTo>
                    <a:pt x="40" y="0"/>
                  </a:lnTo>
                  <a:lnTo>
                    <a:pt x="40" y="39"/>
                  </a:lnTo>
                  <a:lnTo>
                    <a:pt x="0" y="39"/>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5"/>
            <p:cNvSpPr>
              <a:spLocks noEditPoints="1"/>
            </p:cNvSpPr>
            <p:nvPr/>
          </p:nvSpPr>
          <p:spPr bwMode="auto">
            <a:xfrm>
              <a:off x="2375" y="2690"/>
              <a:ext cx="40" cy="39"/>
            </a:xfrm>
            <a:custGeom>
              <a:avLst/>
              <a:gdLst>
                <a:gd name="T0" fmla="*/ 33 w 40"/>
                <a:gd name="T1" fmla="*/ 3 h 39"/>
                <a:gd name="T2" fmla="*/ 36 w 40"/>
                <a:gd name="T3" fmla="*/ 3 h 39"/>
                <a:gd name="T4" fmla="*/ 36 w 40"/>
                <a:gd name="T5" fmla="*/ 36 h 39"/>
                <a:gd name="T6" fmla="*/ 33 w 40"/>
                <a:gd name="T7" fmla="*/ 36 h 39"/>
                <a:gd name="T8" fmla="*/ 33 w 40"/>
                <a:gd name="T9" fmla="*/ 3 h 39"/>
                <a:gd name="T10" fmla="*/ 27 w 40"/>
                <a:gd name="T11" fmla="*/ 3 h 39"/>
                <a:gd name="T12" fmla="*/ 30 w 40"/>
                <a:gd name="T13" fmla="*/ 3 h 39"/>
                <a:gd name="T14" fmla="*/ 30 w 40"/>
                <a:gd name="T15" fmla="*/ 36 h 39"/>
                <a:gd name="T16" fmla="*/ 27 w 40"/>
                <a:gd name="T17" fmla="*/ 36 h 39"/>
                <a:gd name="T18" fmla="*/ 27 w 40"/>
                <a:gd name="T19" fmla="*/ 3 h 39"/>
                <a:gd name="T20" fmla="*/ 21 w 40"/>
                <a:gd name="T21" fmla="*/ 3 h 39"/>
                <a:gd name="T22" fmla="*/ 24 w 40"/>
                <a:gd name="T23" fmla="*/ 3 h 39"/>
                <a:gd name="T24" fmla="*/ 24 w 40"/>
                <a:gd name="T25" fmla="*/ 36 h 39"/>
                <a:gd name="T26" fmla="*/ 21 w 40"/>
                <a:gd name="T27" fmla="*/ 36 h 39"/>
                <a:gd name="T28" fmla="*/ 21 w 40"/>
                <a:gd name="T29" fmla="*/ 3 h 39"/>
                <a:gd name="T30" fmla="*/ 15 w 40"/>
                <a:gd name="T31" fmla="*/ 3 h 39"/>
                <a:gd name="T32" fmla="*/ 18 w 40"/>
                <a:gd name="T33" fmla="*/ 3 h 39"/>
                <a:gd name="T34" fmla="*/ 18 w 40"/>
                <a:gd name="T35" fmla="*/ 36 h 39"/>
                <a:gd name="T36" fmla="*/ 15 w 40"/>
                <a:gd name="T37" fmla="*/ 36 h 39"/>
                <a:gd name="T38" fmla="*/ 15 w 40"/>
                <a:gd name="T39" fmla="*/ 3 h 39"/>
                <a:gd name="T40" fmla="*/ 9 w 40"/>
                <a:gd name="T41" fmla="*/ 3 h 39"/>
                <a:gd name="T42" fmla="*/ 12 w 40"/>
                <a:gd name="T43" fmla="*/ 3 h 39"/>
                <a:gd name="T44" fmla="*/ 12 w 40"/>
                <a:gd name="T45" fmla="*/ 36 h 39"/>
                <a:gd name="T46" fmla="*/ 9 w 40"/>
                <a:gd name="T47" fmla="*/ 36 h 39"/>
                <a:gd name="T48" fmla="*/ 9 w 40"/>
                <a:gd name="T49" fmla="*/ 3 h 39"/>
                <a:gd name="T50" fmla="*/ 3 w 40"/>
                <a:gd name="T51" fmla="*/ 3 h 39"/>
                <a:gd name="T52" fmla="*/ 6 w 40"/>
                <a:gd name="T53" fmla="*/ 3 h 39"/>
                <a:gd name="T54" fmla="*/ 6 w 40"/>
                <a:gd name="T55" fmla="*/ 36 h 39"/>
                <a:gd name="T56" fmla="*/ 3 w 40"/>
                <a:gd name="T57" fmla="*/ 36 h 39"/>
                <a:gd name="T58" fmla="*/ 3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6" y="3"/>
                  </a:lnTo>
                  <a:lnTo>
                    <a:pt x="36" y="36"/>
                  </a:lnTo>
                  <a:lnTo>
                    <a:pt x="33" y="36"/>
                  </a:lnTo>
                  <a:lnTo>
                    <a:pt x="33" y="3"/>
                  </a:lnTo>
                  <a:close/>
                  <a:moveTo>
                    <a:pt x="27" y="3"/>
                  </a:moveTo>
                  <a:lnTo>
                    <a:pt x="30" y="3"/>
                  </a:lnTo>
                  <a:lnTo>
                    <a:pt x="30" y="36"/>
                  </a:lnTo>
                  <a:lnTo>
                    <a:pt x="27" y="36"/>
                  </a:lnTo>
                  <a:lnTo>
                    <a:pt x="27" y="3"/>
                  </a:lnTo>
                  <a:close/>
                  <a:moveTo>
                    <a:pt x="21" y="3"/>
                  </a:moveTo>
                  <a:lnTo>
                    <a:pt x="24" y="3"/>
                  </a:lnTo>
                  <a:lnTo>
                    <a:pt x="24" y="36"/>
                  </a:lnTo>
                  <a:lnTo>
                    <a:pt x="21" y="36"/>
                  </a:lnTo>
                  <a:lnTo>
                    <a:pt x="21" y="3"/>
                  </a:lnTo>
                  <a:close/>
                  <a:moveTo>
                    <a:pt x="15" y="3"/>
                  </a:moveTo>
                  <a:lnTo>
                    <a:pt x="18" y="3"/>
                  </a:lnTo>
                  <a:lnTo>
                    <a:pt x="18" y="36"/>
                  </a:lnTo>
                  <a:lnTo>
                    <a:pt x="15" y="36"/>
                  </a:lnTo>
                  <a:lnTo>
                    <a:pt x="15" y="3"/>
                  </a:lnTo>
                  <a:close/>
                  <a:moveTo>
                    <a:pt x="9" y="3"/>
                  </a:moveTo>
                  <a:lnTo>
                    <a:pt x="12" y="3"/>
                  </a:lnTo>
                  <a:lnTo>
                    <a:pt x="12" y="36"/>
                  </a:lnTo>
                  <a:lnTo>
                    <a:pt x="9" y="36"/>
                  </a:lnTo>
                  <a:lnTo>
                    <a:pt x="9" y="3"/>
                  </a:lnTo>
                  <a:close/>
                  <a:moveTo>
                    <a:pt x="3" y="3"/>
                  </a:moveTo>
                  <a:lnTo>
                    <a:pt x="6" y="3"/>
                  </a:lnTo>
                  <a:lnTo>
                    <a:pt x="6" y="36"/>
                  </a:lnTo>
                  <a:lnTo>
                    <a:pt x="3" y="36"/>
                  </a:lnTo>
                  <a:lnTo>
                    <a:pt x="3"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6"/>
            <p:cNvSpPr>
              <a:spLocks noEditPoints="1"/>
            </p:cNvSpPr>
            <p:nvPr/>
          </p:nvSpPr>
          <p:spPr bwMode="auto">
            <a:xfrm>
              <a:off x="2375" y="2644"/>
              <a:ext cx="40" cy="40"/>
            </a:xfrm>
            <a:custGeom>
              <a:avLst/>
              <a:gdLst>
                <a:gd name="T0" fmla="*/ 33 w 40"/>
                <a:gd name="T1" fmla="*/ 4 h 40"/>
                <a:gd name="T2" fmla="*/ 36 w 40"/>
                <a:gd name="T3" fmla="*/ 4 h 40"/>
                <a:gd name="T4" fmla="*/ 36 w 40"/>
                <a:gd name="T5" fmla="*/ 37 h 40"/>
                <a:gd name="T6" fmla="*/ 33 w 40"/>
                <a:gd name="T7" fmla="*/ 37 h 40"/>
                <a:gd name="T8" fmla="*/ 33 w 40"/>
                <a:gd name="T9" fmla="*/ 4 h 40"/>
                <a:gd name="T10" fmla="*/ 27 w 40"/>
                <a:gd name="T11" fmla="*/ 4 h 40"/>
                <a:gd name="T12" fmla="*/ 30 w 40"/>
                <a:gd name="T13" fmla="*/ 4 h 40"/>
                <a:gd name="T14" fmla="*/ 30 w 40"/>
                <a:gd name="T15" fmla="*/ 37 h 40"/>
                <a:gd name="T16" fmla="*/ 27 w 40"/>
                <a:gd name="T17" fmla="*/ 37 h 40"/>
                <a:gd name="T18" fmla="*/ 27 w 40"/>
                <a:gd name="T19" fmla="*/ 4 h 40"/>
                <a:gd name="T20" fmla="*/ 21 w 40"/>
                <a:gd name="T21" fmla="*/ 4 h 40"/>
                <a:gd name="T22" fmla="*/ 24 w 40"/>
                <a:gd name="T23" fmla="*/ 4 h 40"/>
                <a:gd name="T24" fmla="*/ 24 w 40"/>
                <a:gd name="T25" fmla="*/ 37 h 40"/>
                <a:gd name="T26" fmla="*/ 21 w 40"/>
                <a:gd name="T27" fmla="*/ 37 h 40"/>
                <a:gd name="T28" fmla="*/ 21 w 40"/>
                <a:gd name="T29" fmla="*/ 4 h 40"/>
                <a:gd name="T30" fmla="*/ 15 w 40"/>
                <a:gd name="T31" fmla="*/ 4 h 40"/>
                <a:gd name="T32" fmla="*/ 18 w 40"/>
                <a:gd name="T33" fmla="*/ 4 h 40"/>
                <a:gd name="T34" fmla="*/ 18 w 40"/>
                <a:gd name="T35" fmla="*/ 37 h 40"/>
                <a:gd name="T36" fmla="*/ 15 w 40"/>
                <a:gd name="T37" fmla="*/ 37 h 40"/>
                <a:gd name="T38" fmla="*/ 15 w 40"/>
                <a:gd name="T39" fmla="*/ 4 h 40"/>
                <a:gd name="T40" fmla="*/ 9 w 40"/>
                <a:gd name="T41" fmla="*/ 4 h 40"/>
                <a:gd name="T42" fmla="*/ 12 w 40"/>
                <a:gd name="T43" fmla="*/ 4 h 40"/>
                <a:gd name="T44" fmla="*/ 12 w 40"/>
                <a:gd name="T45" fmla="*/ 37 h 40"/>
                <a:gd name="T46" fmla="*/ 9 w 40"/>
                <a:gd name="T47" fmla="*/ 37 h 40"/>
                <a:gd name="T48" fmla="*/ 9 w 40"/>
                <a:gd name="T49" fmla="*/ 4 h 40"/>
                <a:gd name="T50" fmla="*/ 3 w 40"/>
                <a:gd name="T51" fmla="*/ 4 h 40"/>
                <a:gd name="T52" fmla="*/ 6 w 40"/>
                <a:gd name="T53" fmla="*/ 4 h 40"/>
                <a:gd name="T54" fmla="*/ 6 w 40"/>
                <a:gd name="T55" fmla="*/ 37 h 40"/>
                <a:gd name="T56" fmla="*/ 3 w 40"/>
                <a:gd name="T57" fmla="*/ 37 h 40"/>
                <a:gd name="T58" fmla="*/ 3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3" y="4"/>
                  </a:moveTo>
                  <a:lnTo>
                    <a:pt x="36" y="4"/>
                  </a:lnTo>
                  <a:lnTo>
                    <a:pt x="36" y="37"/>
                  </a:lnTo>
                  <a:lnTo>
                    <a:pt x="33" y="37"/>
                  </a:lnTo>
                  <a:lnTo>
                    <a:pt x="33" y="4"/>
                  </a:lnTo>
                  <a:close/>
                  <a:moveTo>
                    <a:pt x="27" y="4"/>
                  </a:moveTo>
                  <a:lnTo>
                    <a:pt x="30" y="4"/>
                  </a:lnTo>
                  <a:lnTo>
                    <a:pt x="30" y="37"/>
                  </a:lnTo>
                  <a:lnTo>
                    <a:pt x="27" y="37"/>
                  </a:lnTo>
                  <a:lnTo>
                    <a:pt x="27" y="4"/>
                  </a:lnTo>
                  <a:close/>
                  <a:moveTo>
                    <a:pt x="21" y="4"/>
                  </a:moveTo>
                  <a:lnTo>
                    <a:pt x="24" y="4"/>
                  </a:lnTo>
                  <a:lnTo>
                    <a:pt x="24" y="37"/>
                  </a:lnTo>
                  <a:lnTo>
                    <a:pt x="21" y="37"/>
                  </a:lnTo>
                  <a:lnTo>
                    <a:pt x="21" y="4"/>
                  </a:lnTo>
                  <a:close/>
                  <a:moveTo>
                    <a:pt x="15" y="4"/>
                  </a:moveTo>
                  <a:lnTo>
                    <a:pt x="18" y="4"/>
                  </a:lnTo>
                  <a:lnTo>
                    <a:pt x="18" y="37"/>
                  </a:lnTo>
                  <a:lnTo>
                    <a:pt x="15" y="37"/>
                  </a:lnTo>
                  <a:lnTo>
                    <a:pt x="15" y="4"/>
                  </a:lnTo>
                  <a:close/>
                  <a:moveTo>
                    <a:pt x="9" y="4"/>
                  </a:moveTo>
                  <a:lnTo>
                    <a:pt x="12" y="4"/>
                  </a:lnTo>
                  <a:lnTo>
                    <a:pt x="12" y="37"/>
                  </a:lnTo>
                  <a:lnTo>
                    <a:pt x="9" y="37"/>
                  </a:lnTo>
                  <a:lnTo>
                    <a:pt x="9" y="4"/>
                  </a:lnTo>
                  <a:close/>
                  <a:moveTo>
                    <a:pt x="3" y="4"/>
                  </a:moveTo>
                  <a:lnTo>
                    <a:pt x="6" y="4"/>
                  </a:lnTo>
                  <a:lnTo>
                    <a:pt x="6" y="37"/>
                  </a:lnTo>
                  <a:lnTo>
                    <a:pt x="3" y="37"/>
                  </a:lnTo>
                  <a:lnTo>
                    <a:pt x="3" y="4"/>
                  </a:lnTo>
                  <a:close/>
                  <a:moveTo>
                    <a:pt x="0" y="0"/>
                  </a:moveTo>
                  <a:lnTo>
                    <a:pt x="40" y="0"/>
                  </a:lnTo>
                  <a:lnTo>
                    <a:pt x="40" y="40"/>
                  </a:lnTo>
                  <a:lnTo>
                    <a:pt x="0" y="40"/>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7"/>
            <p:cNvSpPr>
              <a:spLocks noEditPoints="1"/>
            </p:cNvSpPr>
            <p:nvPr/>
          </p:nvSpPr>
          <p:spPr bwMode="auto">
            <a:xfrm>
              <a:off x="2420" y="2690"/>
              <a:ext cx="40" cy="39"/>
            </a:xfrm>
            <a:custGeom>
              <a:avLst/>
              <a:gdLst>
                <a:gd name="T0" fmla="*/ 34 w 40"/>
                <a:gd name="T1" fmla="*/ 3 h 39"/>
                <a:gd name="T2" fmla="*/ 37 w 40"/>
                <a:gd name="T3" fmla="*/ 3 h 39"/>
                <a:gd name="T4" fmla="*/ 37 w 40"/>
                <a:gd name="T5" fmla="*/ 36 h 39"/>
                <a:gd name="T6" fmla="*/ 34 w 40"/>
                <a:gd name="T7" fmla="*/ 36 h 39"/>
                <a:gd name="T8" fmla="*/ 34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2 w 40"/>
                <a:gd name="T21" fmla="*/ 3 h 39"/>
                <a:gd name="T22" fmla="*/ 25 w 40"/>
                <a:gd name="T23" fmla="*/ 3 h 39"/>
                <a:gd name="T24" fmla="*/ 25 w 40"/>
                <a:gd name="T25" fmla="*/ 36 h 39"/>
                <a:gd name="T26" fmla="*/ 22 w 40"/>
                <a:gd name="T27" fmla="*/ 36 h 39"/>
                <a:gd name="T28" fmla="*/ 22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10 w 40"/>
                <a:gd name="T41" fmla="*/ 3 h 39"/>
                <a:gd name="T42" fmla="*/ 13 w 40"/>
                <a:gd name="T43" fmla="*/ 3 h 39"/>
                <a:gd name="T44" fmla="*/ 13 w 40"/>
                <a:gd name="T45" fmla="*/ 36 h 39"/>
                <a:gd name="T46" fmla="*/ 10 w 40"/>
                <a:gd name="T47" fmla="*/ 36 h 39"/>
                <a:gd name="T48" fmla="*/ 10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8"/>
            <p:cNvSpPr>
              <a:spLocks noEditPoints="1"/>
            </p:cNvSpPr>
            <p:nvPr/>
          </p:nvSpPr>
          <p:spPr bwMode="auto">
            <a:xfrm>
              <a:off x="2420" y="2644"/>
              <a:ext cx="40" cy="40"/>
            </a:xfrm>
            <a:custGeom>
              <a:avLst/>
              <a:gdLst>
                <a:gd name="T0" fmla="*/ 34 w 40"/>
                <a:gd name="T1" fmla="*/ 4 h 40"/>
                <a:gd name="T2" fmla="*/ 37 w 40"/>
                <a:gd name="T3" fmla="*/ 4 h 40"/>
                <a:gd name="T4" fmla="*/ 37 w 40"/>
                <a:gd name="T5" fmla="*/ 37 h 40"/>
                <a:gd name="T6" fmla="*/ 34 w 40"/>
                <a:gd name="T7" fmla="*/ 37 h 40"/>
                <a:gd name="T8" fmla="*/ 34 w 40"/>
                <a:gd name="T9" fmla="*/ 4 h 40"/>
                <a:gd name="T10" fmla="*/ 28 w 40"/>
                <a:gd name="T11" fmla="*/ 4 h 40"/>
                <a:gd name="T12" fmla="*/ 31 w 40"/>
                <a:gd name="T13" fmla="*/ 4 h 40"/>
                <a:gd name="T14" fmla="*/ 31 w 40"/>
                <a:gd name="T15" fmla="*/ 37 h 40"/>
                <a:gd name="T16" fmla="*/ 28 w 40"/>
                <a:gd name="T17" fmla="*/ 37 h 40"/>
                <a:gd name="T18" fmla="*/ 28 w 40"/>
                <a:gd name="T19" fmla="*/ 4 h 40"/>
                <a:gd name="T20" fmla="*/ 22 w 40"/>
                <a:gd name="T21" fmla="*/ 4 h 40"/>
                <a:gd name="T22" fmla="*/ 25 w 40"/>
                <a:gd name="T23" fmla="*/ 4 h 40"/>
                <a:gd name="T24" fmla="*/ 25 w 40"/>
                <a:gd name="T25" fmla="*/ 37 h 40"/>
                <a:gd name="T26" fmla="*/ 22 w 40"/>
                <a:gd name="T27" fmla="*/ 37 h 40"/>
                <a:gd name="T28" fmla="*/ 22 w 40"/>
                <a:gd name="T29" fmla="*/ 4 h 40"/>
                <a:gd name="T30" fmla="*/ 16 w 40"/>
                <a:gd name="T31" fmla="*/ 4 h 40"/>
                <a:gd name="T32" fmla="*/ 19 w 40"/>
                <a:gd name="T33" fmla="*/ 4 h 40"/>
                <a:gd name="T34" fmla="*/ 19 w 40"/>
                <a:gd name="T35" fmla="*/ 37 h 40"/>
                <a:gd name="T36" fmla="*/ 16 w 40"/>
                <a:gd name="T37" fmla="*/ 37 h 40"/>
                <a:gd name="T38" fmla="*/ 16 w 40"/>
                <a:gd name="T39" fmla="*/ 4 h 40"/>
                <a:gd name="T40" fmla="*/ 10 w 40"/>
                <a:gd name="T41" fmla="*/ 4 h 40"/>
                <a:gd name="T42" fmla="*/ 13 w 40"/>
                <a:gd name="T43" fmla="*/ 4 h 40"/>
                <a:gd name="T44" fmla="*/ 13 w 40"/>
                <a:gd name="T45" fmla="*/ 37 h 40"/>
                <a:gd name="T46" fmla="*/ 10 w 40"/>
                <a:gd name="T47" fmla="*/ 37 h 40"/>
                <a:gd name="T48" fmla="*/ 10 w 40"/>
                <a:gd name="T49" fmla="*/ 4 h 40"/>
                <a:gd name="T50" fmla="*/ 4 w 40"/>
                <a:gd name="T51" fmla="*/ 4 h 40"/>
                <a:gd name="T52" fmla="*/ 7 w 40"/>
                <a:gd name="T53" fmla="*/ 4 h 40"/>
                <a:gd name="T54" fmla="*/ 7 w 40"/>
                <a:gd name="T55" fmla="*/ 37 h 40"/>
                <a:gd name="T56" fmla="*/ 4 w 40"/>
                <a:gd name="T57" fmla="*/ 37 h 40"/>
                <a:gd name="T58" fmla="*/ 4 w 40"/>
                <a:gd name="T59" fmla="*/ 4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4" y="4"/>
                  </a:moveTo>
                  <a:lnTo>
                    <a:pt x="37" y="4"/>
                  </a:lnTo>
                  <a:lnTo>
                    <a:pt x="37" y="37"/>
                  </a:lnTo>
                  <a:lnTo>
                    <a:pt x="34" y="37"/>
                  </a:lnTo>
                  <a:lnTo>
                    <a:pt x="34" y="4"/>
                  </a:lnTo>
                  <a:close/>
                  <a:moveTo>
                    <a:pt x="28" y="4"/>
                  </a:moveTo>
                  <a:lnTo>
                    <a:pt x="31" y="4"/>
                  </a:lnTo>
                  <a:lnTo>
                    <a:pt x="31" y="37"/>
                  </a:lnTo>
                  <a:lnTo>
                    <a:pt x="28" y="37"/>
                  </a:lnTo>
                  <a:lnTo>
                    <a:pt x="28" y="4"/>
                  </a:lnTo>
                  <a:close/>
                  <a:moveTo>
                    <a:pt x="22" y="4"/>
                  </a:moveTo>
                  <a:lnTo>
                    <a:pt x="25" y="4"/>
                  </a:lnTo>
                  <a:lnTo>
                    <a:pt x="25" y="37"/>
                  </a:lnTo>
                  <a:lnTo>
                    <a:pt x="22" y="37"/>
                  </a:lnTo>
                  <a:lnTo>
                    <a:pt x="22" y="4"/>
                  </a:lnTo>
                  <a:close/>
                  <a:moveTo>
                    <a:pt x="16" y="4"/>
                  </a:moveTo>
                  <a:lnTo>
                    <a:pt x="19" y="4"/>
                  </a:lnTo>
                  <a:lnTo>
                    <a:pt x="19" y="37"/>
                  </a:lnTo>
                  <a:lnTo>
                    <a:pt x="16" y="37"/>
                  </a:lnTo>
                  <a:lnTo>
                    <a:pt x="16" y="4"/>
                  </a:lnTo>
                  <a:close/>
                  <a:moveTo>
                    <a:pt x="10" y="4"/>
                  </a:moveTo>
                  <a:lnTo>
                    <a:pt x="13" y="4"/>
                  </a:lnTo>
                  <a:lnTo>
                    <a:pt x="13" y="37"/>
                  </a:lnTo>
                  <a:lnTo>
                    <a:pt x="10" y="37"/>
                  </a:lnTo>
                  <a:lnTo>
                    <a:pt x="10" y="4"/>
                  </a:lnTo>
                  <a:close/>
                  <a:moveTo>
                    <a:pt x="4" y="4"/>
                  </a:moveTo>
                  <a:lnTo>
                    <a:pt x="7" y="4"/>
                  </a:lnTo>
                  <a:lnTo>
                    <a:pt x="7" y="37"/>
                  </a:lnTo>
                  <a:lnTo>
                    <a:pt x="4" y="37"/>
                  </a:lnTo>
                  <a:lnTo>
                    <a:pt x="4" y="4"/>
                  </a:lnTo>
                  <a:close/>
                  <a:moveTo>
                    <a:pt x="0" y="0"/>
                  </a:moveTo>
                  <a:lnTo>
                    <a:pt x="40" y="0"/>
                  </a:lnTo>
                  <a:lnTo>
                    <a:pt x="40" y="40"/>
                  </a:lnTo>
                  <a:lnTo>
                    <a:pt x="0" y="40"/>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9"/>
            <p:cNvSpPr>
              <a:spLocks noEditPoints="1"/>
            </p:cNvSpPr>
            <p:nvPr/>
          </p:nvSpPr>
          <p:spPr bwMode="auto">
            <a:xfrm>
              <a:off x="2420" y="2599"/>
              <a:ext cx="40" cy="40"/>
            </a:xfrm>
            <a:custGeom>
              <a:avLst/>
              <a:gdLst>
                <a:gd name="T0" fmla="*/ 34 w 40"/>
                <a:gd name="T1" fmla="*/ 3 h 40"/>
                <a:gd name="T2" fmla="*/ 37 w 40"/>
                <a:gd name="T3" fmla="*/ 3 h 40"/>
                <a:gd name="T4" fmla="*/ 37 w 40"/>
                <a:gd name="T5" fmla="*/ 36 h 40"/>
                <a:gd name="T6" fmla="*/ 34 w 40"/>
                <a:gd name="T7" fmla="*/ 36 h 40"/>
                <a:gd name="T8" fmla="*/ 34 w 40"/>
                <a:gd name="T9" fmla="*/ 3 h 40"/>
                <a:gd name="T10" fmla="*/ 28 w 40"/>
                <a:gd name="T11" fmla="*/ 3 h 40"/>
                <a:gd name="T12" fmla="*/ 31 w 40"/>
                <a:gd name="T13" fmla="*/ 3 h 40"/>
                <a:gd name="T14" fmla="*/ 31 w 40"/>
                <a:gd name="T15" fmla="*/ 36 h 40"/>
                <a:gd name="T16" fmla="*/ 28 w 40"/>
                <a:gd name="T17" fmla="*/ 36 h 40"/>
                <a:gd name="T18" fmla="*/ 28 w 40"/>
                <a:gd name="T19" fmla="*/ 3 h 40"/>
                <a:gd name="T20" fmla="*/ 22 w 40"/>
                <a:gd name="T21" fmla="*/ 3 h 40"/>
                <a:gd name="T22" fmla="*/ 25 w 40"/>
                <a:gd name="T23" fmla="*/ 3 h 40"/>
                <a:gd name="T24" fmla="*/ 25 w 40"/>
                <a:gd name="T25" fmla="*/ 36 h 40"/>
                <a:gd name="T26" fmla="*/ 22 w 40"/>
                <a:gd name="T27" fmla="*/ 36 h 40"/>
                <a:gd name="T28" fmla="*/ 22 w 40"/>
                <a:gd name="T29" fmla="*/ 3 h 40"/>
                <a:gd name="T30" fmla="*/ 16 w 40"/>
                <a:gd name="T31" fmla="*/ 3 h 40"/>
                <a:gd name="T32" fmla="*/ 19 w 40"/>
                <a:gd name="T33" fmla="*/ 3 h 40"/>
                <a:gd name="T34" fmla="*/ 19 w 40"/>
                <a:gd name="T35" fmla="*/ 36 h 40"/>
                <a:gd name="T36" fmla="*/ 16 w 40"/>
                <a:gd name="T37" fmla="*/ 36 h 40"/>
                <a:gd name="T38" fmla="*/ 16 w 40"/>
                <a:gd name="T39" fmla="*/ 3 h 40"/>
                <a:gd name="T40" fmla="*/ 10 w 40"/>
                <a:gd name="T41" fmla="*/ 3 h 40"/>
                <a:gd name="T42" fmla="*/ 13 w 40"/>
                <a:gd name="T43" fmla="*/ 3 h 40"/>
                <a:gd name="T44" fmla="*/ 13 w 40"/>
                <a:gd name="T45" fmla="*/ 36 h 40"/>
                <a:gd name="T46" fmla="*/ 10 w 40"/>
                <a:gd name="T47" fmla="*/ 36 h 40"/>
                <a:gd name="T48" fmla="*/ 10 w 40"/>
                <a:gd name="T49" fmla="*/ 3 h 40"/>
                <a:gd name="T50" fmla="*/ 4 w 40"/>
                <a:gd name="T51" fmla="*/ 3 h 40"/>
                <a:gd name="T52" fmla="*/ 7 w 40"/>
                <a:gd name="T53" fmla="*/ 3 h 40"/>
                <a:gd name="T54" fmla="*/ 7 w 40"/>
                <a:gd name="T55" fmla="*/ 36 h 40"/>
                <a:gd name="T56" fmla="*/ 4 w 40"/>
                <a:gd name="T57" fmla="*/ 36 h 40"/>
                <a:gd name="T58" fmla="*/ 4 w 40"/>
                <a:gd name="T59" fmla="*/ 3 h 40"/>
                <a:gd name="T60" fmla="*/ 0 w 40"/>
                <a:gd name="T61" fmla="*/ 0 h 40"/>
                <a:gd name="T62" fmla="*/ 40 w 40"/>
                <a:gd name="T63" fmla="*/ 0 h 40"/>
                <a:gd name="T64" fmla="*/ 40 w 40"/>
                <a:gd name="T65" fmla="*/ 40 h 40"/>
                <a:gd name="T66" fmla="*/ 0 w 40"/>
                <a:gd name="T67" fmla="*/ 40 h 40"/>
                <a:gd name="T68" fmla="*/ 0 w 40"/>
                <a:gd name="T6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0">
                  <a:moveTo>
                    <a:pt x="34" y="3"/>
                  </a:moveTo>
                  <a:lnTo>
                    <a:pt x="37" y="3"/>
                  </a:lnTo>
                  <a:lnTo>
                    <a:pt x="37" y="36"/>
                  </a:lnTo>
                  <a:lnTo>
                    <a:pt x="34" y="36"/>
                  </a:lnTo>
                  <a:lnTo>
                    <a:pt x="34" y="3"/>
                  </a:lnTo>
                  <a:close/>
                  <a:moveTo>
                    <a:pt x="28" y="3"/>
                  </a:moveTo>
                  <a:lnTo>
                    <a:pt x="31" y="3"/>
                  </a:lnTo>
                  <a:lnTo>
                    <a:pt x="31" y="36"/>
                  </a:lnTo>
                  <a:lnTo>
                    <a:pt x="28" y="36"/>
                  </a:lnTo>
                  <a:lnTo>
                    <a:pt x="28" y="3"/>
                  </a:lnTo>
                  <a:close/>
                  <a:moveTo>
                    <a:pt x="22" y="3"/>
                  </a:moveTo>
                  <a:lnTo>
                    <a:pt x="25" y="3"/>
                  </a:lnTo>
                  <a:lnTo>
                    <a:pt x="25" y="36"/>
                  </a:lnTo>
                  <a:lnTo>
                    <a:pt x="22" y="36"/>
                  </a:lnTo>
                  <a:lnTo>
                    <a:pt x="22" y="3"/>
                  </a:lnTo>
                  <a:close/>
                  <a:moveTo>
                    <a:pt x="16" y="3"/>
                  </a:moveTo>
                  <a:lnTo>
                    <a:pt x="19" y="3"/>
                  </a:lnTo>
                  <a:lnTo>
                    <a:pt x="19" y="36"/>
                  </a:lnTo>
                  <a:lnTo>
                    <a:pt x="16" y="36"/>
                  </a:lnTo>
                  <a:lnTo>
                    <a:pt x="16" y="3"/>
                  </a:lnTo>
                  <a:close/>
                  <a:moveTo>
                    <a:pt x="10" y="3"/>
                  </a:moveTo>
                  <a:lnTo>
                    <a:pt x="13" y="3"/>
                  </a:lnTo>
                  <a:lnTo>
                    <a:pt x="13" y="36"/>
                  </a:lnTo>
                  <a:lnTo>
                    <a:pt x="10" y="36"/>
                  </a:lnTo>
                  <a:lnTo>
                    <a:pt x="10" y="3"/>
                  </a:lnTo>
                  <a:close/>
                  <a:moveTo>
                    <a:pt x="4" y="3"/>
                  </a:moveTo>
                  <a:lnTo>
                    <a:pt x="7" y="3"/>
                  </a:lnTo>
                  <a:lnTo>
                    <a:pt x="7" y="36"/>
                  </a:lnTo>
                  <a:lnTo>
                    <a:pt x="4" y="36"/>
                  </a:lnTo>
                  <a:lnTo>
                    <a:pt x="4" y="3"/>
                  </a:lnTo>
                  <a:close/>
                  <a:moveTo>
                    <a:pt x="0" y="0"/>
                  </a:moveTo>
                  <a:lnTo>
                    <a:pt x="40" y="0"/>
                  </a:lnTo>
                  <a:lnTo>
                    <a:pt x="40" y="40"/>
                  </a:lnTo>
                  <a:lnTo>
                    <a:pt x="0" y="40"/>
                  </a:lnTo>
                  <a:lnTo>
                    <a:pt x="0" y="0"/>
                  </a:lnTo>
                  <a:close/>
                </a:path>
              </a:pathLst>
            </a:custGeom>
            <a:solidFill>
              <a:srgbClr val="20C2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50"/>
            <p:cNvSpPr>
              <a:spLocks noEditPoints="1"/>
            </p:cNvSpPr>
            <p:nvPr/>
          </p:nvSpPr>
          <p:spPr bwMode="auto">
            <a:xfrm>
              <a:off x="2466" y="2690"/>
              <a:ext cx="40" cy="39"/>
            </a:xfrm>
            <a:custGeom>
              <a:avLst/>
              <a:gdLst>
                <a:gd name="T0" fmla="*/ 33 w 40"/>
                <a:gd name="T1" fmla="*/ 3 h 39"/>
                <a:gd name="T2" fmla="*/ 37 w 40"/>
                <a:gd name="T3" fmla="*/ 3 h 39"/>
                <a:gd name="T4" fmla="*/ 37 w 40"/>
                <a:gd name="T5" fmla="*/ 36 h 39"/>
                <a:gd name="T6" fmla="*/ 33 w 40"/>
                <a:gd name="T7" fmla="*/ 36 h 39"/>
                <a:gd name="T8" fmla="*/ 33 w 40"/>
                <a:gd name="T9" fmla="*/ 3 h 39"/>
                <a:gd name="T10" fmla="*/ 28 w 40"/>
                <a:gd name="T11" fmla="*/ 3 h 39"/>
                <a:gd name="T12" fmla="*/ 31 w 40"/>
                <a:gd name="T13" fmla="*/ 3 h 39"/>
                <a:gd name="T14" fmla="*/ 31 w 40"/>
                <a:gd name="T15" fmla="*/ 36 h 39"/>
                <a:gd name="T16" fmla="*/ 28 w 40"/>
                <a:gd name="T17" fmla="*/ 36 h 39"/>
                <a:gd name="T18" fmla="*/ 28 w 40"/>
                <a:gd name="T19" fmla="*/ 3 h 39"/>
                <a:gd name="T20" fmla="*/ 21 w 40"/>
                <a:gd name="T21" fmla="*/ 3 h 39"/>
                <a:gd name="T22" fmla="*/ 25 w 40"/>
                <a:gd name="T23" fmla="*/ 3 h 39"/>
                <a:gd name="T24" fmla="*/ 25 w 40"/>
                <a:gd name="T25" fmla="*/ 36 h 39"/>
                <a:gd name="T26" fmla="*/ 21 w 40"/>
                <a:gd name="T27" fmla="*/ 36 h 39"/>
                <a:gd name="T28" fmla="*/ 21 w 40"/>
                <a:gd name="T29" fmla="*/ 3 h 39"/>
                <a:gd name="T30" fmla="*/ 16 w 40"/>
                <a:gd name="T31" fmla="*/ 3 h 39"/>
                <a:gd name="T32" fmla="*/ 19 w 40"/>
                <a:gd name="T33" fmla="*/ 3 h 39"/>
                <a:gd name="T34" fmla="*/ 19 w 40"/>
                <a:gd name="T35" fmla="*/ 36 h 39"/>
                <a:gd name="T36" fmla="*/ 16 w 40"/>
                <a:gd name="T37" fmla="*/ 36 h 39"/>
                <a:gd name="T38" fmla="*/ 16 w 40"/>
                <a:gd name="T39" fmla="*/ 3 h 39"/>
                <a:gd name="T40" fmla="*/ 9 w 40"/>
                <a:gd name="T41" fmla="*/ 3 h 39"/>
                <a:gd name="T42" fmla="*/ 13 w 40"/>
                <a:gd name="T43" fmla="*/ 3 h 39"/>
                <a:gd name="T44" fmla="*/ 13 w 40"/>
                <a:gd name="T45" fmla="*/ 36 h 39"/>
                <a:gd name="T46" fmla="*/ 9 w 40"/>
                <a:gd name="T47" fmla="*/ 36 h 39"/>
                <a:gd name="T48" fmla="*/ 9 w 40"/>
                <a:gd name="T49" fmla="*/ 3 h 39"/>
                <a:gd name="T50" fmla="*/ 4 w 40"/>
                <a:gd name="T51" fmla="*/ 3 h 39"/>
                <a:gd name="T52" fmla="*/ 7 w 40"/>
                <a:gd name="T53" fmla="*/ 3 h 39"/>
                <a:gd name="T54" fmla="*/ 7 w 40"/>
                <a:gd name="T55" fmla="*/ 36 h 39"/>
                <a:gd name="T56" fmla="*/ 4 w 40"/>
                <a:gd name="T57" fmla="*/ 36 h 39"/>
                <a:gd name="T58" fmla="*/ 4 w 40"/>
                <a:gd name="T59" fmla="*/ 3 h 39"/>
                <a:gd name="T60" fmla="*/ 0 w 40"/>
                <a:gd name="T61" fmla="*/ 0 h 39"/>
                <a:gd name="T62" fmla="*/ 40 w 40"/>
                <a:gd name="T63" fmla="*/ 0 h 39"/>
                <a:gd name="T64" fmla="*/ 40 w 40"/>
                <a:gd name="T65" fmla="*/ 39 h 39"/>
                <a:gd name="T66" fmla="*/ 0 w 40"/>
                <a:gd name="T67" fmla="*/ 39 h 39"/>
                <a:gd name="T68" fmla="*/ 0 w 40"/>
                <a:gd name="T6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9">
                  <a:moveTo>
                    <a:pt x="33" y="3"/>
                  </a:moveTo>
                  <a:lnTo>
                    <a:pt x="37" y="3"/>
                  </a:lnTo>
                  <a:lnTo>
                    <a:pt x="37" y="36"/>
                  </a:lnTo>
                  <a:lnTo>
                    <a:pt x="33" y="36"/>
                  </a:lnTo>
                  <a:lnTo>
                    <a:pt x="33" y="3"/>
                  </a:lnTo>
                  <a:close/>
                  <a:moveTo>
                    <a:pt x="28" y="3"/>
                  </a:moveTo>
                  <a:lnTo>
                    <a:pt x="31" y="3"/>
                  </a:lnTo>
                  <a:lnTo>
                    <a:pt x="31" y="36"/>
                  </a:lnTo>
                  <a:lnTo>
                    <a:pt x="28" y="36"/>
                  </a:lnTo>
                  <a:lnTo>
                    <a:pt x="28" y="3"/>
                  </a:lnTo>
                  <a:close/>
                  <a:moveTo>
                    <a:pt x="21" y="3"/>
                  </a:moveTo>
                  <a:lnTo>
                    <a:pt x="25" y="3"/>
                  </a:lnTo>
                  <a:lnTo>
                    <a:pt x="25" y="36"/>
                  </a:lnTo>
                  <a:lnTo>
                    <a:pt x="21" y="36"/>
                  </a:lnTo>
                  <a:lnTo>
                    <a:pt x="21" y="3"/>
                  </a:lnTo>
                  <a:close/>
                  <a:moveTo>
                    <a:pt x="16" y="3"/>
                  </a:moveTo>
                  <a:lnTo>
                    <a:pt x="19" y="3"/>
                  </a:lnTo>
                  <a:lnTo>
                    <a:pt x="19" y="36"/>
                  </a:lnTo>
                  <a:lnTo>
                    <a:pt x="16" y="36"/>
                  </a:lnTo>
                  <a:lnTo>
                    <a:pt x="16" y="3"/>
                  </a:lnTo>
                  <a:close/>
                  <a:moveTo>
                    <a:pt x="9" y="3"/>
                  </a:moveTo>
                  <a:lnTo>
                    <a:pt x="13" y="3"/>
                  </a:lnTo>
                  <a:lnTo>
                    <a:pt x="13" y="36"/>
                  </a:lnTo>
                  <a:lnTo>
                    <a:pt x="9" y="36"/>
                  </a:lnTo>
                  <a:lnTo>
                    <a:pt x="9" y="3"/>
                  </a:lnTo>
                  <a:close/>
                  <a:moveTo>
                    <a:pt x="4" y="3"/>
                  </a:moveTo>
                  <a:lnTo>
                    <a:pt x="7" y="3"/>
                  </a:lnTo>
                  <a:lnTo>
                    <a:pt x="7" y="36"/>
                  </a:lnTo>
                  <a:lnTo>
                    <a:pt x="4" y="36"/>
                  </a:lnTo>
                  <a:lnTo>
                    <a:pt x="4" y="3"/>
                  </a:lnTo>
                  <a:close/>
                  <a:moveTo>
                    <a:pt x="0" y="0"/>
                  </a:moveTo>
                  <a:lnTo>
                    <a:pt x="40" y="0"/>
                  </a:lnTo>
                  <a:lnTo>
                    <a:pt x="40" y="39"/>
                  </a:lnTo>
                  <a:lnTo>
                    <a:pt x="0" y="39"/>
                  </a:lnTo>
                  <a:lnTo>
                    <a:pt x="0" y="0"/>
                  </a:lnTo>
                  <a:close/>
                </a:path>
              </a:pathLst>
            </a:custGeom>
            <a:solidFill>
              <a:srgbClr val="00AC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51"/>
            <p:cNvSpPr>
              <a:spLocks noChangeArrowheads="1"/>
            </p:cNvSpPr>
            <p:nvPr/>
          </p:nvSpPr>
          <p:spPr bwMode="auto">
            <a:xfrm>
              <a:off x="2355" y="2793"/>
              <a:ext cx="22" cy="21"/>
            </a:xfrm>
            <a:prstGeom prst="ellipse">
              <a:avLst/>
            </a:prstGeom>
            <a:solidFill>
              <a:srgbClr val="D4E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52"/>
            <p:cNvSpPr>
              <a:spLocks/>
            </p:cNvSpPr>
            <p:nvPr/>
          </p:nvSpPr>
          <p:spPr bwMode="auto">
            <a:xfrm>
              <a:off x="2358" y="2796"/>
              <a:ext cx="16" cy="15"/>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53"/>
            <p:cNvSpPr>
              <a:spLocks/>
            </p:cNvSpPr>
            <p:nvPr/>
          </p:nvSpPr>
          <p:spPr bwMode="auto">
            <a:xfrm>
              <a:off x="2173" y="2749"/>
              <a:ext cx="509" cy="25"/>
            </a:xfrm>
            <a:custGeom>
              <a:avLst/>
              <a:gdLst>
                <a:gd name="T0" fmla="*/ 0 w 1139"/>
                <a:gd name="T1" fmla="*/ 47 h 55"/>
                <a:gd name="T2" fmla="*/ 536 w 1139"/>
                <a:gd name="T3" fmla="*/ 47 h 55"/>
                <a:gd name="T4" fmla="*/ 602 w 1139"/>
                <a:gd name="T5" fmla="*/ 47 h 55"/>
                <a:gd name="T6" fmla="*/ 1139 w 1139"/>
                <a:gd name="T7" fmla="*/ 47 h 55"/>
                <a:gd name="T8" fmla="*/ 1069 w 1139"/>
                <a:gd name="T9" fmla="*/ 0 h 55"/>
                <a:gd name="T10" fmla="*/ 888 w 1139"/>
                <a:gd name="T11" fmla="*/ 11 h 55"/>
                <a:gd name="T12" fmla="*/ 667 w 1139"/>
                <a:gd name="T13" fmla="*/ 4 h 55"/>
                <a:gd name="T14" fmla="*/ 472 w 1139"/>
                <a:gd name="T15" fmla="*/ 4 h 55"/>
                <a:gd name="T16" fmla="*/ 251 w 1139"/>
                <a:gd name="T17" fmla="*/ 11 h 55"/>
                <a:gd name="T18" fmla="*/ 69 w 1139"/>
                <a:gd name="T19" fmla="*/ 0 h 55"/>
                <a:gd name="T20" fmla="*/ 0 w 1139"/>
                <a:gd name="T21" fmla="*/ 4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9" h="55">
                  <a:moveTo>
                    <a:pt x="0" y="47"/>
                  </a:moveTo>
                  <a:cubicBezTo>
                    <a:pt x="536" y="47"/>
                    <a:pt x="536" y="47"/>
                    <a:pt x="536" y="47"/>
                  </a:cubicBezTo>
                  <a:cubicBezTo>
                    <a:pt x="602" y="47"/>
                    <a:pt x="602" y="47"/>
                    <a:pt x="602" y="47"/>
                  </a:cubicBezTo>
                  <a:cubicBezTo>
                    <a:pt x="1139" y="47"/>
                    <a:pt x="1139" y="47"/>
                    <a:pt x="1139" y="47"/>
                  </a:cubicBezTo>
                  <a:cubicBezTo>
                    <a:pt x="1114" y="41"/>
                    <a:pt x="1060" y="33"/>
                    <a:pt x="1069" y="0"/>
                  </a:cubicBezTo>
                  <a:cubicBezTo>
                    <a:pt x="1024" y="52"/>
                    <a:pt x="915" y="37"/>
                    <a:pt x="888" y="11"/>
                  </a:cubicBezTo>
                  <a:cubicBezTo>
                    <a:pt x="857" y="55"/>
                    <a:pt x="679" y="39"/>
                    <a:pt x="667" y="4"/>
                  </a:cubicBezTo>
                  <a:cubicBezTo>
                    <a:pt x="629" y="49"/>
                    <a:pt x="510" y="49"/>
                    <a:pt x="472" y="4"/>
                  </a:cubicBezTo>
                  <a:cubicBezTo>
                    <a:pt x="459" y="39"/>
                    <a:pt x="281" y="55"/>
                    <a:pt x="251" y="11"/>
                  </a:cubicBezTo>
                  <a:cubicBezTo>
                    <a:pt x="223" y="37"/>
                    <a:pt x="115" y="52"/>
                    <a:pt x="69" y="0"/>
                  </a:cubicBezTo>
                  <a:cubicBezTo>
                    <a:pt x="78" y="33"/>
                    <a:pt x="25" y="41"/>
                    <a:pt x="0" y="47"/>
                  </a:cubicBezTo>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54"/>
            <p:cNvSpPr>
              <a:spLocks/>
            </p:cNvSpPr>
            <p:nvPr/>
          </p:nvSpPr>
          <p:spPr bwMode="auto">
            <a:xfrm>
              <a:off x="2271" y="2822"/>
              <a:ext cx="124" cy="49"/>
            </a:xfrm>
            <a:custGeom>
              <a:avLst/>
              <a:gdLst>
                <a:gd name="T0" fmla="*/ 279 w 279"/>
                <a:gd name="T1" fmla="*/ 110 h 110"/>
                <a:gd name="T2" fmla="*/ 167 w 279"/>
                <a:gd name="T3" fmla="*/ 0 h 110"/>
                <a:gd name="T4" fmla="*/ 85 w 279"/>
                <a:gd name="T5" fmla="*/ 12 h 110"/>
                <a:gd name="T6" fmla="*/ 48 w 279"/>
                <a:gd name="T7" fmla="*/ 13 h 110"/>
                <a:gd name="T8" fmla="*/ 0 w 279"/>
                <a:gd name="T9" fmla="*/ 12 h 110"/>
                <a:gd name="T10" fmla="*/ 251 w 279"/>
                <a:gd name="T11" fmla="*/ 110 h 110"/>
                <a:gd name="T12" fmla="*/ 279 w 279"/>
                <a:gd name="T13" fmla="*/ 110 h 110"/>
              </a:gdLst>
              <a:ahLst/>
              <a:cxnLst>
                <a:cxn ang="0">
                  <a:pos x="T0" y="T1"/>
                </a:cxn>
                <a:cxn ang="0">
                  <a:pos x="T2" y="T3"/>
                </a:cxn>
                <a:cxn ang="0">
                  <a:pos x="T4" y="T5"/>
                </a:cxn>
                <a:cxn ang="0">
                  <a:pos x="T6" y="T7"/>
                </a:cxn>
                <a:cxn ang="0">
                  <a:pos x="T8" y="T9"/>
                </a:cxn>
                <a:cxn ang="0">
                  <a:pos x="T10" y="T11"/>
                </a:cxn>
                <a:cxn ang="0">
                  <a:pos x="T12" y="T13"/>
                </a:cxn>
              </a:cxnLst>
              <a:rect l="0" t="0" r="r" b="b"/>
              <a:pathLst>
                <a:path w="279" h="110">
                  <a:moveTo>
                    <a:pt x="279" y="110"/>
                  </a:moveTo>
                  <a:cubicBezTo>
                    <a:pt x="218" y="81"/>
                    <a:pt x="185" y="42"/>
                    <a:pt x="167" y="0"/>
                  </a:cubicBezTo>
                  <a:cubicBezTo>
                    <a:pt x="144" y="6"/>
                    <a:pt x="117" y="10"/>
                    <a:pt x="85" y="12"/>
                  </a:cubicBezTo>
                  <a:cubicBezTo>
                    <a:pt x="74" y="13"/>
                    <a:pt x="61" y="13"/>
                    <a:pt x="48" y="13"/>
                  </a:cubicBezTo>
                  <a:cubicBezTo>
                    <a:pt x="33" y="13"/>
                    <a:pt x="17" y="13"/>
                    <a:pt x="0" y="12"/>
                  </a:cubicBezTo>
                  <a:cubicBezTo>
                    <a:pt x="56" y="67"/>
                    <a:pt x="124" y="109"/>
                    <a:pt x="251" y="110"/>
                  </a:cubicBezTo>
                  <a:cubicBezTo>
                    <a:pt x="260" y="110"/>
                    <a:pt x="270" y="110"/>
                    <a:pt x="279" y="110"/>
                  </a:cubicBezTo>
                  <a:close/>
                </a:path>
              </a:pathLst>
            </a:custGeom>
            <a:solidFill>
              <a:srgbClr val="BFDB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5"/>
            <p:cNvSpPr>
              <a:spLocks/>
            </p:cNvSpPr>
            <p:nvPr/>
          </p:nvSpPr>
          <p:spPr bwMode="auto">
            <a:xfrm>
              <a:off x="2309" y="2822"/>
              <a:ext cx="46" cy="17"/>
            </a:xfrm>
            <a:custGeom>
              <a:avLst/>
              <a:gdLst>
                <a:gd name="T0" fmla="*/ 104 w 104"/>
                <a:gd name="T1" fmla="*/ 39 h 39"/>
                <a:gd name="T2" fmla="*/ 82 w 104"/>
                <a:gd name="T3" fmla="*/ 0 h 39"/>
                <a:gd name="T4" fmla="*/ 0 w 104"/>
                <a:gd name="T5" fmla="*/ 12 h 39"/>
                <a:gd name="T6" fmla="*/ 104 w 104"/>
                <a:gd name="T7" fmla="*/ 39 h 39"/>
              </a:gdLst>
              <a:ahLst/>
              <a:cxnLst>
                <a:cxn ang="0">
                  <a:pos x="T0" y="T1"/>
                </a:cxn>
                <a:cxn ang="0">
                  <a:pos x="T2" y="T3"/>
                </a:cxn>
                <a:cxn ang="0">
                  <a:pos x="T4" y="T5"/>
                </a:cxn>
                <a:cxn ang="0">
                  <a:pos x="T6" y="T7"/>
                </a:cxn>
              </a:cxnLst>
              <a:rect l="0" t="0" r="r" b="b"/>
              <a:pathLst>
                <a:path w="104" h="39">
                  <a:moveTo>
                    <a:pt x="104" y="39"/>
                  </a:moveTo>
                  <a:cubicBezTo>
                    <a:pt x="96" y="28"/>
                    <a:pt x="88" y="14"/>
                    <a:pt x="82" y="0"/>
                  </a:cubicBezTo>
                  <a:cubicBezTo>
                    <a:pt x="59" y="6"/>
                    <a:pt x="32" y="10"/>
                    <a:pt x="0" y="12"/>
                  </a:cubicBezTo>
                  <a:cubicBezTo>
                    <a:pt x="22" y="24"/>
                    <a:pt x="53" y="35"/>
                    <a:pt x="104" y="39"/>
                  </a:cubicBezTo>
                  <a:close/>
                </a:path>
              </a:pathLst>
            </a:custGeom>
            <a:solidFill>
              <a:srgbClr val="D4ED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56"/>
            <p:cNvSpPr>
              <a:spLocks noEditPoints="1"/>
            </p:cNvSpPr>
            <p:nvPr/>
          </p:nvSpPr>
          <p:spPr bwMode="auto">
            <a:xfrm>
              <a:off x="2701" y="2664"/>
              <a:ext cx="696" cy="167"/>
            </a:xfrm>
            <a:custGeom>
              <a:avLst/>
              <a:gdLst>
                <a:gd name="T0" fmla="*/ 1294 w 1557"/>
                <a:gd name="T1" fmla="*/ 164 h 375"/>
                <a:gd name="T2" fmla="*/ 1131 w 1557"/>
                <a:gd name="T3" fmla="*/ 232 h 375"/>
                <a:gd name="T4" fmla="*/ 1193 w 1557"/>
                <a:gd name="T5" fmla="*/ 313 h 375"/>
                <a:gd name="T6" fmla="*/ 1289 w 1557"/>
                <a:gd name="T7" fmla="*/ 303 h 375"/>
                <a:gd name="T8" fmla="*/ 1294 w 1557"/>
                <a:gd name="T9" fmla="*/ 347 h 375"/>
                <a:gd name="T10" fmla="*/ 1103 w 1557"/>
                <a:gd name="T11" fmla="*/ 298 h 375"/>
                <a:gd name="T12" fmla="*/ 1151 w 1557"/>
                <a:gd name="T13" fmla="*/ 106 h 375"/>
                <a:gd name="T14" fmla="*/ 1343 w 1557"/>
                <a:gd name="T15" fmla="*/ 152 h 375"/>
                <a:gd name="T16" fmla="*/ 1287 w 1557"/>
                <a:gd name="T17" fmla="*/ 233 h 375"/>
                <a:gd name="T18" fmla="*/ 1533 w 1557"/>
                <a:gd name="T19" fmla="*/ 89 h 375"/>
                <a:gd name="T20" fmla="*/ 1466 w 1557"/>
                <a:gd name="T21" fmla="*/ 164 h 375"/>
                <a:gd name="T22" fmla="*/ 1418 w 1557"/>
                <a:gd name="T23" fmla="*/ 366 h 375"/>
                <a:gd name="T24" fmla="*/ 1392 w 1557"/>
                <a:gd name="T25" fmla="*/ 223 h 375"/>
                <a:gd name="T26" fmla="*/ 940 w 1557"/>
                <a:gd name="T27" fmla="*/ 169 h 375"/>
                <a:gd name="T28" fmla="*/ 1036 w 1557"/>
                <a:gd name="T29" fmla="*/ 89 h 375"/>
                <a:gd name="T30" fmla="*/ 1056 w 1557"/>
                <a:gd name="T31" fmla="*/ 114 h 375"/>
                <a:gd name="T32" fmla="*/ 951 w 1557"/>
                <a:gd name="T33" fmla="*/ 227 h 375"/>
                <a:gd name="T34" fmla="*/ 1053 w 1557"/>
                <a:gd name="T35" fmla="*/ 330 h 375"/>
                <a:gd name="T36" fmla="*/ 1056 w 1557"/>
                <a:gd name="T37" fmla="*/ 347 h 375"/>
                <a:gd name="T38" fmla="*/ 1009 w 1557"/>
                <a:gd name="T39" fmla="*/ 352 h 375"/>
                <a:gd name="T40" fmla="*/ 940 w 1557"/>
                <a:gd name="T41" fmla="*/ 342 h 375"/>
                <a:gd name="T42" fmla="*/ 893 w 1557"/>
                <a:gd name="T43" fmla="*/ 342 h 375"/>
                <a:gd name="T44" fmla="*/ 918 w 1557"/>
                <a:gd name="T45" fmla="*/ 1 h 375"/>
                <a:gd name="T46" fmla="*/ 787 w 1557"/>
                <a:gd name="T47" fmla="*/ 138 h 375"/>
                <a:gd name="T48" fmla="*/ 666 w 1557"/>
                <a:gd name="T49" fmla="*/ 226 h 375"/>
                <a:gd name="T50" fmla="*/ 809 w 1557"/>
                <a:gd name="T51" fmla="*/ 305 h 375"/>
                <a:gd name="T52" fmla="*/ 821 w 1557"/>
                <a:gd name="T53" fmla="*/ 305 h 375"/>
                <a:gd name="T54" fmla="*/ 767 w 1557"/>
                <a:gd name="T55" fmla="*/ 366 h 375"/>
                <a:gd name="T56" fmla="*/ 618 w 1557"/>
                <a:gd name="T57" fmla="*/ 221 h 375"/>
                <a:gd name="T58" fmla="*/ 764 w 1557"/>
                <a:gd name="T59" fmla="*/ 86 h 375"/>
                <a:gd name="T60" fmla="*/ 836 w 1557"/>
                <a:gd name="T61" fmla="*/ 110 h 375"/>
                <a:gd name="T62" fmla="*/ 820 w 1557"/>
                <a:gd name="T63" fmla="*/ 148 h 375"/>
                <a:gd name="T64" fmla="*/ 787 w 1557"/>
                <a:gd name="T65" fmla="*/ 138 h 375"/>
                <a:gd name="T66" fmla="*/ 451 w 1557"/>
                <a:gd name="T67" fmla="*/ 319 h 375"/>
                <a:gd name="T68" fmla="*/ 500 w 1557"/>
                <a:gd name="T69" fmla="*/ 149 h 375"/>
                <a:gd name="T70" fmla="*/ 356 w 1557"/>
                <a:gd name="T71" fmla="*/ 226 h 375"/>
                <a:gd name="T72" fmla="*/ 574 w 1557"/>
                <a:gd name="T73" fmla="*/ 161 h 375"/>
                <a:gd name="T74" fmla="*/ 521 w 1557"/>
                <a:gd name="T75" fmla="*/ 348 h 375"/>
                <a:gd name="T76" fmla="*/ 327 w 1557"/>
                <a:gd name="T77" fmla="*/ 297 h 375"/>
                <a:gd name="T78" fmla="*/ 379 w 1557"/>
                <a:gd name="T79" fmla="*/ 105 h 375"/>
                <a:gd name="T80" fmla="*/ 98 w 1557"/>
                <a:gd name="T81" fmla="*/ 308 h 375"/>
                <a:gd name="T82" fmla="*/ 234 w 1557"/>
                <a:gd name="T83" fmla="*/ 226 h 375"/>
                <a:gd name="T84" fmla="*/ 56 w 1557"/>
                <a:gd name="T85" fmla="*/ 189 h 375"/>
                <a:gd name="T86" fmla="*/ 234 w 1557"/>
                <a:gd name="T87" fmla="*/ 23 h 375"/>
                <a:gd name="T88" fmla="*/ 281 w 1557"/>
                <a:gd name="T89" fmla="*/ 23 h 375"/>
                <a:gd name="T90" fmla="*/ 145 w 1557"/>
                <a:gd name="T91" fmla="*/ 366 h 375"/>
                <a:gd name="T92" fmla="*/ 0 w 1557"/>
                <a:gd name="T93" fmla="*/ 231 h 375"/>
                <a:gd name="T94" fmla="*/ 136 w 1557"/>
                <a:gd name="T95" fmla="*/ 87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7" h="375">
                  <a:moveTo>
                    <a:pt x="1152" y="285"/>
                  </a:moveTo>
                  <a:cubicBezTo>
                    <a:pt x="1187" y="255"/>
                    <a:pt x="1222" y="226"/>
                    <a:pt x="1257" y="196"/>
                  </a:cubicBezTo>
                  <a:cubicBezTo>
                    <a:pt x="1269" y="185"/>
                    <a:pt x="1282" y="175"/>
                    <a:pt x="1294" y="164"/>
                  </a:cubicBezTo>
                  <a:cubicBezTo>
                    <a:pt x="1285" y="152"/>
                    <a:pt x="1269" y="144"/>
                    <a:pt x="1255" y="139"/>
                  </a:cubicBezTo>
                  <a:cubicBezTo>
                    <a:pt x="1228" y="128"/>
                    <a:pt x="1201" y="132"/>
                    <a:pt x="1176" y="146"/>
                  </a:cubicBezTo>
                  <a:cubicBezTo>
                    <a:pt x="1144" y="165"/>
                    <a:pt x="1130" y="195"/>
                    <a:pt x="1131" y="232"/>
                  </a:cubicBezTo>
                  <a:cubicBezTo>
                    <a:pt x="1131" y="246"/>
                    <a:pt x="1135" y="260"/>
                    <a:pt x="1143" y="273"/>
                  </a:cubicBezTo>
                  <a:cubicBezTo>
                    <a:pt x="1146" y="277"/>
                    <a:pt x="1149" y="281"/>
                    <a:pt x="1152" y="285"/>
                  </a:cubicBezTo>
                  <a:moveTo>
                    <a:pt x="1193" y="313"/>
                  </a:moveTo>
                  <a:cubicBezTo>
                    <a:pt x="1210" y="319"/>
                    <a:pt x="1230" y="318"/>
                    <a:pt x="1247" y="315"/>
                  </a:cubicBezTo>
                  <a:cubicBezTo>
                    <a:pt x="1256" y="312"/>
                    <a:pt x="1279" y="302"/>
                    <a:pt x="1288" y="303"/>
                  </a:cubicBezTo>
                  <a:cubicBezTo>
                    <a:pt x="1289" y="303"/>
                    <a:pt x="1289" y="303"/>
                    <a:pt x="1289" y="303"/>
                  </a:cubicBezTo>
                  <a:cubicBezTo>
                    <a:pt x="1290" y="304"/>
                    <a:pt x="1290" y="304"/>
                    <a:pt x="1290" y="304"/>
                  </a:cubicBezTo>
                  <a:cubicBezTo>
                    <a:pt x="1295" y="306"/>
                    <a:pt x="1300" y="310"/>
                    <a:pt x="1303" y="315"/>
                  </a:cubicBezTo>
                  <a:cubicBezTo>
                    <a:pt x="1309" y="327"/>
                    <a:pt x="1306" y="340"/>
                    <a:pt x="1294" y="347"/>
                  </a:cubicBezTo>
                  <a:cubicBezTo>
                    <a:pt x="1290" y="349"/>
                    <a:pt x="1290" y="349"/>
                    <a:pt x="1290" y="349"/>
                  </a:cubicBezTo>
                  <a:cubicBezTo>
                    <a:pt x="1245" y="375"/>
                    <a:pt x="1198" y="371"/>
                    <a:pt x="1153" y="347"/>
                  </a:cubicBezTo>
                  <a:cubicBezTo>
                    <a:pt x="1132" y="336"/>
                    <a:pt x="1115" y="319"/>
                    <a:pt x="1103" y="298"/>
                  </a:cubicBezTo>
                  <a:cubicBezTo>
                    <a:pt x="1100" y="293"/>
                    <a:pt x="1100" y="293"/>
                    <a:pt x="1100" y="293"/>
                  </a:cubicBezTo>
                  <a:cubicBezTo>
                    <a:pt x="1072" y="244"/>
                    <a:pt x="1076" y="192"/>
                    <a:pt x="1108" y="145"/>
                  </a:cubicBezTo>
                  <a:cubicBezTo>
                    <a:pt x="1119" y="129"/>
                    <a:pt x="1134" y="116"/>
                    <a:pt x="1151" y="106"/>
                  </a:cubicBezTo>
                  <a:cubicBezTo>
                    <a:pt x="1157" y="103"/>
                    <a:pt x="1157" y="103"/>
                    <a:pt x="1157" y="103"/>
                  </a:cubicBezTo>
                  <a:cubicBezTo>
                    <a:pt x="1200" y="79"/>
                    <a:pt x="1245" y="80"/>
                    <a:pt x="1288" y="101"/>
                  </a:cubicBezTo>
                  <a:cubicBezTo>
                    <a:pt x="1311" y="113"/>
                    <a:pt x="1330" y="130"/>
                    <a:pt x="1343" y="152"/>
                  </a:cubicBezTo>
                  <a:cubicBezTo>
                    <a:pt x="1346" y="156"/>
                    <a:pt x="1346" y="156"/>
                    <a:pt x="1346" y="156"/>
                  </a:cubicBezTo>
                  <a:cubicBezTo>
                    <a:pt x="1355" y="172"/>
                    <a:pt x="1343" y="186"/>
                    <a:pt x="1330" y="196"/>
                  </a:cubicBezTo>
                  <a:cubicBezTo>
                    <a:pt x="1315" y="207"/>
                    <a:pt x="1301" y="221"/>
                    <a:pt x="1287" y="233"/>
                  </a:cubicBezTo>
                  <a:cubicBezTo>
                    <a:pt x="1255" y="260"/>
                    <a:pt x="1224" y="287"/>
                    <a:pt x="1193" y="313"/>
                  </a:cubicBezTo>
                  <a:close/>
                  <a:moveTo>
                    <a:pt x="1528" y="89"/>
                  </a:moveTo>
                  <a:cubicBezTo>
                    <a:pt x="1533" y="89"/>
                    <a:pt x="1533" y="89"/>
                    <a:pt x="1533" y="89"/>
                  </a:cubicBezTo>
                  <a:cubicBezTo>
                    <a:pt x="1547" y="89"/>
                    <a:pt x="1557" y="98"/>
                    <a:pt x="1557" y="112"/>
                  </a:cubicBezTo>
                  <a:cubicBezTo>
                    <a:pt x="1557" y="132"/>
                    <a:pt x="1538" y="137"/>
                    <a:pt x="1522" y="137"/>
                  </a:cubicBezTo>
                  <a:cubicBezTo>
                    <a:pt x="1500" y="137"/>
                    <a:pt x="1480" y="149"/>
                    <a:pt x="1466" y="164"/>
                  </a:cubicBezTo>
                  <a:cubicBezTo>
                    <a:pt x="1447" y="181"/>
                    <a:pt x="1439" y="204"/>
                    <a:pt x="1439" y="229"/>
                  </a:cubicBezTo>
                  <a:cubicBezTo>
                    <a:pt x="1439" y="343"/>
                    <a:pt x="1439" y="343"/>
                    <a:pt x="1439" y="343"/>
                  </a:cubicBezTo>
                  <a:cubicBezTo>
                    <a:pt x="1439" y="356"/>
                    <a:pt x="1431" y="366"/>
                    <a:pt x="1418" y="366"/>
                  </a:cubicBezTo>
                  <a:cubicBezTo>
                    <a:pt x="1414" y="366"/>
                    <a:pt x="1414" y="366"/>
                    <a:pt x="1414" y="366"/>
                  </a:cubicBezTo>
                  <a:cubicBezTo>
                    <a:pt x="1400" y="366"/>
                    <a:pt x="1392" y="356"/>
                    <a:pt x="1392" y="343"/>
                  </a:cubicBezTo>
                  <a:cubicBezTo>
                    <a:pt x="1392" y="223"/>
                    <a:pt x="1392" y="223"/>
                    <a:pt x="1392" y="223"/>
                  </a:cubicBezTo>
                  <a:cubicBezTo>
                    <a:pt x="1392" y="177"/>
                    <a:pt x="1415" y="139"/>
                    <a:pt x="1452" y="113"/>
                  </a:cubicBezTo>
                  <a:cubicBezTo>
                    <a:pt x="1475" y="97"/>
                    <a:pt x="1501" y="89"/>
                    <a:pt x="1528" y="89"/>
                  </a:cubicBezTo>
                  <a:close/>
                  <a:moveTo>
                    <a:pt x="940" y="169"/>
                  </a:moveTo>
                  <a:cubicBezTo>
                    <a:pt x="958" y="151"/>
                    <a:pt x="977" y="133"/>
                    <a:pt x="995" y="115"/>
                  </a:cubicBezTo>
                  <a:cubicBezTo>
                    <a:pt x="1000" y="110"/>
                    <a:pt x="1020" y="89"/>
                    <a:pt x="1028" y="89"/>
                  </a:cubicBezTo>
                  <a:cubicBezTo>
                    <a:pt x="1036" y="89"/>
                    <a:pt x="1036" y="89"/>
                    <a:pt x="1036" y="89"/>
                  </a:cubicBezTo>
                  <a:cubicBezTo>
                    <a:pt x="1037" y="89"/>
                    <a:pt x="1037" y="89"/>
                    <a:pt x="1037" y="89"/>
                  </a:cubicBezTo>
                  <a:cubicBezTo>
                    <a:pt x="1048" y="91"/>
                    <a:pt x="1056" y="98"/>
                    <a:pt x="1056" y="109"/>
                  </a:cubicBezTo>
                  <a:cubicBezTo>
                    <a:pt x="1056" y="114"/>
                    <a:pt x="1056" y="114"/>
                    <a:pt x="1056" y="114"/>
                  </a:cubicBezTo>
                  <a:cubicBezTo>
                    <a:pt x="1056" y="122"/>
                    <a:pt x="1047" y="131"/>
                    <a:pt x="1042" y="136"/>
                  </a:cubicBezTo>
                  <a:cubicBezTo>
                    <a:pt x="1031" y="148"/>
                    <a:pt x="1019" y="159"/>
                    <a:pt x="1008" y="170"/>
                  </a:cubicBezTo>
                  <a:cubicBezTo>
                    <a:pt x="951" y="227"/>
                    <a:pt x="951" y="227"/>
                    <a:pt x="951" y="227"/>
                  </a:cubicBezTo>
                  <a:cubicBezTo>
                    <a:pt x="976" y="252"/>
                    <a:pt x="1000" y="276"/>
                    <a:pt x="1025" y="301"/>
                  </a:cubicBezTo>
                  <a:cubicBezTo>
                    <a:pt x="1032" y="308"/>
                    <a:pt x="1038" y="314"/>
                    <a:pt x="1045" y="321"/>
                  </a:cubicBezTo>
                  <a:cubicBezTo>
                    <a:pt x="1047" y="324"/>
                    <a:pt x="1051" y="327"/>
                    <a:pt x="1053" y="330"/>
                  </a:cubicBezTo>
                  <a:cubicBezTo>
                    <a:pt x="1055" y="333"/>
                    <a:pt x="1056" y="337"/>
                    <a:pt x="1056" y="341"/>
                  </a:cubicBezTo>
                  <a:cubicBezTo>
                    <a:pt x="1056" y="346"/>
                    <a:pt x="1056" y="346"/>
                    <a:pt x="1056" y="346"/>
                  </a:cubicBezTo>
                  <a:cubicBezTo>
                    <a:pt x="1056" y="347"/>
                    <a:pt x="1056" y="347"/>
                    <a:pt x="1056" y="347"/>
                  </a:cubicBezTo>
                  <a:cubicBezTo>
                    <a:pt x="1053" y="357"/>
                    <a:pt x="1046" y="366"/>
                    <a:pt x="1034" y="366"/>
                  </a:cubicBezTo>
                  <a:cubicBezTo>
                    <a:pt x="1031" y="366"/>
                    <a:pt x="1031" y="366"/>
                    <a:pt x="1031" y="366"/>
                  </a:cubicBezTo>
                  <a:cubicBezTo>
                    <a:pt x="1023" y="366"/>
                    <a:pt x="1014" y="357"/>
                    <a:pt x="1009" y="352"/>
                  </a:cubicBezTo>
                  <a:cubicBezTo>
                    <a:pt x="998" y="342"/>
                    <a:pt x="987" y="331"/>
                    <a:pt x="976" y="321"/>
                  </a:cubicBezTo>
                  <a:cubicBezTo>
                    <a:pt x="940" y="285"/>
                    <a:pt x="940" y="285"/>
                    <a:pt x="940" y="285"/>
                  </a:cubicBezTo>
                  <a:cubicBezTo>
                    <a:pt x="940" y="342"/>
                    <a:pt x="940" y="342"/>
                    <a:pt x="940" y="342"/>
                  </a:cubicBezTo>
                  <a:cubicBezTo>
                    <a:pt x="940" y="355"/>
                    <a:pt x="932" y="365"/>
                    <a:pt x="918" y="365"/>
                  </a:cubicBezTo>
                  <a:cubicBezTo>
                    <a:pt x="914" y="365"/>
                    <a:pt x="914" y="365"/>
                    <a:pt x="914" y="365"/>
                  </a:cubicBezTo>
                  <a:cubicBezTo>
                    <a:pt x="901" y="365"/>
                    <a:pt x="893" y="355"/>
                    <a:pt x="893" y="342"/>
                  </a:cubicBezTo>
                  <a:cubicBezTo>
                    <a:pt x="893" y="24"/>
                    <a:pt x="893" y="24"/>
                    <a:pt x="893" y="24"/>
                  </a:cubicBezTo>
                  <a:cubicBezTo>
                    <a:pt x="893" y="11"/>
                    <a:pt x="901" y="1"/>
                    <a:pt x="914" y="1"/>
                  </a:cubicBezTo>
                  <a:cubicBezTo>
                    <a:pt x="918" y="1"/>
                    <a:pt x="918" y="1"/>
                    <a:pt x="918" y="1"/>
                  </a:cubicBezTo>
                  <a:cubicBezTo>
                    <a:pt x="932" y="1"/>
                    <a:pt x="940" y="11"/>
                    <a:pt x="940" y="24"/>
                  </a:cubicBezTo>
                  <a:lnTo>
                    <a:pt x="940" y="169"/>
                  </a:lnTo>
                  <a:close/>
                  <a:moveTo>
                    <a:pt x="787" y="138"/>
                  </a:moveTo>
                  <a:cubicBezTo>
                    <a:pt x="780" y="134"/>
                    <a:pt x="766" y="133"/>
                    <a:pt x="759" y="133"/>
                  </a:cubicBezTo>
                  <a:cubicBezTo>
                    <a:pt x="719" y="131"/>
                    <a:pt x="691" y="153"/>
                    <a:pt x="674" y="188"/>
                  </a:cubicBezTo>
                  <a:cubicBezTo>
                    <a:pt x="668" y="200"/>
                    <a:pt x="666" y="212"/>
                    <a:pt x="666" y="226"/>
                  </a:cubicBezTo>
                  <a:cubicBezTo>
                    <a:pt x="666" y="266"/>
                    <a:pt x="687" y="294"/>
                    <a:pt x="723" y="311"/>
                  </a:cubicBezTo>
                  <a:cubicBezTo>
                    <a:pt x="736" y="317"/>
                    <a:pt x="753" y="318"/>
                    <a:pt x="767" y="318"/>
                  </a:cubicBezTo>
                  <a:cubicBezTo>
                    <a:pt x="780" y="318"/>
                    <a:pt x="798" y="311"/>
                    <a:pt x="809" y="305"/>
                  </a:cubicBezTo>
                  <a:cubicBezTo>
                    <a:pt x="811" y="304"/>
                    <a:pt x="811" y="304"/>
                    <a:pt x="811" y="304"/>
                  </a:cubicBezTo>
                  <a:cubicBezTo>
                    <a:pt x="820" y="304"/>
                    <a:pt x="820" y="304"/>
                    <a:pt x="820" y="304"/>
                  </a:cubicBezTo>
                  <a:cubicBezTo>
                    <a:pt x="821" y="305"/>
                    <a:pt x="821" y="305"/>
                    <a:pt x="821" y="305"/>
                  </a:cubicBezTo>
                  <a:cubicBezTo>
                    <a:pt x="832" y="307"/>
                    <a:pt x="840" y="313"/>
                    <a:pt x="840" y="325"/>
                  </a:cubicBezTo>
                  <a:cubicBezTo>
                    <a:pt x="840" y="330"/>
                    <a:pt x="840" y="330"/>
                    <a:pt x="840" y="330"/>
                  </a:cubicBezTo>
                  <a:cubicBezTo>
                    <a:pt x="840" y="358"/>
                    <a:pt x="787" y="365"/>
                    <a:pt x="767" y="366"/>
                  </a:cubicBezTo>
                  <a:cubicBezTo>
                    <a:pt x="696" y="371"/>
                    <a:pt x="644" y="332"/>
                    <a:pt x="623" y="265"/>
                  </a:cubicBezTo>
                  <a:cubicBezTo>
                    <a:pt x="620" y="254"/>
                    <a:pt x="618" y="242"/>
                    <a:pt x="618" y="230"/>
                  </a:cubicBezTo>
                  <a:cubicBezTo>
                    <a:pt x="618" y="221"/>
                    <a:pt x="618" y="221"/>
                    <a:pt x="618" y="221"/>
                  </a:cubicBezTo>
                  <a:cubicBezTo>
                    <a:pt x="618" y="170"/>
                    <a:pt x="644" y="130"/>
                    <a:pt x="688" y="104"/>
                  </a:cubicBezTo>
                  <a:cubicBezTo>
                    <a:pt x="708" y="92"/>
                    <a:pt x="731" y="86"/>
                    <a:pt x="754" y="86"/>
                  </a:cubicBezTo>
                  <a:cubicBezTo>
                    <a:pt x="764" y="86"/>
                    <a:pt x="764" y="86"/>
                    <a:pt x="764" y="86"/>
                  </a:cubicBezTo>
                  <a:cubicBezTo>
                    <a:pt x="789" y="86"/>
                    <a:pt x="812" y="93"/>
                    <a:pt x="833" y="107"/>
                  </a:cubicBezTo>
                  <a:cubicBezTo>
                    <a:pt x="835" y="108"/>
                    <a:pt x="835" y="108"/>
                    <a:pt x="835" y="108"/>
                  </a:cubicBezTo>
                  <a:cubicBezTo>
                    <a:pt x="836" y="110"/>
                    <a:pt x="836" y="110"/>
                    <a:pt x="836" y="110"/>
                  </a:cubicBezTo>
                  <a:cubicBezTo>
                    <a:pt x="838" y="114"/>
                    <a:pt x="840" y="118"/>
                    <a:pt x="840" y="122"/>
                  </a:cubicBezTo>
                  <a:cubicBezTo>
                    <a:pt x="840" y="127"/>
                    <a:pt x="840" y="127"/>
                    <a:pt x="840" y="127"/>
                  </a:cubicBezTo>
                  <a:cubicBezTo>
                    <a:pt x="840" y="139"/>
                    <a:pt x="831" y="145"/>
                    <a:pt x="820" y="148"/>
                  </a:cubicBezTo>
                  <a:cubicBezTo>
                    <a:pt x="819" y="148"/>
                    <a:pt x="819" y="148"/>
                    <a:pt x="819" y="148"/>
                  </a:cubicBezTo>
                  <a:cubicBezTo>
                    <a:pt x="816" y="148"/>
                    <a:pt x="816" y="148"/>
                    <a:pt x="816" y="148"/>
                  </a:cubicBezTo>
                  <a:cubicBezTo>
                    <a:pt x="809" y="148"/>
                    <a:pt x="793" y="140"/>
                    <a:pt x="787" y="138"/>
                  </a:cubicBezTo>
                  <a:close/>
                  <a:moveTo>
                    <a:pt x="356" y="226"/>
                  </a:moveTo>
                  <a:cubicBezTo>
                    <a:pt x="356" y="262"/>
                    <a:pt x="374" y="288"/>
                    <a:pt x="404" y="307"/>
                  </a:cubicBezTo>
                  <a:cubicBezTo>
                    <a:pt x="419" y="315"/>
                    <a:pt x="434" y="319"/>
                    <a:pt x="451" y="319"/>
                  </a:cubicBezTo>
                  <a:cubicBezTo>
                    <a:pt x="486" y="319"/>
                    <a:pt x="513" y="301"/>
                    <a:pt x="531" y="272"/>
                  </a:cubicBezTo>
                  <a:cubicBezTo>
                    <a:pt x="539" y="258"/>
                    <a:pt x="543" y="242"/>
                    <a:pt x="543" y="226"/>
                  </a:cubicBezTo>
                  <a:cubicBezTo>
                    <a:pt x="543" y="192"/>
                    <a:pt x="527" y="167"/>
                    <a:pt x="500" y="149"/>
                  </a:cubicBezTo>
                  <a:cubicBezTo>
                    <a:pt x="485" y="139"/>
                    <a:pt x="468" y="134"/>
                    <a:pt x="450" y="134"/>
                  </a:cubicBezTo>
                  <a:cubicBezTo>
                    <a:pt x="410" y="134"/>
                    <a:pt x="382" y="154"/>
                    <a:pt x="365" y="189"/>
                  </a:cubicBezTo>
                  <a:cubicBezTo>
                    <a:pt x="359" y="201"/>
                    <a:pt x="356" y="213"/>
                    <a:pt x="356" y="226"/>
                  </a:cubicBezTo>
                  <a:close/>
                  <a:moveTo>
                    <a:pt x="445" y="87"/>
                  </a:moveTo>
                  <a:cubicBezTo>
                    <a:pt x="452" y="87"/>
                    <a:pt x="452" y="87"/>
                    <a:pt x="452" y="87"/>
                  </a:cubicBezTo>
                  <a:cubicBezTo>
                    <a:pt x="506" y="87"/>
                    <a:pt x="548" y="113"/>
                    <a:pt x="574" y="161"/>
                  </a:cubicBezTo>
                  <a:cubicBezTo>
                    <a:pt x="585" y="180"/>
                    <a:pt x="591" y="200"/>
                    <a:pt x="591" y="222"/>
                  </a:cubicBezTo>
                  <a:cubicBezTo>
                    <a:pt x="591" y="231"/>
                    <a:pt x="591" y="231"/>
                    <a:pt x="591" y="231"/>
                  </a:cubicBezTo>
                  <a:cubicBezTo>
                    <a:pt x="591" y="282"/>
                    <a:pt x="565" y="322"/>
                    <a:pt x="521" y="348"/>
                  </a:cubicBezTo>
                  <a:cubicBezTo>
                    <a:pt x="501" y="360"/>
                    <a:pt x="478" y="366"/>
                    <a:pt x="455" y="366"/>
                  </a:cubicBezTo>
                  <a:cubicBezTo>
                    <a:pt x="445" y="366"/>
                    <a:pt x="445" y="366"/>
                    <a:pt x="445" y="366"/>
                  </a:cubicBezTo>
                  <a:cubicBezTo>
                    <a:pt x="394" y="366"/>
                    <a:pt x="353" y="341"/>
                    <a:pt x="327" y="297"/>
                  </a:cubicBezTo>
                  <a:cubicBezTo>
                    <a:pt x="315" y="277"/>
                    <a:pt x="309" y="255"/>
                    <a:pt x="309" y="231"/>
                  </a:cubicBezTo>
                  <a:cubicBezTo>
                    <a:pt x="309" y="222"/>
                    <a:pt x="309" y="222"/>
                    <a:pt x="309" y="222"/>
                  </a:cubicBezTo>
                  <a:cubicBezTo>
                    <a:pt x="309" y="171"/>
                    <a:pt x="335" y="131"/>
                    <a:pt x="379" y="105"/>
                  </a:cubicBezTo>
                  <a:cubicBezTo>
                    <a:pt x="399" y="93"/>
                    <a:pt x="422" y="87"/>
                    <a:pt x="445" y="87"/>
                  </a:cubicBezTo>
                  <a:close/>
                  <a:moveTo>
                    <a:pt x="47" y="226"/>
                  </a:moveTo>
                  <a:cubicBezTo>
                    <a:pt x="47" y="263"/>
                    <a:pt x="65" y="291"/>
                    <a:pt x="98" y="308"/>
                  </a:cubicBezTo>
                  <a:cubicBezTo>
                    <a:pt x="111" y="315"/>
                    <a:pt x="125" y="319"/>
                    <a:pt x="140" y="319"/>
                  </a:cubicBezTo>
                  <a:cubicBezTo>
                    <a:pt x="176" y="319"/>
                    <a:pt x="203" y="302"/>
                    <a:pt x="222" y="272"/>
                  </a:cubicBezTo>
                  <a:cubicBezTo>
                    <a:pt x="230" y="258"/>
                    <a:pt x="234" y="242"/>
                    <a:pt x="234" y="226"/>
                  </a:cubicBezTo>
                  <a:cubicBezTo>
                    <a:pt x="234" y="194"/>
                    <a:pt x="219" y="169"/>
                    <a:pt x="193" y="151"/>
                  </a:cubicBezTo>
                  <a:cubicBezTo>
                    <a:pt x="178" y="139"/>
                    <a:pt x="160" y="134"/>
                    <a:pt x="141" y="134"/>
                  </a:cubicBezTo>
                  <a:cubicBezTo>
                    <a:pt x="101" y="134"/>
                    <a:pt x="73" y="154"/>
                    <a:pt x="56" y="189"/>
                  </a:cubicBezTo>
                  <a:cubicBezTo>
                    <a:pt x="50" y="201"/>
                    <a:pt x="47" y="213"/>
                    <a:pt x="47" y="226"/>
                  </a:cubicBezTo>
                  <a:close/>
                  <a:moveTo>
                    <a:pt x="234" y="122"/>
                  </a:moveTo>
                  <a:cubicBezTo>
                    <a:pt x="234" y="23"/>
                    <a:pt x="234" y="23"/>
                    <a:pt x="234" y="23"/>
                  </a:cubicBezTo>
                  <a:cubicBezTo>
                    <a:pt x="234" y="10"/>
                    <a:pt x="242" y="0"/>
                    <a:pt x="256" y="0"/>
                  </a:cubicBezTo>
                  <a:cubicBezTo>
                    <a:pt x="260" y="0"/>
                    <a:pt x="260" y="0"/>
                    <a:pt x="260" y="0"/>
                  </a:cubicBezTo>
                  <a:cubicBezTo>
                    <a:pt x="273" y="0"/>
                    <a:pt x="281" y="10"/>
                    <a:pt x="281" y="23"/>
                  </a:cubicBezTo>
                  <a:cubicBezTo>
                    <a:pt x="281" y="231"/>
                    <a:pt x="281" y="231"/>
                    <a:pt x="281" y="231"/>
                  </a:cubicBezTo>
                  <a:cubicBezTo>
                    <a:pt x="281" y="282"/>
                    <a:pt x="256" y="322"/>
                    <a:pt x="212" y="348"/>
                  </a:cubicBezTo>
                  <a:cubicBezTo>
                    <a:pt x="192" y="360"/>
                    <a:pt x="169" y="366"/>
                    <a:pt x="145" y="366"/>
                  </a:cubicBezTo>
                  <a:cubicBezTo>
                    <a:pt x="136" y="366"/>
                    <a:pt x="136" y="366"/>
                    <a:pt x="136" y="366"/>
                  </a:cubicBezTo>
                  <a:cubicBezTo>
                    <a:pt x="85" y="366"/>
                    <a:pt x="44" y="341"/>
                    <a:pt x="18" y="297"/>
                  </a:cubicBezTo>
                  <a:cubicBezTo>
                    <a:pt x="6" y="277"/>
                    <a:pt x="0" y="255"/>
                    <a:pt x="0" y="231"/>
                  </a:cubicBezTo>
                  <a:cubicBezTo>
                    <a:pt x="0" y="222"/>
                    <a:pt x="0" y="222"/>
                    <a:pt x="0" y="222"/>
                  </a:cubicBezTo>
                  <a:cubicBezTo>
                    <a:pt x="0" y="171"/>
                    <a:pt x="25" y="131"/>
                    <a:pt x="69" y="105"/>
                  </a:cubicBezTo>
                  <a:cubicBezTo>
                    <a:pt x="90" y="93"/>
                    <a:pt x="112" y="87"/>
                    <a:pt x="136" y="87"/>
                  </a:cubicBezTo>
                  <a:cubicBezTo>
                    <a:pt x="145" y="87"/>
                    <a:pt x="145" y="87"/>
                    <a:pt x="145" y="87"/>
                  </a:cubicBezTo>
                  <a:cubicBezTo>
                    <a:pt x="180" y="87"/>
                    <a:pt x="210" y="100"/>
                    <a:pt x="234" y="122"/>
                  </a:cubicBezTo>
                  <a:close/>
                </a:path>
              </a:pathLst>
            </a:custGeom>
            <a:solidFill>
              <a:srgbClr val="394D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3837178" y="4364804"/>
            <a:ext cx="2798064" cy="2166673"/>
            <a:chOff x="939137" y="4427983"/>
            <a:chExt cx="2841183" cy="2166673"/>
          </a:xfrm>
        </p:grpSpPr>
        <p:sp>
          <p:nvSpPr>
            <p:cNvPr id="54" name="Rectangle 53"/>
            <p:cNvSpPr/>
            <p:nvPr/>
          </p:nvSpPr>
          <p:spPr bwMode="auto">
            <a:xfrm>
              <a:off x="939137" y="5019170"/>
              <a:ext cx="2841183" cy="1575486"/>
            </a:xfrm>
            <a:prstGeom prst="rect">
              <a:avLst/>
            </a:prstGeom>
            <a:solidFill>
              <a:schemeClr val="bg1"/>
            </a:solidFill>
            <a:ln w="381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37160" tIns="274320" rIns="91440" bIns="137160" numCol="1" spcCol="0" rtlCol="0" fromWordArt="0" anchor="b"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5" name="Rectangle 54"/>
            <p:cNvSpPr/>
            <p:nvPr/>
          </p:nvSpPr>
          <p:spPr bwMode="auto">
            <a:xfrm>
              <a:off x="939137" y="4427983"/>
              <a:ext cx="2841183" cy="618612"/>
            </a:xfrm>
            <a:prstGeom prst="rect">
              <a:avLst/>
            </a:prstGeom>
            <a:solidFill>
              <a:srgbClr val="0078D7"/>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14363"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Windows</a:t>
              </a:r>
            </a:p>
          </p:txBody>
        </p:sp>
      </p:grpSp>
      <p:grpSp>
        <p:nvGrpSpPr>
          <p:cNvPr id="3" name="Group 2"/>
          <p:cNvGrpSpPr/>
          <p:nvPr/>
        </p:nvGrpSpPr>
        <p:grpSpPr>
          <a:xfrm>
            <a:off x="4107577" y="5369021"/>
            <a:ext cx="2257267" cy="400110"/>
            <a:chOff x="4264941" y="5556848"/>
            <a:chExt cx="2257267" cy="400110"/>
          </a:xfrm>
        </p:grpSpPr>
        <p:sp>
          <p:nvSpPr>
            <p:cNvPr id="44" name="Freeform 130"/>
            <p:cNvSpPr>
              <a:spLocks noChangeAspect="1" noEditPoints="1"/>
            </p:cNvSpPr>
            <p:nvPr/>
          </p:nvSpPr>
          <p:spPr bwMode="black">
            <a:xfrm>
              <a:off x="4264941" y="5596162"/>
              <a:ext cx="322794" cy="321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45" name="TextBox 44"/>
            <p:cNvSpPr txBox="1"/>
            <p:nvPr/>
          </p:nvSpPr>
          <p:spPr>
            <a:xfrm>
              <a:off x="4587735" y="5556848"/>
              <a:ext cx="1934473" cy="400110"/>
            </a:xfrm>
            <a:prstGeom prst="rect">
              <a:avLst/>
            </a:prstGeom>
            <a:noFill/>
          </p:spPr>
          <p:txBody>
            <a:bodyPr wrap="square" rIns="0" rtlCol="0">
              <a:spAutoFit/>
            </a:bodyPr>
            <a:lstStyle/>
            <a:p>
              <a:r>
                <a:rPr lang="en-US" sz="2000" dirty="0">
                  <a:solidFill>
                    <a:schemeClr val="accent1"/>
                  </a:solidFill>
                </a:rPr>
                <a:t>Windows Server</a:t>
              </a:r>
            </a:p>
          </p:txBody>
        </p:sp>
      </p:grpSp>
      <p:sp>
        <p:nvSpPr>
          <p:cNvPr id="10" name="Content Placeholder 2"/>
          <p:cNvSpPr txBox="1">
            <a:spLocks/>
          </p:cNvSpPr>
          <p:nvPr/>
        </p:nvSpPr>
        <p:spPr>
          <a:xfrm>
            <a:off x="7575540" y="1658818"/>
            <a:ext cx="4388494" cy="50006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1800"/>
              </a:spcBef>
              <a:buClr>
                <a:srgbClr val="0078D7"/>
              </a:buClr>
            </a:pPr>
            <a:r>
              <a:rPr lang="en-US" sz="2000" dirty="0" err="1">
                <a:solidFill>
                  <a:srgbClr val="2C2C2C"/>
                </a:solidFill>
                <a:latin typeface="Segoe UI Light"/>
              </a:rPr>
              <a:t>RedHat</a:t>
            </a:r>
            <a:r>
              <a:rPr lang="en-US" sz="2000" dirty="0">
                <a:solidFill>
                  <a:srgbClr val="2C2C2C"/>
                </a:solidFill>
                <a:latin typeface="Segoe UI Light"/>
              </a:rPr>
              <a:t> Enterprise Linux (RHEL) </a:t>
            </a:r>
            <a:r>
              <a:rPr lang="en-US" sz="2000" dirty="0" smtClean="0">
                <a:solidFill>
                  <a:srgbClr val="2C2C2C"/>
                </a:solidFill>
                <a:latin typeface="Segoe UI Light"/>
              </a:rPr>
              <a:t>7.3</a:t>
            </a:r>
            <a:endParaRPr lang="en-US" sz="2000" dirty="0">
              <a:solidFill>
                <a:srgbClr val="2C2C2C"/>
              </a:solidFill>
              <a:latin typeface="Segoe UI Light"/>
            </a:endParaRPr>
          </a:p>
          <a:p>
            <a:pPr lvl="0">
              <a:spcBef>
                <a:spcPts val="1800"/>
              </a:spcBef>
              <a:buClr>
                <a:srgbClr val="0078D7"/>
              </a:buClr>
            </a:pPr>
            <a:r>
              <a:rPr lang="en-US" sz="2000" dirty="0">
                <a:solidFill>
                  <a:srgbClr val="2C2C2C"/>
                </a:solidFill>
                <a:latin typeface="Segoe UI Light"/>
              </a:rPr>
              <a:t>SUSE Enterprise Linux (SLES) v12 SP2</a:t>
            </a:r>
          </a:p>
          <a:p>
            <a:pPr lvl="0">
              <a:spcBef>
                <a:spcPts val="1800"/>
              </a:spcBef>
              <a:buClr>
                <a:srgbClr val="0078D7"/>
              </a:buClr>
            </a:pPr>
            <a:r>
              <a:rPr lang="en-US" sz="2000" dirty="0">
                <a:solidFill>
                  <a:srgbClr val="2C2C2C"/>
                </a:solidFill>
                <a:latin typeface="Segoe UI Light"/>
              </a:rPr>
              <a:t>Ubuntu </a:t>
            </a:r>
            <a:r>
              <a:rPr lang="en-US" sz="2000" dirty="0" smtClean="0">
                <a:solidFill>
                  <a:srgbClr val="2C2C2C"/>
                </a:solidFill>
                <a:latin typeface="Segoe UI Light"/>
              </a:rPr>
              <a:t>16.04, 16.10</a:t>
            </a:r>
            <a:endParaRPr lang="en-US" sz="2000" dirty="0">
              <a:solidFill>
                <a:srgbClr val="2C2C2C"/>
              </a:solidFill>
              <a:latin typeface="Segoe UI Light"/>
            </a:endParaRPr>
          </a:p>
          <a:p>
            <a:pPr lvl="0">
              <a:spcBef>
                <a:spcPts val="1800"/>
              </a:spcBef>
              <a:buClr>
                <a:srgbClr val="0078D7"/>
              </a:buClr>
            </a:pPr>
            <a:r>
              <a:rPr lang="en-US" sz="2000" dirty="0">
                <a:solidFill>
                  <a:srgbClr val="2C2C2C"/>
                </a:solidFill>
                <a:latin typeface="Segoe UI Light"/>
              </a:rPr>
              <a:t>Possibly other Linux distributions</a:t>
            </a:r>
          </a:p>
          <a:p>
            <a:pPr lvl="0">
              <a:spcBef>
                <a:spcPts val="1800"/>
              </a:spcBef>
              <a:buClr>
                <a:srgbClr val="0078D7"/>
              </a:buClr>
            </a:pPr>
            <a:r>
              <a:rPr lang="en-US" sz="2000" dirty="0">
                <a:solidFill>
                  <a:srgbClr val="2C2C2C"/>
                </a:solidFill>
                <a:latin typeface="Segoe UI Light"/>
              </a:rPr>
              <a:t>Docker: Windows &amp; Linux containers</a:t>
            </a:r>
          </a:p>
          <a:p>
            <a:pPr lvl="0">
              <a:spcBef>
                <a:spcPts val="1800"/>
              </a:spcBef>
              <a:buClr>
                <a:srgbClr val="0078D7"/>
              </a:buClr>
            </a:pPr>
            <a:r>
              <a:rPr lang="en-US" sz="2000" dirty="0">
                <a:solidFill>
                  <a:srgbClr val="2C2C2C"/>
                </a:solidFill>
                <a:latin typeface="Segoe UI Light"/>
              </a:rPr>
              <a:t>Windows Server / Windows 10</a:t>
            </a:r>
          </a:p>
          <a:p>
            <a:pPr lvl="0">
              <a:spcBef>
                <a:spcPts val="1800"/>
              </a:spcBef>
              <a:buClr>
                <a:srgbClr val="0078D7"/>
              </a:buClr>
            </a:pPr>
            <a:endParaRPr lang="en-US" sz="2000" dirty="0">
              <a:solidFill>
                <a:srgbClr val="2C2C2C"/>
              </a:solidFill>
              <a:latin typeface="Segoe UI Light"/>
            </a:endParaRPr>
          </a:p>
          <a:p>
            <a:pPr marL="0" lvl="0" indent="0">
              <a:spcBef>
                <a:spcPts val="1800"/>
              </a:spcBef>
              <a:buClr>
                <a:srgbClr val="0078D7"/>
              </a:buClr>
              <a:buNone/>
            </a:pPr>
            <a:endParaRPr lang="en-US" sz="2000" dirty="0">
              <a:solidFill>
                <a:srgbClr val="2C2C2C"/>
              </a:solidFill>
              <a:latin typeface="Segoe UI Light"/>
            </a:endParaRPr>
          </a:p>
          <a:p>
            <a:pPr lvl="0">
              <a:spcBef>
                <a:spcPts val="1800"/>
              </a:spcBef>
              <a:buClr>
                <a:srgbClr val="0078D7"/>
              </a:buClr>
            </a:pPr>
            <a:r>
              <a:rPr lang="en-US" sz="2000" dirty="0">
                <a:solidFill>
                  <a:srgbClr val="2C2C2C"/>
                </a:solidFill>
                <a:latin typeface="Segoe UI Light"/>
              </a:rPr>
              <a:t>Package based installation</a:t>
            </a:r>
          </a:p>
          <a:p>
            <a:pPr marL="457200" lvl="1" indent="0">
              <a:spcBef>
                <a:spcPts val="1800"/>
              </a:spcBef>
              <a:buClr>
                <a:srgbClr val="0078D7"/>
              </a:buClr>
              <a:buNone/>
            </a:pPr>
            <a:r>
              <a:rPr lang="en-US" sz="1600" dirty="0">
                <a:solidFill>
                  <a:srgbClr val="2C2C2C"/>
                </a:solidFill>
                <a:latin typeface="Segoe UI Light"/>
              </a:rPr>
              <a:t>Example: yum install </a:t>
            </a:r>
            <a:r>
              <a:rPr lang="en-US" sz="1600" dirty="0" err="1">
                <a:solidFill>
                  <a:srgbClr val="2C2C2C"/>
                </a:solidFill>
                <a:latin typeface="Segoe UI Light"/>
              </a:rPr>
              <a:t>mssql</a:t>
            </a:r>
            <a:r>
              <a:rPr lang="en-US" sz="1600" dirty="0">
                <a:solidFill>
                  <a:srgbClr val="2C2C2C"/>
                </a:solidFill>
                <a:latin typeface="Segoe UI Light"/>
              </a:rPr>
              <a:t>-server</a:t>
            </a:r>
          </a:p>
        </p:txBody>
      </p:sp>
      <p:pic>
        <p:nvPicPr>
          <p:cNvPr id="40962" name="Picture 2" descr="Image result for red hat"/>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73515" y="2684969"/>
            <a:ext cx="2215793" cy="714939"/>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Image result for windows 10"/>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12895" y="5875167"/>
            <a:ext cx="1743375" cy="322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39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 y="1428466"/>
            <a:ext cx="12191998"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endParaRPr lang="en-US" sz="4800" dirty="0"/>
          </a:p>
        </p:txBody>
      </p:sp>
      <p:sp>
        <p:nvSpPr>
          <p:cNvPr id="2" name="Title 1"/>
          <p:cNvSpPr>
            <a:spLocks noGrp="1"/>
          </p:cNvSpPr>
          <p:nvPr>
            <p:ph type="title"/>
          </p:nvPr>
        </p:nvSpPr>
        <p:spPr/>
        <p:txBody>
          <a:bodyPr>
            <a:noAutofit/>
          </a:bodyPr>
          <a:lstStyle/>
          <a:p>
            <a:r>
              <a:rPr lang="en-US" sz="2400" dirty="0"/>
              <a:t>What’s coming in SQL Server vNext for Linux</a:t>
            </a:r>
            <a:r>
              <a:rPr lang="en-US" sz="4400" dirty="0"/>
              <a:t/>
            </a:r>
            <a:br>
              <a:rPr lang="en-US" sz="4400" dirty="0"/>
            </a:br>
            <a:r>
              <a:rPr lang="en-US" sz="4700" dirty="0"/>
              <a:t>Tools and programmability</a:t>
            </a:r>
          </a:p>
        </p:txBody>
      </p:sp>
      <p:sp>
        <p:nvSpPr>
          <p:cNvPr id="7" name="Rectangle 6"/>
          <p:cNvSpPr/>
          <p:nvPr/>
        </p:nvSpPr>
        <p:spPr>
          <a:xfrm>
            <a:off x="7315200" y="1428466"/>
            <a:ext cx="4876800" cy="5427805"/>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Content Placeholder 2"/>
          <p:cNvSpPr txBox="1">
            <a:spLocks/>
          </p:cNvSpPr>
          <p:nvPr/>
        </p:nvSpPr>
        <p:spPr>
          <a:xfrm>
            <a:off x="7648687" y="1929026"/>
            <a:ext cx="4098664" cy="4625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1800"/>
              </a:spcBef>
              <a:buClr>
                <a:srgbClr val="0078D7"/>
              </a:buClr>
            </a:pPr>
            <a:r>
              <a:rPr lang="en-US" sz="2000" dirty="0">
                <a:solidFill>
                  <a:srgbClr val="2C2C2C"/>
                </a:solidFill>
                <a:latin typeface="Segoe UI Light"/>
              </a:rPr>
              <a:t>Windows-based SQL Server tools like SSMS, SSDT, Profiler work when connected to SQL Server on Linux</a:t>
            </a:r>
          </a:p>
          <a:p>
            <a:pPr lvl="0">
              <a:spcBef>
                <a:spcPts val="1800"/>
              </a:spcBef>
              <a:buClr>
                <a:srgbClr val="0078D7"/>
              </a:buClr>
            </a:pPr>
            <a:r>
              <a:rPr lang="en-US" sz="2000" dirty="0">
                <a:solidFill>
                  <a:srgbClr val="2C2C2C"/>
                </a:solidFill>
                <a:latin typeface="Segoe UI Light"/>
              </a:rPr>
              <a:t>3</a:t>
            </a:r>
            <a:r>
              <a:rPr lang="en-US" sz="2000" baseline="30000" dirty="0">
                <a:solidFill>
                  <a:srgbClr val="2C2C2C"/>
                </a:solidFill>
                <a:latin typeface="Segoe UI Light"/>
              </a:rPr>
              <a:t>rd</a:t>
            </a:r>
            <a:r>
              <a:rPr lang="en-US" sz="2000" dirty="0">
                <a:solidFill>
                  <a:srgbClr val="2C2C2C"/>
                </a:solidFill>
                <a:latin typeface="Segoe UI Light"/>
              </a:rPr>
              <a:t> party tools continue to work</a:t>
            </a:r>
          </a:p>
          <a:p>
            <a:pPr lvl="0">
              <a:spcBef>
                <a:spcPts val="1800"/>
              </a:spcBef>
              <a:buClr>
                <a:srgbClr val="0078D7"/>
              </a:buClr>
            </a:pPr>
            <a:r>
              <a:rPr lang="en-US" sz="2000" dirty="0">
                <a:solidFill>
                  <a:srgbClr val="2C2C2C"/>
                </a:solidFill>
                <a:latin typeface="Segoe UI Light"/>
              </a:rPr>
              <a:t>Native command line tools: sqlcmd, </a:t>
            </a:r>
            <a:r>
              <a:rPr lang="en-US" sz="2000" dirty="0" err="1">
                <a:solidFill>
                  <a:srgbClr val="2C2C2C"/>
                </a:solidFill>
                <a:latin typeface="Segoe UI Light"/>
              </a:rPr>
              <a:t>bcp</a:t>
            </a:r>
            <a:r>
              <a:rPr lang="en-US" sz="2000" dirty="0">
                <a:solidFill>
                  <a:srgbClr val="2C2C2C"/>
                </a:solidFill>
                <a:latin typeface="Segoe UI Light"/>
              </a:rPr>
              <a:t>, sqlpackage</a:t>
            </a:r>
          </a:p>
          <a:p>
            <a:pPr lvl="0">
              <a:spcBef>
                <a:spcPts val="1800"/>
              </a:spcBef>
              <a:buClr>
                <a:srgbClr val="0078D7"/>
              </a:buClr>
            </a:pPr>
            <a:r>
              <a:rPr lang="en-US" sz="2000" dirty="0">
                <a:solidFill>
                  <a:srgbClr val="2C2C2C"/>
                </a:solidFill>
                <a:latin typeface="Segoe UI Light"/>
              </a:rPr>
              <a:t>Visual Studio Code extension</a:t>
            </a:r>
          </a:p>
          <a:p>
            <a:pPr lvl="0">
              <a:spcBef>
                <a:spcPts val="1800"/>
              </a:spcBef>
              <a:buClr>
                <a:srgbClr val="0078D7"/>
              </a:buClr>
            </a:pPr>
            <a:r>
              <a:rPr lang="en-US" sz="2000" dirty="0">
                <a:solidFill>
                  <a:srgbClr val="2C2C2C"/>
                </a:solidFill>
                <a:latin typeface="Segoe UI Light"/>
              </a:rPr>
              <a:t>New cross-platform DB admin GUI tool (planned)</a:t>
            </a:r>
          </a:p>
          <a:p>
            <a:pPr lvl="0">
              <a:spcBef>
                <a:spcPts val="1800"/>
              </a:spcBef>
              <a:buClr>
                <a:srgbClr val="0078D7"/>
              </a:buClr>
            </a:pPr>
            <a:r>
              <a:rPr lang="en-US" sz="2000" dirty="0">
                <a:solidFill>
                  <a:srgbClr val="2C2C2C"/>
                </a:solidFill>
                <a:latin typeface="Segoe UI Light"/>
              </a:rPr>
              <a:t>All existing drivers and frameworks supported</a:t>
            </a:r>
          </a:p>
        </p:txBody>
      </p:sp>
      <p:pic>
        <p:nvPicPr>
          <p:cNvPr id="3" name="Picture 2"/>
          <p:cNvPicPr>
            <a:picLocks noChangeAspect="1"/>
          </p:cNvPicPr>
          <p:nvPr/>
        </p:nvPicPr>
        <p:blipFill>
          <a:blip r:embed="rId2"/>
          <a:stretch>
            <a:fillRect/>
          </a:stretch>
        </p:blipFill>
        <p:spPr>
          <a:xfrm>
            <a:off x="-6739888" y="2090129"/>
            <a:ext cx="6164580" cy="3708631"/>
          </a:xfrm>
          <a:prstGeom prst="rect">
            <a:avLst/>
          </a:prstGeom>
        </p:spPr>
      </p:pic>
      <p:pic>
        <p:nvPicPr>
          <p:cNvPr id="14" name="Picture 13"/>
          <p:cNvPicPr>
            <a:picLocks noChangeAspect="1"/>
          </p:cNvPicPr>
          <p:nvPr/>
        </p:nvPicPr>
        <p:blipFill>
          <a:blip r:embed="rId3"/>
          <a:stretch>
            <a:fillRect/>
          </a:stretch>
        </p:blipFill>
        <p:spPr>
          <a:xfrm>
            <a:off x="297389" y="1667436"/>
            <a:ext cx="6720424" cy="4963482"/>
          </a:xfrm>
          <a:prstGeom prst="rect">
            <a:avLst/>
          </a:prstGeom>
        </p:spPr>
      </p:pic>
      <p:pic>
        <p:nvPicPr>
          <p:cNvPr id="9" name="Content Placeholder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4460" y="1845224"/>
            <a:ext cx="4506282" cy="3502928"/>
          </a:xfrm>
          <a:prstGeom prst="rect">
            <a:avLst/>
          </a:prstGeom>
        </p:spPr>
      </p:pic>
    </p:spTree>
    <p:extLst>
      <p:ext uri="{BB962C8B-B14F-4D97-AF65-F5344CB8AC3E}">
        <p14:creationId xmlns:p14="http://schemas.microsoft.com/office/powerpoint/2010/main" val="250156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77"/>
            <a:ext cx="9627796" cy="3113816"/>
          </a:xfrm>
        </p:spPr>
        <p:txBody>
          <a:bodyPr/>
          <a:lstStyle/>
          <a:p>
            <a:r>
              <a:rPr lang="en-US" dirty="0" smtClean="0"/>
              <a:t>Demo </a:t>
            </a:r>
            <a:r>
              <a:rPr lang="mr-IN" dirty="0" smtClean="0"/>
              <a:t>–</a:t>
            </a:r>
            <a:r>
              <a:rPr lang="en-US" dirty="0" smtClean="0"/>
              <a:t> Getting Started</a:t>
            </a:r>
            <a:endParaRPr lang="en-US" dirty="0"/>
          </a:p>
        </p:txBody>
      </p:sp>
    </p:spTree>
    <p:extLst>
      <p:ext uri="{BB962C8B-B14F-4D97-AF65-F5344CB8AC3E}">
        <p14:creationId xmlns:p14="http://schemas.microsoft.com/office/powerpoint/2010/main" val="17118095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5863471" y="906183"/>
            <a:ext cx="5909885" cy="896425"/>
          </a:xfrm>
          <a:prstGeom prst="rect">
            <a:avLst/>
          </a:prstGeom>
        </p:spPr>
        <p:txBody>
          <a:bodyPr lIns="179285" tIns="143428" rIns="179285" bIns="143428"/>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Goal: SQL Server on Linux supports the same enterprise-grade security capabilities that customers rely on with SQL Server on Windows. All built in.</a:t>
            </a:r>
          </a:p>
        </p:txBody>
      </p:sp>
      <p:sp>
        <p:nvSpPr>
          <p:cNvPr id="6" name="Flowchart: Magnetic Disk 5"/>
          <p:cNvSpPr/>
          <p:nvPr/>
        </p:nvSpPr>
        <p:spPr>
          <a:xfrm>
            <a:off x="2054026" y="3617680"/>
            <a:ext cx="904488" cy="1080855"/>
          </a:xfrm>
          <a:prstGeom prst="flowChartMagneticDisk">
            <a:avLst/>
          </a:prstGeom>
          <a:solidFill>
            <a:schemeClr val="accent6"/>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b="1" dirty="0"/>
              <a:t>SQL</a:t>
            </a:r>
          </a:p>
        </p:txBody>
      </p:sp>
      <p:sp>
        <p:nvSpPr>
          <p:cNvPr id="9" name="Donut 30"/>
          <p:cNvSpPr>
            <a:spLocks noChangeAspect="1"/>
          </p:cNvSpPr>
          <p:nvPr/>
        </p:nvSpPr>
        <p:spPr bwMode="auto">
          <a:xfrm>
            <a:off x="1343828" y="2992480"/>
            <a:ext cx="2324075" cy="2324075"/>
          </a:xfrm>
          <a:prstGeom prst="donut">
            <a:avLst>
              <a:gd name="adj" fmla="val 149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Donut 31"/>
          <p:cNvSpPr>
            <a:spLocks noChangeAspect="1"/>
          </p:cNvSpPr>
          <p:nvPr/>
        </p:nvSpPr>
        <p:spPr bwMode="auto">
          <a:xfrm>
            <a:off x="969401" y="2615950"/>
            <a:ext cx="3073777" cy="3073777"/>
          </a:xfrm>
          <a:prstGeom prst="donut">
            <a:avLst>
              <a:gd name="adj" fmla="val 10092"/>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Donut 32"/>
          <p:cNvSpPr>
            <a:spLocks noChangeAspect="1"/>
          </p:cNvSpPr>
          <p:nvPr/>
        </p:nvSpPr>
        <p:spPr bwMode="auto">
          <a:xfrm>
            <a:off x="586322" y="2231209"/>
            <a:ext cx="3839935" cy="3839935"/>
          </a:xfrm>
          <a:prstGeom prst="donut">
            <a:avLst>
              <a:gd name="adj" fmla="val 7887"/>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p:cNvSpPr/>
          <p:nvPr/>
        </p:nvSpPr>
        <p:spPr>
          <a:xfrm>
            <a:off x="5976166" y="3937694"/>
            <a:ext cx="5605510" cy="1735555"/>
          </a:xfrm>
          <a:prstGeom prst="rect">
            <a:avLst/>
          </a:prstGeom>
        </p:spPr>
        <p:txBody>
          <a:bodyPr wrap="none">
            <a:spAutoFit/>
          </a:bodyPr>
          <a:lstStyle/>
          <a:p>
            <a:pPr defTabSz="914225">
              <a:spcAft>
                <a:spcPts val="600"/>
              </a:spcAft>
              <a:defRPr/>
            </a:pPr>
            <a:r>
              <a:rPr lang="en-US" sz="2400" dirty="0">
                <a:solidFill>
                  <a:schemeClr val="accent3"/>
                </a:solidFill>
                <a:latin typeface="Segoe UI Light" panose="020B0502040204020203" pitchFamily="34" charset="0"/>
                <a:cs typeface="Segoe UI Light" panose="020B0502040204020203" pitchFamily="34" charset="0"/>
              </a:rPr>
              <a:t>Control </a:t>
            </a:r>
            <a:r>
              <a:rPr lang="en-US" sz="2400" kern="0" dirty="0">
                <a:solidFill>
                  <a:schemeClr val="accent3"/>
                </a:solidFill>
                <a:latin typeface="Segoe UI Light" panose="020B0502040204020203" pitchFamily="34" charset="0"/>
                <a:cs typeface="Segoe UI Light" panose="020B0502040204020203" pitchFamily="34" charset="0"/>
              </a:rPr>
              <a:t>A</a:t>
            </a:r>
            <a:r>
              <a:rPr lang="en-US" sz="2400" dirty="0" err="1">
                <a:solidFill>
                  <a:schemeClr val="accent3"/>
                </a:solidFill>
                <a:latin typeface="Segoe UI Light" panose="020B0502040204020203" pitchFamily="34" charset="0"/>
                <a:cs typeface="Segoe UI Light" panose="020B0502040204020203" pitchFamily="34" charset="0"/>
              </a:rPr>
              <a:t>ccess</a:t>
            </a:r>
            <a:r>
              <a:rPr lang="en-US" sz="2400" dirty="0">
                <a:solidFill>
                  <a:schemeClr val="accent3"/>
                </a:solidFill>
                <a:latin typeface="Segoe UI Light" panose="020B0502040204020203" pitchFamily="34" charset="0"/>
                <a:cs typeface="Segoe UI Light" panose="020B0502040204020203" pitchFamily="34" charset="0"/>
              </a:rPr>
              <a:t> </a:t>
            </a:r>
            <a:r>
              <a:rPr lang="en-US" b="1" dirty="0">
                <a:solidFill>
                  <a:srgbClr val="FFFF00"/>
                </a:solidFill>
                <a:latin typeface="Segoe UI Semilight"/>
              </a:rPr>
              <a:t> </a:t>
            </a:r>
          </a:p>
          <a:p>
            <a:pPr defTabSz="914225">
              <a:defRPr/>
            </a:pPr>
            <a:r>
              <a:rPr lang="en-US" sz="1600" kern="0" dirty="0">
                <a:cs typeface="Segoe UI Semilight" panose="020B0402040204020203" pitchFamily="34" charset="0"/>
              </a:rPr>
              <a:t>Database access       	</a:t>
            </a:r>
            <a:r>
              <a:rPr lang="en-US" sz="1400" b="1" i="1" kern="0" dirty="0">
                <a:solidFill>
                  <a:srgbClr val="505050"/>
                </a:solidFill>
              </a:rPr>
              <a:t>SQL Authentication</a:t>
            </a:r>
            <a:endParaRPr lang="en-US" sz="1600" kern="0" dirty="0">
              <a:cs typeface="Segoe UI Semilight" panose="020B0402040204020203" pitchFamily="34" charset="0"/>
            </a:endParaRPr>
          </a:p>
          <a:p>
            <a:pPr defTabSz="914225">
              <a:defRPr/>
            </a:pPr>
            <a:r>
              <a:rPr lang="en-US" sz="1400" b="1" i="1" kern="0" dirty="0">
                <a:solidFill>
                  <a:schemeClr val="accent2"/>
                </a:solidFill>
              </a:rPr>
              <a:t>			</a:t>
            </a:r>
            <a:r>
              <a:rPr lang="en-US" sz="1400" b="1" i="1" kern="0" dirty="0">
                <a:solidFill>
                  <a:schemeClr val="accent6"/>
                </a:solidFill>
              </a:rPr>
              <a:t>Active Directory Authentication</a:t>
            </a:r>
          </a:p>
          <a:p>
            <a:pPr defTabSz="914225">
              <a:defRPr/>
            </a:pPr>
            <a:r>
              <a:rPr lang="en-US" sz="1600" kern="0" dirty="0">
                <a:solidFill>
                  <a:schemeClr val="accent6"/>
                </a:solidFill>
                <a:latin typeface="Segoe UI Semilight"/>
              </a:rPr>
              <a:t>			</a:t>
            </a:r>
            <a:r>
              <a:rPr lang="en-US" sz="1400" b="1" i="1" kern="0" dirty="0">
                <a:solidFill>
                  <a:srgbClr val="505050"/>
                </a:solidFill>
              </a:rPr>
              <a:t>Granular Permissions</a:t>
            </a:r>
            <a:endParaRPr lang="en-US" sz="1600" kern="0" dirty="0">
              <a:solidFill>
                <a:schemeClr val="accent6"/>
              </a:solidFill>
              <a:latin typeface="Segoe UI Semilight"/>
            </a:endParaRPr>
          </a:p>
          <a:p>
            <a:pPr defTabSz="914225">
              <a:defRPr/>
            </a:pPr>
            <a:r>
              <a:rPr lang="en-US" sz="1600" kern="0" dirty="0">
                <a:cs typeface="Segoe UI Semilight" panose="020B0402040204020203" pitchFamily="34" charset="0"/>
              </a:rPr>
              <a:t>Application access    	</a:t>
            </a:r>
            <a:r>
              <a:rPr lang="en-US" sz="1400" b="1" i="1" kern="0" dirty="0"/>
              <a:t>Row-Level Security</a:t>
            </a:r>
            <a:endParaRPr lang="en-US" sz="1600" kern="0" dirty="0">
              <a:latin typeface="Segoe UI Semilight"/>
            </a:endParaRPr>
          </a:p>
          <a:p>
            <a:pPr defTabSz="914225">
              <a:defRPr/>
            </a:pPr>
            <a:r>
              <a:rPr lang="en-US" sz="1600" b="1" i="1" kern="0" dirty="0">
                <a:latin typeface="Segoe UI Semilight"/>
              </a:rPr>
              <a:t>                                 	</a:t>
            </a:r>
            <a:r>
              <a:rPr lang="en-US" sz="1400" b="1" i="1" kern="0" dirty="0"/>
              <a:t>Dynamic Data Masking</a:t>
            </a:r>
          </a:p>
        </p:txBody>
      </p:sp>
      <p:sp>
        <p:nvSpPr>
          <p:cNvPr id="13" name="Freeform 35"/>
          <p:cNvSpPr/>
          <p:nvPr/>
        </p:nvSpPr>
        <p:spPr bwMode="auto">
          <a:xfrm rot="2957227">
            <a:off x="4053167" y="3830711"/>
            <a:ext cx="1015211" cy="987711"/>
          </a:xfrm>
          <a:custGeom>
            <a:avLst/>
            <a:gdLst>
              <a:gd name="connsiteX0" fmla="*/ 0 w 6571488"/>
              <a:gd name="connsiteY0" fmla="*/ 97536 h 97536"/>
              <a:gd name="connsiteX1" fmla="*/ 792480 w 6571488"/>
              <a:gd name="connsiteY1" fmla="*/ 0 h 97536"/>
              <a:gd name="connsiteX2" fmla="*/ 6571488 w 6571488"/>
              <a:gd name="connsiteY2" fmla="*/ 0 h 97536"/>
              <a:gd name="connsiteX0" fmla="*/ 0 w 6498336"/>
              <a:gd name="connsiteY0" fmla="*/ 0 h 219456"/>
              <a:gd name="connsiteX1" fmla="*/ 719328 w 6498336"/>
              <a:gd name="connsiteY1" fmla="*/ 219456 h 219456"/>
              <a:gd name="connsiteX2" fmla="*/ 6498336 w 6498336"/>
              <a:gd name="connsiteY2" fmla="*/ 219456 h 219456"/>
              <a:gd name="connsiteX0" fmla="*/ 0 w 6938476"/>
              <a:gd name="connsiteY0" fmla="*/ 0 h 219456"/>
              <a:gd name="connsiteX1" fmla="*/ 719328 w 6938476"/>
              <a:gd name="connsiteY1" fmla="*/ 219456 h 219456"/>
              <a:gd name="connsiteX2" fmla="*/ 6938476 w 6938476"/>
              <a:gd name="connsiteY2" fmla="*/ 219456 h 219456"/>
              <a:gd name="connsiteX0" fmla="*/ 0 w 7008815"/>
              <a:gd name="connsiteY0" fmla="*/ 1608 h 1608"/>
              <a:gd name="connsiteX1" fmla="*/ 789667 w 7008815"/>
              <a:gd name="connsiteY1" fmla="*/ 0 h 1608"/>
              <a:gd name="connsiteX2" fmla="*/ 7008815 w 7008815"/>
              <a:gd name="connsiteY2" fmla="*/ 0 h 1608"/>
              <a:gd name="connsiteX0" fmla="*/ 0 w 10000"/>
              <a:gd name="connsiteY0" fmla="*/ 10000 h 10000"/>
              <a:gd name="connsiteX1" fmla="*/ 10000 w 10000"/>
              <a:gd name="connsiteY1" fmla="*/ 0 h 10000"/>
              <a:gd name="connsiteX0" fmla="*/ 0 w 11649"/>
              <a:gd name="connsiteY0" fmla="*/ 10000 h 10000"/>
              <a:gd name="connsiteX1" fmla="*/ 11649 w 11649"/>
              <a:gd name="connsiteY1" fmla="*/ 0 h 10000"/>
              <a:gd name="connsiteX0" fmla="*/ 0 w 11665"/>
              <a:gd name="connsiteY0" fmla="*/ 2500 h 2500"/>
              <a:gd name="connsiteX1" fmla="*/ 11665 w 11665"/>
              <a:gd name="connsiteY1" fmla="*/ 0 h 2500"/>
              <a:gd name="connsiteX0" fmla="*/ 0 w 9854"/>
              <a:gd name="connsiteY0" fmla="*/ 10000 h 10000"/>
              <a:gd name="connsiteX1" fmla="*/ 9854 w 9854"/>
              <a:gd name="connsiteY1" fmla="*/ 0 h 10000"/>
            </a:gdLst>
            <a:ahLst/>
            <a:cxnLst>
              <a:cxn ang="0">
                <a:pos x="connsiteX0" y="connsiteY0"/>
              </a:cxn>
              <a:cxn ang="0">
                <a:pos x="connsiteX1" y="connsiteY1"/>
              </a:cxn>
            </a:cxnLst>
            <a:rect l="l" t="t" r="r" b="b"/>
            <a:pathLst>
              <a:path w="9854" h="10000">
                <a:moveTo>
                  <a:pt x="0" y="10000"/>
                </a:moveTo>
                <a:lnTo>
                  <a:pt x="9854" y="0"/>
                </a:lnTo>
              </a:path>
            </a:pathLst>
          </a:custGeom>
          <a:noFill/>
          <a:ln w="3175">
            <a:solidFill>
              <a:schemeClr val="tx2">
                <a:lumMod val="60000"/>
                <a:lumOff val="40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Semilight"/>
            </a:endParaRPr>
          </a:p>
        </p:txBody>
      </p:sp>
      <p:grpSp>
        <p:nvGrpSpPr>
          <p:cNvPr id="14" name="Group 13"/>
          <p:cNvGrpSpPr/>
          <p:nvPr/>
        </p:nvGrpSpPr>
        <p:grpSpPr>
          <a:xfrm>
            <a:off x="4988394" y="3979787"/>
            <a:ext cx="718748" cy="718748"/>
            <a:chOff x="10406831" y="3248240"/>
            <a:chExt cx="718850" cy="718850"/>
          </a:xfrm>
        </p:grpSpPr>
        <p:sp>
          <p:nvSpPr>
            <p:cNvPr id="15" name="Oval 14"/>
            <p:cNvSpPr/>
            <p:nvPr/>
          </p:nvSpPr>
          <p:spPr bwMode="auto">
            <a:xfrm>
              <a:off x="10406831" y="3248240"/>
              <a:ext cx="718850" cy="718850"/>
            </a:xfrm>
            <a:prstGeom prst="ellipse">
              <a:avLst/>
            </a:prstGeom>
            <a:solidFill>
              <a:schemeClr val="bg1"/>
            </a:solid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164"/>
            <p:cNvSpPr>
              <a:spLocks noEditPoints="1"/>
            </p:cNvSpPr>
            <p:nvPr/>
          </p:nvSpPr>
          <p:spPr bwMode="black">
            <a:xfrm>
              <a:off x="10609440" y="3392641"/>
              <a:ext cx="313625" cy="434812"/>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tx2">
                <a:lumMod val="75000"/>
              </a:schemeClr>
            </a:solidFill>
            <a:ln>
              <a:noFill/>
            </a:ln>
            <a:extLst/>
          </p:spPr>
          <p:txBody>
            <a:bodyPr vert="horz" wrap="square" lIns="83931" tIns="41966" rIns="83931" bIns="41966" numCol="1" anchor="t" anchorCtr="0" compatLnSpc="1">
              <a:prstTxWarp prst="textNoShape">
                <a:avLst/>
              </a:prstTxWarp>
            </a:bodyPr>
            <a:lstStyle/>
            <a:p>
              <a:pPr defTabSz="932380">
                <a:defRPr/>
              </a:pPr>
              <a:endParaRPr lang="en-US" sz="1631">
                <a:solidFill>
                  <a:srgbClr val="FFFFFF"/>
                </a:solidFill>
                <a:latin typeface="Segoe UI Semilight"/>
              </a:endParaRPr>
            </a:p>
          </p:txBody>
        </p:sp>
      </p:grpSp>
      <p:sp>
        <p:nvSpPr>
          <p:cNvPr id="17" name="Freeform 39"/>
          <p:cNvSpPr/>
          <p:nvPr/>
        </p:nvSpPr>
        <p:spPr bwMode="auto">
          <a:xfrm>
            <a:off x="3741435" y="5483333"/>
            <a:ext cx="1624424" cy="505477"/>
          </a:xfrm>
          <a:custGeom>
            <a:avLst/>
            <a:gdLst>
              <a:gd name="connsiteX0" fmla="*/ 6120384 w 6120384"/>
              <a:gd name="connsiteY0" fmla="*/ 548640 h 548640"/>
              <a:gd name="connsiteX1" fmla="*/ 548640 w 6120384"/>
              <a:gd name="connsiteY1" fmla="*/ 548640 h 548640"/>
              <a:gd name="connsiteX2" fmla="*/ 0 w 6120384"/>
              <a:gd name="connsiteY2" fmla="*/ 0 h 548640"/>
              <a:gd name="connsiteX0" fmla="*/ 6666295 w 6666295"/>
              <a:gd name="connsiteY0" fmla="*/ 541816 h 548640"/>
              <a:gd name="connsiteX1" fmla="*/ 548640 w 6666295"/>
              <a:gd name="connsiteY1" fmla="*/ 548640 h 548640"/>
              <a:gd name="connsiteX2" fmla="*/ 0 w 6666295"/>
              <a:gd name="connsiteY2" fmla="*/ 0 h 548640"/>
              <a:gd name="connsiteX0" fmla="*/ 6666295 w 6666295"/>
              <a:gd name="connsiteY0" fmla="*/ 541816 h 541816"/>
              <a:gd name="connsiteX1" fmla="*/ 448156 w 6666295"/>
              <a:gd name="connsiteY1" fmla="*/ 518495 h 541816"/>
              <a:gd name="connsiteX2" fmla="*/ 0 w 6666295"/>
              <a:gd name="connsiteY2" fmla="*/ 0 h 541816"/>
              <a:gd name="connsiteX0" fmla="*/ 6666295 w 6666295"/>
              <a:gd name="connsiteY0" fmla="*/ 541816 h 568737"/>
              <a:gd name="connsiteX1" fmla="*/ 458205 w 6666295"/>
              <a:gd name="connsiteY1" fmla="*/ 568737 h 568737"/>
              <a:gd name="connsiteX2" fmla="*/ 0 w 6666295"/>
              <a:gd name="connsiteY2" fmla="*/ 0 h 568737"/>
              <a:gd name="connsiteX0" fmla="*/ 5907881 w 5907881"/>
              <a:gd name="connsiteY0" fmla="*/ 552574 h 568737"/>
              <a:gd name="connsiteX1" fmla="*/ 458205 w 5907881"/>
              <a:gd name="connsiteY1" fmla="*/ 568737 h 568737"/>
              <a:gd name="connsiteX2" fmla="*/ 0 w 5907881"/>
              <a:gd name="connsiteY2" fmla="*/ 0 h 568737"/>
              <a:gd name="connsiteX0" fmla="*/ 5987891 w 5987891"/>
              <a:gd name="connsiteY0" fmla="*/ 552574 h 568737"/>
              <a:gd name="connsiteX1" fmla="*/ 458205 w 5987891"/>
              <a:gd name="connsiteY1" fmla="*/ 568737 h 568737"/>
              <a:gd name="connsiteX2" fmla="*/ 0 w 5987891"/>
              <a:gd name="connsiteY2" fmla="*/ 0 h 568737"/>
            </a:gdLst>
            <a:ahLst/>
            <a:cxnLst>
              <a:cxn ang="0">
                <a:pos x="connsiteX0" y="connsiteY0"/>
              </a:cxn>
              <a:cxn ang="0">
                <a:pos x="connsiteX1" y="connsiteY1"/>
              </a:cxn>
              <a:cxn ang="0">
                <a:pos x="connsiteX2" y="connsiteY2"/>
              </a:cxn>
            </a:cxnLst>
            <a:rect l="l" t="t" r="r" b="b"/>
            <a:pathLst>
              <a:path w="5987891" h="568737">
                <a:moveTo>
                  <a:pt x="5987891" y="552574"/>
                </a:moveTo>
                <a:lnTo>
                  <a:pt x="458205" y="568737"/>
                </a:lnTo>
                <a:lnTo>
                  <a:pt x="0" y="0"/>
                </a:lnTo>
              </a:path>
            </a:pathLst>
          </a:custGeom>
          <a:noFill/>
          <a:ln w="3175">
            <a:solidFill>
              <a:schemeClr val="tx2">
                <a:lumMod val="75000"/>
              </a:schemeClr>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Semilight"/>
            </a:endParaRPr>
          </a:p>
        </p:txBody>
      </p:sp>
      <p:sp>
        <p:nvSpPr>
          <p:cNvPr id="18" name="Rectangle 17"/>
          <p:cNvSpPr/>
          <p:nvPr/>
        </p:nvSpPr>
        <p:spPr>
          <a:xfrm>
            <a:off x="5977584" y="5634154"/>
            <a:ext cx="4336444" cy="784830"/>
          </a:xfrm>
          <a:prstGeom prst="rect">
            <a:avLst/>
          </a:prstGeom>
        </p:spPr>
        <p:txBody>
          <a:bodyPr wrap="none">
            <a:spAutoFit/>
          </a:bodyPr>
          <a:lstStyle/>
          <a:p>
            <a:pPr defTabSz="914225">
              <a:spcAft>
                <a:spcPts val="600"/>
              </a:spcAft>
              <a:defRPr/>
            </a:pPr>
            <a:r>
              <a:rPr lang="en-US" sz="2400" kern="0" dirty="0">
                <a:solidFill>
                  <a:schemeClr val="tx2">
                    <a:lumMod val="50000"/>
                  </a:schemeClr>
                </a:solidFill>
                <a:latin typeface="Segoe UI Light" panose="020B0502040204020203" pitchFamily="34" charset="0"/>
                <a:cs typeface="Segoe UI Light" panose="020B0502040204020203" pitchFamily="34" charset="0"/>
              </a:rPr>
              <a:t>Monitor Access</a:t>
            </a:r>
            <a:endParaRPr lang="en-US" sz="2400" dirty="0">
              <a:solidFill>
                <a:schemeClr val="tx2">
                  <a:lumMod val="50000"/>
                </a:schemeClr>
              </a:solidFill>
              <a:latin typeface="Segoe UI Light" panose="020B0502040204020203" pitchFamily="34" charset="0"/>
              <a:cs typeface="Segoe UI Light" panose="020B0502040204020203" pitchFamily="34" charset="0"/>
            </a:endParaRPr>
          </a:p>
          <a:p>
            <a:pPr defTabSz="914225">
              <a:defRPr/>
            </a:pPr>
            <a:r>
              <a:rPr lang="en-US" sz="1600" kern="0" dirty="0"/>
              <a:t>Tracking activities          	</a:t>
            </a:r>
            <a:r>
              <a:rPr lang="en-US" sz="1400" b="1" kern="0" dirty="0"/>
              <a:t>Fine-Grained Audit</a:t>
            </a:r>
            <a:endParaRPr lang="en-US" sz="1600" b="1" dirty="0">
              <a:latin typeface="Segoe UI Semilight"/>
            </a:endParaRPr>
          </a:p>
        </p:txBody>
      </p:sp>
      <p:grpSp>
        <p:nvGrpSpPr>
          <p:cNvPr id="19" name="Group 18"/>
          <p:cNvGrpSpPr/>
          <p:nvPr/>
        </p:nvGrpSpPr>
        <p:grpSpPr>
          <a:xfrm>
            <a:off x="4948860" y="5636251"/>
            <a:ext cx="718748" cy="718748"/>
            <a:chOff x="10227128" y="4370157"/>
            <a:chExt cx="718850" cy="718850"/>
          </a:xfrm>
          <a:solidFill>
            <a:schemeClr val="accent2"/>
          </a:solidFill>
        </p:grpSpPr>
        <p:sp>
          <p:nvSpPr>
            <p:cNvPr id="20" name="Oval 19"/>
            <p:cNvSpPr/>
            <p:nvPr/>
          </p:nvSpPr>
          <p:spPr bwMode="auto">
            <a:xfrm>
              <a:off x="10227128" y="4370157"/>
              <a:ext cx="718850" cy="718850"/>
            </a:xfrm>
            <a:prstGeom prst="ellipse">
              <a:avLst/>
            </a:prstGeom>
            <a:solidFill>
              <a:schemeClr val="bg1"/>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p:cNvGrpSpPr/>
            <p:nvPr/>
          </p:nvGrpSpPr>
          <p:grpSpPr bwMode="black">
            <a:xfrm>
              <a:off x="10364274" y="4548749"/>
              <a:ext cx="444565" cy="361673"/>
              <a:chOff x="5184775" y="225425"/>
              <a:chExt cx="1500188" cy="1220788"/>
            </a:xfrm>
            <a:grpFill/>
          </p:grpSpPr>
          <p:sp>
            <p:nvSpPr>
              <p:cNvPr id="22"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chemeClr val="accent1">
                  <a:lumMod val="50000"/>
                </a:schemeClr>
              </a:solidFill>
              <a:ln w="9525">
                <a:noFill/>
                <a:round/>
                <a:headEnd/>
                <a:tailEnd/>
              </a:ln>
              <a:extLst/>
            </p:spPr>
            <p:txBody>
              <a:bodyPr vert="horz" wrap="square" lIns="93247" tIns="46623" rIns="93247" bIns="46623" numCol="1" anchor="t" anchorCtr="0" compatLnSpc="1">
                <a:prstTxWarp prst="textNoShape">
                  <a:avLst/>
                </a:prstTxWarp>
              </a:bodyPr>
              <a:lstStyle/>
              <a:p>
                <a:pPr defTabSz="932380">
                  <a:defRPr/>
                </a:pPr>
                <a:endParaRPr lang="en-US" sz="1631">
                  <a:solidFill>
                    <a:srgbClr val="FFFFFF"/>
                  </a:solidFill>
                  <a:latin typeface="Segoe UI Semilight"/>
                </a:endParaRPr>
              </a:p>
            </p:txBody>
          </p:sp>
          <p:sp>
            <p:nvSpPr>
              <p:cNvPr id="23" name="Oval 87"/>
              <p:cNvSpPr>
                <a:spLocks noChangeArrowheads="1"/>
              </p:cNvSpPr>
              <p:nvPr/>
            </p:nvSpPr>
            <p:spPr bwMode="black">
              <a:xfrm>
                <a:off x="5630863" y="812800"/>
                <a:ext cx="203200" cy="203200"/>
              </a:xfrm>
              <a:prstGeom prst="ellipse">
                <a:avLst/>
              </a:prstGeom>
              <a:solidFill>
                <a:schemeClr val="accent1">
                  <a:lumMod val="50000"/>
                </a:schemeClr>
              </a:solidFill>
              <a:ln w="9525">
                <a:noFill/>
                <a:round/>
                <a:headEnd/>
                <a:tailEnd/>
              </a:ln>
              <a:extLst/>
            </p:spPr>
            <p:txBody>
              <a:bodyPr vert="horz" wrap="square" lIns="93247" tIns="46623" rIns="93247" bIns="46623" numCol="1" anchor="t" anchorCtr="0" compatLnSpc="1">
                <a:prstTxWarp prst="textNoShape">
                  <a:avLst/>
                </a:prstTxWarp>
              </a:bodyPr>
              <a:lstStyle/>
              <a:p>
                <a:pPr defTabSz="932380">
                  <a:defRPr/>
                </a:pPr>
                <a:endParaRPr lang="en-US" sz="1631">
                  <a:solidFill>
                    <a:srgbClr val="FFFFFF"/>
                  </a:solidFill>
                  <a:latin typeface="Segoe UI Semilight"/>
                </a:endParaRPr>
              </a:p>
            </p:txBody>
          </p:sp>
          <p:sp>
            <p:nvSpPr>
              <p:cNvPr id="24"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chemeClr val="accent1">
                  <a:lumMod val="50000"/>
                </a:schemeClr>
              </a:solidFill>
              <a:ln w="9525">
                <a:noFill/>
                <a:round/>
                <a:headEnd/>
                <a:tailEnd/>
              </a:ln>
              <a:extLst/>
            </p:spPr>
            <p:txBody>
              <a:bodyPr vert="horz" wrap="square" lIns="93247" tIns="46623" rIns="93247" bIns="46623" numCol="1" anchor="t" anchorCtr="0" compatLnSpc="1">
                <a:prstTxWarp prst="textNoShape">
                  <a:avLst/>
                </a:prstTxWarp>
              </a:bodyPr>
              <a:lstStyle/>
              <a:p>
                <a:pPr defTabSz="932380">
                  <a:defRPr/>
                </a:pPr>
                <a:endParaRPr lang="en-US" sz="1631">
                  <a:solidFill>
                    <a:srgbClr val="FFFFFF"/>
                  </a:solidFill>
                  <a:latin typeface="Segoe UI Semilight"/>
                </a:endParaRPr>
              </a:p>
            </p:txBody>
          </p:sp>
        </p:grpSp>
      </p:grpSp>
      <p:sp>
        <p:nvSpPr>
          <p:cNvPr id="25" name="Freeform 47"/>
          <p:cNvSpPr/>
          <p:nvPr/>
        </p:nvSpPr>
        <p:spPr bwMode="auto">
          <a:xfrm>
            <a:off x="3123069" y="2610107"/>
            <a:ext cx="2183984" cy="811169"/>
          </a:xfrm>
          <a:custGeom>
            <a:avLst/>
            <a:gdLst>
              <a:gd name="connsiteX0" fmla="*/ 0 w 5779008"/>
              <a:gd name="connsiteY0" fmla="*/ 341376 h 341376"/>
              <a:gd name="connsiteX1" fmla="*/ 1097280 w 5779008"/>
              <a:gd name="connsiteY1" fmla="*/ 0 h 341376"/>
              <a:gd name="connsiteX2" fmla="*/ 5779008 w 5779008"/>
              <a:gd name="connsiteY2" fmla="*/ 0 h 341376"/>
              <a:gd name="connsiteX0" fmla="*/ 0 w 6256679"/>
              <a:gd name="connsiteY0" fmla="*/ 341376 h 341376"/>
              <a:gd name="connsiteX1" fmla="*/ 1097280 w 6256679"/>
              <a:gd name="connsiteY1" fmla="*/ 0 h 341376"/>
              <a:gd name="connsiteX2" fmla="*/ 6256679 w 6256679"/>
              <a:gd name="connsiteY2" fmla="*/ 0 h 341376"/>
              <a:gd name="connsiteX0" fmla="*/ 0 w 6256679"/>
              <a:gd name="connsiteY0" fmla="*/ 341376 h 341376"/>
              <a:gd name="connsiteX1" fmla="*/ 1217860 w 6256679"/>
              <a:gd name="connsiteY1" fmla="*/ 0 h 341376"/>
              <a:gd name="connsiteX2" fmla="*/ 6256679 w 6256679"/>
              <a:gd name="connsiteY2" fmla="*/ 0 h 341376"/>
              <a:gd name="connsiteX0" fmla="*/ 0 w 5493004"/>
              <a:gd name="connsiteY0" fmla="*/ 341376 h 341376"/>
              <a:gd name="connsiteX1" fmla="*/ 1217860 w 5493004"/>
              <a:gd name="connsiteY1" fmla="*/ 0 h 341376"/>
              <a:gd name="connsiteX2" fmla="*/ 5493004 w 5493004"/>
              <a:gd name="connsiteY2" fmla="*/ 0 h 341376"/>
              <a:gd name="connsiteX0" fmla="*/ 0 w 5837249"/>
              <a:gd name="connsiteY0" fmla="*/ 341376 h 341376"/>
              <a:gd name="connsiteX1" fmla="*/ 1217860 w 5837249"/>
              <a:gd name="connsiteY1" fmla="*/ 0 h 341376"/>
              <a:gd name="connsiteX2" fmla="*/ 5837249 w 5837249"/>
              <a:gd name="connsiteY2" fmla="*/ 5379 h 341376"/>
              <a:gd name="connsiteX0" fmla="*/ 0 w 6020129"/>
              <a:gd name="connsiteY0" fmla="*/ 341376 h 341376"/>
              <a:gd name="connsiteX1" fmla="*/ 1217860 w 6020129"/>
              <a:gd name="connsiteY1" fmla="*/ 0 h 341376"/>
              <a:gd name="connsiteX2" fmla="*/ 6020129 w 6020129"/>
              <a:gd name="connsiteY2" fmla="*/ 16809 h 341376"/>
            </a:gdLst>
            <a:ahLst/>
            <a:cxnLst>
              <a:cxn ang="0">
                <a:pos x="connsiteX0" y="connsiteY0"/>
              </a:cxn>
              <a:cxn ang="0">
                <a:pos x="connsiteX1" y="connsiteY1"/>
              </a:cxn>
              <a:cxn ang="0">
                <a:pos x="connsiteX2" y="connsiteY2"/>
              </a:cxn>
            </a:cxnLst>
            <a:rect l="l" t="t" r="r" b="b"/>
            <a:pathLst>
              <a:path w="6020129" h="341376">
                <a:moveTo>
                  <a:pt x="0" y="341376"/>
                </a:moveTo>
                <a:lnTo>
                  <a:pt x="1217860" y="0"/>
                </a:lnTo>
                <a:lnTo>
                  <a:pt x="6020129" y="16809"/>
                </a:lnTo>
              </a:path>
            </a:pathLst>
          </a:custGeom>
          <a:noFill/>
          <a:ln w="3175">
            <a:solidFill>
              <a:srgbClr val="00BDF3"/>
            </a:solidFill>
            <a:prstDash val="dash"/>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rgbClr val="FFFFFF"/>
              </a:solidFill>
              <a:latin typeface="Segoe UI Semilight"/>
            </a:endParaRPr>
          </a:p>
        </p:txBody>
      </p:sp>
      <p:sp>
        <p:nvSpPr>
          <p:cNvPr id="26" name="Rectangle 25"/>
          <p:cNvSpPr/>
          <p:nvPr/>
        </p:nvSpPr>
        <p:spPr>
          <a:xfrm>
            <a:off x="5976166" y="1937593"/>
            <a:ext cx="5900951" cy="1950976"/>
          </a:xfrm>
          <a:prstGeom prst="rect">
            <a:avLst/>
          </a:prstGeom>
        </p:spPr>
        <p:txBody>
          <a:bodyPr wrap="none">
            <a:spAutoFit/>
          </a:bodyPr>
          <a:lstStyle/>
          <a:p>
            <a:pPr defTabSz="914225">
              <a:spcAft>
                <a:spcPts val="600"/>
              </a:spcAft>
              <a:defRPr/>
            </a:pPr>
            <a:r>
              <a:rPr lang="en-US" sz="2400" dirty="0">
                <a:solidFill>
                  <a:schemeClr val="accent1"/>
                </a:solidFill>
                <a:latin typeface="Segoe UI Light" panose="020B0502040204020203" pitchFamily="34" charset="0"/>
                <a:cs typeface="Segoe UI Light" panose="020B0502040204020203" pitchFamily="34" charset="0"/>
              </a:rPr>
              <a:t>Protect Data </a:t>
            </a:r>
          </a:p>
          <a:p>
            <a:pPr defTabSz="914225">
              <a:defRPr/>
            </a:pPr>
            <a:r>
              <a:rPr lang="en-US" sz="1600" kern="0" dirty="0"/>
              <a:t>Encryption at rest	          	</a:t>
            </a:r>
            <a:r>
              <a:rPr lang="en-US" sz="1400" b="1" i="1" kern="0" dirty="0"/>
              <a:t>Transparent Data Encryption</a:t>
            </a:r>
          </a:p>
          <a:p>
            <a:pPr defTabSz="914225">
              <a:defRPr/>
            </a:pPr>
            <a:r>
              <a:rPr lang="en-US" sz="1400" b="1" i="1" kern="0" dirty="0">
                <a:latin typeface="Segoe UI Semilight"/>
              </a:rPr>
              <a:t>			</a:t>
            </a:r>
            <a:r>
              <a:rPr lang="en-US" sz="1400" b="1" i="1" kern="0" dirty="0">
                <a:latin typeface="Segoe UI" panose="020B0502040204020203" pitchFamily="34" charset="0"/>
                <a:cs typeface="Segoe UI" panose="020B0502040204020203" pitchFamily="34" charset="0"/>
              </a:rPr>
              <a:t>Backup Encryption</a:t>
            </a:r>
          </a:p>
          <a:p>
            <a:pPr defTabSz="914225">
              <a:defRPr/>
            </a:pPr>
            <a:r>
              <a:rPr lang="en-US" sz="1400" b="1" i="1" kern="0" dirty="0">
                <a:latin typeface="Segoe UI" panose="020B0502040204020203" pitchFamily="34" charset="0"/>
                <a:cs typeface="Segoe UI" panose="020B0502040204020203" pitchFamily="34" charset="0"/>
              </a:rPr>
              <a:t>			Cell-Level Encryption</a:t>
            </a:r>
            <a:endParaRPr lang="en-US" sz="1600" b="1" kern="0" dirty="0">
              <a:latin typeface="Segoe UI" panose="020B0502040204020203" pitchFamily="34" charset="0"/>
              <a:cs typeface="Segoe UI" panose="020B0502040204020203" pitchFamily="34" charset="0"/>
            </a:endParaRPr>
          </a:p>
          <a:p>
            <a:pPr defTabSz="914225">
              <a:defRPr/>
            </a:pPr>
            <a:r>
              <a:rPr lang="en-US" sz="1600" kern="0" dirty="0">
                <a:solidFill>
                  <a:srgbClr val="505050"/>
                </a:solidFill>
              </a:rPr>
              <a:t>Encryption in transit         	</a:t>
            </a:r>
            <a:r>
              <a:rPr lang="en-US" sz="1400" b="1" i="1" kern="0" dirty="0">
                <a:solidFill>
                  <a:schemeClr val="accent6"/>
                </a:solidFill>
              </a:rPr>
              <a:t>Transport Layer Security (SSL/TLS)</a:t>
            </a:r>
            <a:endParaRPr lang="en-US" sz="1600" kern="0" dirty="0">
              <a:solidFill>
                <a:schemeClr val="accent6"/>
              </a:solidFill>
            </a:endParaRPr>
          </a:p>
          <a:p>
            <a:pPr defTabSz="914225">
              <a:defRPr/>
            </a:pPr>
            <a:r>
              <a:rPr lang="en-US" sz="1600" kern="0" dirty="0"/>
              <a:t>Encryption in use (client)   	</a:t>
            </a:r>
            <a:r>
              <a:rPr lang="en-US" sz="1400" b="1" i="1" kern="0" dirty="0"/>
              <a:t>Always Encrypted</a:t>
            </a:r>
            <a:endParaRPr lang="en-US" sz="1600" i="1" kern="0" dirty="0">
              <a:latin typeface="Segoe UI Semilight"/>
            </a:endParaRPr>
          </a:p>
          <a:p>
            <a:pPr defTabSz="914225">
              <a:defRPr/>
            </a:pPr>
            <a:endParaRPr lang="en-US" sz="1600" dirty="0">
              <a:solidFill>
                <a:sysClr val="windowText" lastClr="000000"/>
              </a:solidFill>
              <a:latin typeface="Segoe UI Semilight"/>
            </a:endParaRPr>
          </a:p>
        </p:txBody>
      </p:sp>
      <p:grpSp>
        <p:nvGrpSpPr>
          <p:cNvPr id="27" name="Group 26"/>
          <p:cNvGrpSpPr/>
          <p:nvPr/>
        </p:nvGrpSpPr>
        <p:grpSpPr>
          <a:xfrm>
            <a:off x="4947678" y="2242538"/>
            <a:ext cx="718748" cy="718748"/>
            <a:chOff x="9315540" y="2260675"/>
            <a:chExt cx="718850" cy="718850"/>
          </a:xfrm>
        </p:grpSpPr>
        <p:sp>
          <p:nvSpPr>
            <p:cNvPr id="28" name="Oval 27"/>
            <p:cNvSpPr/>
            <p:nvPr/>
          </p:nvSpPr>
          <p:spPr bwMode="auto">
            <a:xfrm>
              <a:off x="9315540" y="2260675"/>
              <a:ext cx="718850" cy="718850"/>
            </a:xfrm>
            <a:prstGeom prst="ellipse">
              <a:avLst/>
            </a:prstGeom>
            <a:solidFill>
              <a:schemeClr val="bg1"/>
            </a:solidFill>
            <a:ln>
              <a:solidFill>
                <a:srgbClr val="00BD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ounded Rectangle 5"/>
            <p:cNvSpPr>
              <a:spLocks noChangeAspect="1"/>
            </p:cNvSpPr>
            <p:nvPr/>
          </p:nvSpPr>
          <p:spPr bwMode="auto">
            <a:xfrm>
              <a:off x="9513302" y="2381112"/>
              <a:ext cx="323327" cy="477976"/>
            </a:xfrm>
            <a:custGeom>
              <a:avLst/>
              <a:gdLst/>
              <a:ahLst/>
              <a:cxnLst/>
              <a:rect l="l" t="t" r="r" b="b"/>
              <a:pathLst>
                <a:path w="507037" h="749752">
                  <a:moveTo>
                    <a:pt x="253519" y="339042"/>
                  </a:moveTo>
                  <a:cubicBezTo>
                    <a:pt x="204663" y="339042"/>
                    <a:pt x="165058" y="378647"/>
                    <a:pt x="165058" y="427503"/>
                  </a:cubicBezTo>
                  <a:cubicBezTo>
                    <a:pt x="165058" y="457766"/>
                    <a:pt x="180255" y="484480"/>
                    <a:pt x="203474" y="500373"/>
                  </a:cubicBezTo>
                  <a:lnTo>
                    <a:pt x="177838" y="653426"/>
                  </a:lnTo>
                  <a:lnTo>
                    <a:pt x="329199" y="653426"/>
                  </a:lnTo>
                  <a:lnTo>
                    <a:pt x="303565" y="500373"/>
                  </a:lnTo>
                  <a:cubicBezTo>
                    <a:pt x="326783" y="484480"/>
                    <a:pt x="341980" y="457766"/>
                    <a:pt x="341980" y="427503"/>
                  </a:cubicBezTo>
                  <a:cubicBezTo>
                    <a:pt x="341980" y="378647"/>
                    <a:pt x="302375" y="339042"/>
                    <a:pt x="253519" y="339042"/>
                  </a:cubicBezTo>
                  <a:close/>
                  <a:moveTo>
                    <a:pt x="289130" y="68"/>
                  </a:moveTo>
                  <a:cubicBezTo>
                    <a:pt x="363198" y="-1860"/>
                    <a:pt x="432293" y="36794"/>
                    <a:pt x="468760" y="100561"/>
                  </a:cubicBezTo>
                  <a:lnTo>
                    <a:pt x="421696" y="126869"/>
                  </a:lnTo>
                  <a:cubicBezTo>
                    <a:pt x="395009" y="80598"/>
                    <a:pt x="344595" y="52570"/>
                    <a:pt x="290565" y="53964"/>
                  </a:cubicBezTo>
                  <a:cubicBezTo>
                    <a:pt x="236467" y="55360"/>
                    <a:pt x="187565" y="86026"/>
                    <a:pt x="163410" y="133701"/>
                  </a:cubicBezTo>
                  <a:cubicBezTo>
                    <a:pt x="145935" y="168192"/>
                    <a:pt x="143492" y="207468"/>
                    <a:pt x="156009" y="242715"/>
                  </a:cubicBezTo>
                  <a:lnTo>
                    <a:pt x="422529" y="242715"/>
                  </a:lnTo>
                  <a:cubicBezTo>
                    <a:pt x="469202" y="242715"/>
                    <a:pt x="507037" y="280550"/>
                    <a:pt x="507037" y="327223"/>
                  </a:cubicBezTo>
                  <a:lnTo>
                    <a:pt x="507037" y="665244"/>
                  </a:lnTo>
                  <a:cubicBezTo>
                    <a:pt x="507037" y="711917"/>
                    <a:pt x="469202" y="749752"/>
                    <a:pt x="422529" y="749752"/>
                  </a:cubicBezTo>
                  <a:lnTo>
                    <a:pt x="84508" y="749752"/>
                  </a:lnTo>
                  <a:cubicBezTo>
                    <a:pt x="37836" y="749752"/>
                    <a:pt x="0" y="711917"/>
                    <a:pt x="0" y="665244"/>
                  </a:cubicBezTo>
                  <a:lnTo>
                    <a:pt x="0" y="327223"/>
                  </a:lnTo>
                  <a:cubicBezTo>
                    <a:pt x="0" y="280550"/>
                    <a:pt x="37836" y="242715"/>
                    <a:pt x="84508" y="242715"/>
                  </a:cubicBezTo>
                  <a:lnTo>
                    <a:pt x="101166" y="242715"/>
                  </a:lnTo>
                  <a:cubicBezTo>
                    <a:pt x="88947" y="199061"/>
                    <a:pt x="93917" y="151930"/>
                    <a:pt x="115014" y="109936"/>
                  </a:cubicBezTo>
                  <a:cubicBezTo>
                    <a:pt x="148003" y="44269"/>
                    <a:pt x="214993" y="1998"/>
                    <a:pt x="289130" y="68"/>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46623" bIns="93247" numCol="1" spcCol="0" rtlCol="0" fromWordArt="0" anchor="b" anchorCtr="0" forceAA="0" compatLnSpc="1">
              <a:prstTxWarp prst="textNoShape">
                <a:avLst/>
              </a:prstTxWarp>
              <a:noAutofit/>
            </a:bodyPr>
            <a:lstStyle/>
            <a:p>
              <a:pPr algn="ctr" defTabSz="932111" fontAlgn="base">
                <a:spcBef>
                  <a:spcPct val="0"/>
                </a:spcBef>
                <a:spcAft>
                  <a:spcPct val="0"/>
                </a:spcAft>
                <a:defRPr/>
              </a:pPr>
              <a:endParaRPr lang="en-US" sz="1836" spc="-51" dirty="0" err="1">
                <a:solidFill>
                  <a:srgbClr val="0078D7"/>
                </a:solidFill>
                <a:latin typeface="Segoe UI Semilight"/>
                <a:ea typeface="Segoe UI" pitchFamily="34" charset="0"/>
                <a:cs typeface="Segoe UI" pitchFamily="34" charset="0"/>
              </a:endParaRPr>
            </a:p>
          </p:txBody>
        </p:sp>
      </p:grpSp>
      <p:sp>
        <p:nvSpPr>
          <p:cNvPr id="32" name="Rectangle 31"/>
          <p:cNvSpPr/>
          <p:nvPr/>
        </p:nvSpPr>
        <p:spPr>
          <a:xfrm>
            <a:off x="5977583" y="1939660"/>
            <a:ext cx="5525872" cy="1954381"/>
          </a:xfrm>
          <a:prstGeom prst="rect">
            <a:avLst/>
          </a:prstGeom>
          <a:solidFill>
            <a:srgbClr val="F8F8F8"/>
          </a:solidFill>
        </p:spPr>
        <p:txBody>
          <a:bodyPr wrap="none">
            <a:spAutoFit/>
          </a:bodyPr>
          <a:lstStyle/>
          <a:p>
            <a:pPr defTabSz="914225">
              <a:spcAft>
                <a:spcPts val="600"/>
              </a:spcAft>
              <a:defRPr/>
            </a:pPr>
            <a:r>
              <a:rPr lang="en-US" sz="2400" dirty="0">
                <a:solidFill>
                  <a:schemeClr val="accent1"/>
                </a:solidFill>
                <a:latin typeface="Segoe UI Light" panose="020B0502040204020203" pitchFamily="34" charset="0"/>
                <a:cs typeface="Segoe UI Light" panose="020B0502040204020203" pitchFamily="34" charset="0"/>
              </a:rPr>
              <a:t>Protect Data </a:t>
            </a:r>
          </a:p>
          <a:p>
            <a:pPr defTabSz="914225">
              <a:defRPr/>
            </a:pPr>
            <a:r>
              <a:rPr lang="en-US" sz="1600" kern="0" dirty="0"/>
              <a:t>Encryption at rest	          	</a:t>
            </a:r>
            <a:r>
              <a:rPr lang="en-US" sz="1400" b="1" kern="0" dirty="0"/>
              <a:t>Transparent Data Encryption</a:t>
            </a:r>
          </a:p>
          <a:p>
            <a:pPr defTabSz="914225">
              <a:defRPr/>
            </a:pPr>
            <a:r>
              <a:rPr lang="en-US" sz="1400" b="1" kern="0" dirty="0">
                <a:latin typeface="Segoe UI Semilight"/>
              </a:rPr>
              <a:t>			</a:t>
            </a:r>
            <a:r>
              <a:rPr lang="en-US" sz="1400" b="1" kern="0" dirty="0">
                <a:latin typeface="Segoe UI" panose="020B0502040204020203" pitchFamily="34" charset="0"/>
                <a:cs typeface="Segoe UI" panose="020B0502040204020203" pitchFamily="34" charset="0"/>
              </a:rPr>
              <a:t>Backup Encryption</a:t>
            </a:r>
          </a:p>
          <a:p>
            <a:pPr defTabSz="914225">
              <a:defRPr/>
            </a:pPr>
            <a:r>
              <a:rPr lang="en-US" sz="1400" b="1" kern="0" dirty="0">
                <a:latin typeface="Segoe UI" panose="020B0502040204020203" pitchFamily="34" charset="0"/>
                <a:cs typeface="Segoe UI" panose="020B0502040204020203" pitchFamily="34" charset="0"/>
              </a:rPr>
              <a:t>			Cell-Level Encryption</a:t>
            </a:r>
            <a:endParaRPr lang="en-US" sz="1600" b="1" kern="0" dirty="0">
              <a:latin typeface="Segoe UI" panose="020B0502040204020203" pitchFamily="34" charset="0"/>
              <a:cs typeface="Segoe UI" panose="020B0502040204020203" pitchFamily="34" charset="0"/>
            </a:endParaRPr>
          </a:p>
          <a:p>
            <a:pPr defTabSz="914225">
              <a:defRPr/>
            </a:pPr>
            <a:r>
              <a:rPr lang="en-US" sz="1600" kern="0" dirty="0">
                <a:solidFill>
                  <a:srgbClr val="505050"/>
                </a:solidFill>
              </a:rPr>
              <a:t>Encryption in transit         	</a:t>
            </a:r>
            <a:r>
              <a:rPr lang="en-US" sz="1400" b="1" kern="0" dirty="0">
                <a:solidFill>
                  <a:srgbClr val="00BDF3"/>
                </a:solidFill>
              </a:rPr>
              <a:t>Transport Layer Security (SSL/TLS)*</a:t>
            </a:r>
            <a:endParaRPr lang="en-US" sz="1600" kern="0" dirty="0">
              <a:solidFill>
                <a:srgbClr val="00BDF3"/>
              </a:solidFill>
            </a:endParaRPr>
          </a:p>
          <a:p>
            <a:pPr defTabSz="914225">
              <a:defRPr/>
            </a:pPr>
            <a:r>
              <a:rPr lang="en-US" sz="1600" kern="0" dirty="0"/>
              <a:t>Encryption in use (client)   	</a:t>
            </a:r>
            <a:r>
              <a:rPr lang="en-US" sz="1400" b="1" kern="0" dirty="0"/>
              <a:t>Always Encrypted</a:t>
            </a:r>
            <a:endParaRPr lang="en-US" sz="1600" kern="0" dirty="0">
              <a:latin typeface="Segoe UI Semilight"/>
            </a:endParaRPr>
          </a:p>
          <a:p>
            <a:pPr defTabSz="914225">
              <a:defRPr/>
            </a:pPr>
            <a:endParaRPr lang="en-US" sz="1600" dirty="0">
              <a:solidFill>
                <a:sysClr val="windowText" lastClr="000000"/>
              </a:solidFill>
              <a:latin typeface="Segoe UI Semilight"/>
            </a:endParaRPr>
          </a:p>
        </p:txBody>
      </p:sp>
      <p:sp>
        <p:nvSpPr>
          <p:cNvPr id="33" name="Rectangle 32"/>
          <p:cNvSpPr/>
          <p:nvPr/>
        </p:nvSpPr>
        <p:spPr>
          <a:xfrm>
            <a:off x="5977581" y="3939761"/>
            <a:ext cx="5352747" cy="1738938"/>
          </a:xfrm>
          <a:prstGeom prst="rect">
            <a:avLst/>
          </a:prstGeom>
          <a:solidFill>
            <a:srgbClr val="F8F8F8"/>
          </a:solidFill>
        </p:spPr>
        <p:txBody>
          <a:bodyPr wrap="none">
            <a:spAutoFit/>
          </a:bodyPr>
          <a:lstStyle/>
          <a:p>
            <a:pPr defTabSz="914225">
              <a:spcAft>
                <a:spcPts val="600"/>
              </a:spcAft>
              <a:defRPr/>
            </a:pPr>
            <a:r>
              <a:rPr lang="en-US" sz="2400" dirty="0">
                <a:solidFill>
                  <a:schemeClr val="tx2">
                    <a:lumMod val="75000"/>
                  </a:schemeClr>
                </a:solidFill>
                <a:latin typeface="Segoe UI Light" panose="020B0502040204020203" pitchFamily="34" charset="0"/>
                <a:cs typeface="Segoe UI Light" panose="020B0502040204020203" pitchFamily="34" charset="0"/>
              </a:rPr>
              <a:t>Control </a:t>
            </a:r>
            <a:r>
              <a:rPr lang="en-US" sz="2400" kern="0" dirty="0">
                <a:solidFill>
                  <a:schemeClr val="tx2">
                    <a:lumMod val="75000"/>
                  </a:schemeClr>
                </a:solidFill>
                <a:latin typeface="Segoe UI Light" panose="020B0502040204020203" pitchFamily="34" charset="0"/>
                <a:cs typeface="Segoe UI Light" panose="020B0502040204020203" pitchFamily="34" charset="0"/>
              </a:rPr>
              <a:t>Access</a:t>
            </a:r>
            <a:r>
              <a:rPr lang="en-US" sz="2400" dirty="0">
                <a:solidFill>
                  <a:schemeClr val="tx2">
                    <a:lumMod val="75000"/>
                  </a:schemeClr>
                </a:solidFill>
                <a:latin typeface="Segoe UI Light" panose="020B0502040204020203" pitchFamily="34" charset="0"/>
                <a:cs typeface="Segoe UI Light" panose="020B0502040204020203" pitchFamily="34" charset="0"/>
              </a:rPr>
              <a:t> </a:t>
            </a:r>
            <a:r>
              <a:rPr lang="en-US" b="1" dirty="0">
                <a:solidFill>
                  <a:schemeClr val="tx2">
                    <a:lumMod val="75000"/>
                  </a:schemeClr>
                </a:solidFill>
                <a:latin typeface="Segoe UI Semilight"/>
              </a:rPr>
              <a:t> </a:t>
            </a:r>
          </a:p>
          <a:p>
            <a:pPr defTabSz="914225">
              <a:defRPr/>
            </a:pPr>
            <a:r>
              <a:rPr lang="en-US" sz="1600" kern="0" dirty="0">
                <a:cs typeface="Segoe UI Semilight" panose="020B0402040204020203" pitchFamily="34" charset="0"/>
              </a:rPr>
              <a:t>Database access       		</a:t>
            </a:r>
            <a:r>
              <a:rPr lang="en-US" sz="1400" b="1" kern="0" dirty="0">
                <a:solidFill>
                  <a:srgbClr val="505050"/>
                </a:solidFill>
              </a:rPr>
              <a:t>SQL Authentication</a:t>
            </a:r>
            <a:endParaRPr lang="en-US" sz="1600" kern="0" dirty="0">
              <a:cs typeface="Segoe UI Semilight" panose="020B0402040204020203" pitchFamily="34" charset="0"/>
            </a:endParaRPr>
          </a:p>
          <a:p>
            <a:pPr defTabSz="914225">
              <a:defRPr/>
            </a:pPr>
            <a:r>
              <a:rPr lang="en-US" sz="1400" b="1" kern="0" dirty="0">
                <a:solidFill>
                  <a:srgbClr val="00BDF3"/>
                </a:solidFill>
              </a:rPr>
              <a:t>			Active Directory Authentication*</a:t>
            </a:r>
          </a:p>
          <a:p>
            <a:pPr defTabSz="914225">
              <a:defRPr/>
            </a:pPr>
            <a:r>
              <a:rPr lang="en-US" sz="1600" kern="0" dirty="0">
                <a:solidFill>
                  <a:schemeClr val="accent2"/>
                </a:solidFill>
                <a:latin typeface="Segoe UI Semilight"/>
              </a:rPr>
              <a:t>			</a:t>
            </a:r>
            <a:r>
              <a:rPr lang="en-US" sz="1400" b="1" kern="0" dirty="0">
                <a:solidFill>
                  <a:srgbClr val="505050"/>
                </a:solidFill>
              </a:rPr>
              <a:t>Granular Permissions</a:t>
            </a:r>
            <a:endParaRPr lang="en-US" sz="1600" kern="0" dirty="0">
              <a:solidFill>
                <a:schemeClr val="accent2"/>
              </a:solidFill>
              <a:latin typeface="Segoe UI Semilight"/>
            </a:endParaRPr>
          </a:p>
          <a:p>
            <a:pPr defTabSz="914225">
              <a:defRPr/>
            </a:pPr>
            <a:r>
              <a:rPr lang="en-US" sz="1600" kern="0" dirty="0">
                <a:cs typeface="Segoe UI Semilight" panose="020B0402040204020203" pitchFamily="34" charset="0"/>
              </a:rPr>
              <a:t>Application access    		</a:t>
            </a:r>
            <a:r>
              <a:rPr lang="en-US" sz="1400" b="1" kern="0" dirty="0"/>
              <a:t>Row-Level Security</a:t>
            </a:r>
            <a:endParaRPr lang="en-US" sz="1600" kern="0" dirty="0">
              <a:latin typeface="Segoe UI Semilight"/>
            </a:endParaRPr>
          </a:p>
          <a:p>
            <a:pPr defTabSz="914225">
              <a:defRPr/>
            </a:pPr>
            <a:r>
              <a:rPr lang="en-US" sz="1600" b="1" kern="0" dirty="0">
                <a:latin typeface="Segoe UI Semilight"/>
              </a:rPr>
              <a:t>                                 		</a:t>
            </a:r>
            <a:r>
              <a:rPr lang="en-US" sz="1400" b="1" kern="0" dirty="0"/>
              <a:t>Dynamic Data Masking</a:t>
            </a:r>
          </a:p>
        </p:txBody>
      </p:sp>
      <p:sp>
        <p:nvSpPr>
          <p:cNvPr id="31" name="Title 1"/>
          <p:cNvSpPr>
            <a:spLocks noGrp="1"/>
          </p:cNvSpPr>
          <p:nvPr>
            <p:ph type="title"/>
          </p:nvPr>
        </p:nvSpPr>
        <p:spPr>
          <a:xfrm>
            <a:off x="269240" y="289511"/>
            <a:ext cx="11655840" cy="899665"/>
          </a:xfrm>
        </p:spPr>
        <p:txBody>
          <a:bodyPr>
            <a:noAutofit/>
          </a:bodyPr>
          <a:lstStyle/>
          <a:p>
            <a:r>
              <a:rPr lang="en-US" sz="2400" dirty="0"/>
              <a:t>What’s coming in SQL Server vNext for Linux</a:t>
            </a:r>
            <a:r>
              <a:rPr lang="en-US" sz="4400" dirty="0"/>
              <a:t/>
            </a:r>
            <a:br>
              <a:rPr lang="en-US" sz="4400" dirty="0"/>
            </a:br>
            <a:r>
              <a:rPr lang="en-US" sz="4700" dirty="0"/>
              <a:t>Security</a:t>
            </a:r>
          </a:p>
        </p:txBody>
      </p:sp>
      <p:sp>
        <p:nvSpPr>
          <p:cNvPr id="34" name="TextBox 33"/>
          <p:cNvSpPr txBox="1"/>
          <p:nvPr/>
        </p:nvSpPr>
        <p:spPr>
          <a:xfrm>
            <a:off x="1" y="6550610"/>
            <a:ext cx="12116662" cy="246221"/>
          </a:xfrm>
          <a:prstGeom prst="rect">
            <a:avLst/>
          </a:prstGeom>
          <a:noFill/>
        </p:spPr>
        <p:txBody>
          <a:bodyPr wrap="square" rtlCol="0">
            <a:spAutoFit/>
          </a:bodyPr>
          <a:lstStyle/>
          <a:p>
            <a:pPr algn="r"/>
            <a:r>
              <a:rPr lang="en-US" sz="1000" b="1">
                <a:solidFill>
                  <a:srgbClr val="00BDF3"/>
                </a:solidFill>
              </a:rPr>
              <a:t>*In progress</a:t>
            </a:r>
            <a:endParaRPr lang="en-US" sz="1000" b="1" dirty="0">
              <a:solidFill>
                <a:srgbClr val="00BDF3"/>
              </a:solidFill>
            </a:endParaRPr>
          </a:p>
        </p:txBody>
      </p:sp>
    </p:spTree>
    <p:extLst>
      <p:ext uri="{BB962C8B-B14F-4D97-AF65-F5344CB8AC3E}">
        <p14:creationId xmlns:p14="http://schemas.microsoft.com/office/powerpoint/2010/main" val="82757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7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75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1" presetClass="entr" presetSubtype="1"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heel(1)">
                                      <p:cBhvr>
                                        <p:cTn id="38" dur="75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p:bldP spid="13" grpId="0" animBg="1"/>
      <p:bldP spid="17" grpId="0" animBg="1"/>
      <p:bldP spid="18" grpId="0"/>
      <p:bldP spid="25" grpId="0" animBg="1"/>
      <p:bldP spid="26" grpId="0"/>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 y="1668543"/>
            <a:ext cx="12191999" cy="518945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endParaRPr lang="en-US" sz="4800" dirty="0"/>
          </a:p>
        </p:txBody>
      </p:sp>
      <p:sp>
        <p:nvSpPr>
          <p:cNvPr id="14" name="Freeform: Shape 7"/>
          <p:cNvSpPr>
            <a:spLocks/>
          </p:cNvSpPr>
          <p:nvPr/>
        </p:nvSpPr>
        <p:spPr bwMode="auto">
          <a:xfrm flipH="1" flipV="1">
            <a:off x="2971015" y="1668543"/>
            <a:ext cx="5533533" cy="5188598"/>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2" name="Title 1"/>
          <p:cNvSpPr>
            <a:spLocks noGrp="1"/>
          </p:cNvSpPr>
          <p:nvPr>
            <p:ph type="title"/>
          </p:nvPr>
        </p:nvSpPr>
        <p:spPr/>
        <p:txBody>
          <a:bodyPr>
            <a:noAutofit/>
          </a:bodyPr>
          <a:lstStyle/>
          <a:p>
            <a:r>
              <a:rPr lang="en-US" sz="2400" dirty="0"/>
              <a:t>What’s coming in SQL Server vNext for Linux</a:t>
            </a:r>
            <a:r>
              <a:rPr lang="en-US" sz="4400" dirty="0"/>
              <a:t/>
            </a:r>
            <a:br>
              <a:rPr lang="en-US" sz="4400" dirty="0"/>
            </a:br>
            <a:r>
              <a:rPr lang="en-US" sz="4700" dirty="0"/>
              <a:t>High availability and disaster recovery</a:t>
            </a:r>
          </a:p>
        </p:txBody>
      </p:sp>
      <p:sp>
        <p:nvSpPr>
          <p:cNvPr id="13" name="Freeform: Shape 7"/>
          <p:cNvSpPr>
            <a:spLocks/>
          </p:cNvSpPr>
          <p:nvPr/>
        </p:nvSpPr>
        <p:spPr bwMode="auto">
          <a:xfrm flipH="1" flipV="1">
            <a:off x="-358218" y="1668543"/>
            <a:ext cx="4637987" cy="5188598"/>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17" name="Content Placeholder 12"/>
          <p:cNvSpPr txBox="1">
            <a:spLocks/>
          </p:cNvSpPr>
          <p:nvPr/>
        </p:nvSpPr>
        <p:spPr>
          <a:xfrm>
            <a:off x="290506" y="2755801"/>
            <a:ext cx="3329387" cy="1653193"/>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dirty="0">
                <a:solidFill>
                  <a:schemeClr val="bg1"/>
                </a:solidFill>
              </a:rPr>
              <a:t>Resilience against guest &amp; OS level failures</a:t>
            </a:r>
          </a:p>
          <a:p>
            <a:pPr>
              <a:buClr>
                <a:schemeClr val="tx2">
                  <a:lumMod val="60000"/>
                  <a:lumOff val="40000"/>
                </a:schemeClr>
              </a:buClr>
            </a:pPr>
            <a:r>
              <a:rPr lang="en-US" sz="1600" dirty="0">
                <a:solidFill>
                  <a:schemeClr val="bg1"/>
                </a:solidFill>
              </a:rPr>
              <a:t>Planned &amp; unplanned events</a:t>
            </a:r>
          </a:p>
          <a:p>
            <a:pPr>
              <a:buClr>
                <a:schemeClr val="tx2">
                  <a:lumMod val="60000"/>
                  <a:lumOff val="40000"/>
                </a:schemeClr>
              </a:buClr>
            </a:pPr>
            <a:r>
              <a:rPr lang="en-US" sz="1600" dirty="0">
                <a:solidFill>
                  <a:schemeClr val="bg1"/>
                </a:solidFill>
              </a:rPr>
              <a:t>Minimum downtime for patching and upgrades</a:t>
            </a:r>
          </a:p>
          <a:p>
            <a:pPr>
              <a:buClr>
                <a:schemeClr val="tx2">
                  <a:lumMod val="60000"/>
                  <a:lumOff val="40000"/>
                </a:schemeClr>
              </a:buClr>
            </a:pPr>
            <a:r>
              <a:rPr lang="en-US" sz="1600" dirty="0">
                <a:solidFill>
                  <a:schemeClr val="bg1"/>
                </a:solidFill>
              </a:rPr>
              <a:t>Minutes RTO</a:t>
            </a:r>
          </a:p>
        </p:txBody>
      </p:sp>
      <p:sp>
        <p:nvSpPr>
          <p:cNvPr id="18" name="Content Placeholder 14"/>
          <p:cNvSpPr txBox="1">
            <a:spLocks/>
          </p:cNvSpPr>
          <p:nvPr/>
        </p:nvSpPr>
        <p:spPr>
          <a:xfrm>
            <a:off x="290507" y="1866859"/>
            <a:ext cx="3433082"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bg1"/>
                </a:solidFill>
              </a:rPr>
              <a:t>Simple HADR</a:t>
            </a:r>
          </a:p>
        </p:txBody>
      </p:sp>
      <p:sp>
        <p:nvSpPr>
          <p:cNvPr id="19" name="Content Placeholder 14"/>
          <p:cNvSpPr txBox="1">
            <a:spLocks/>
          </p:cNvSpPr>
          <p:nvPr/>
        </p:nvSpPr>
        <p:spPr>
          <a:xfrm>
            <a:off x="290507" y="2474750"/>
            <a:ext cx="2264158"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a:solidFill>
                  <a:schemeClr val="bg1"/>
                </a:solidFill>
                <a:latin typeface="+mn-lt"/>
              </a:rPr>
              <a:t>VM Failure</a:t>
            </a:r>
            <a:endParaRPr lang="en-US" sz="1800" b="1" dirty="0">
              <a:solidFill>
                <a:schemeClr val="bg1"/>
              </a:solidFill>
              <a:latin typeface="+mn-lt"/>
            </a:endParaRPr>
          </a:p>
        </p:txBody>
      </p:sp>
      <p:sp>
        <p:nvSpPr>
          <p:cNvPr id="20" name="Content Placeholder 12"/>
          <p:cNvSpPr txBox="1">
            <a:spLocks/>
          </p:cNvSpPr>
          <p:nvPr/>
        </p:nvSpPr>
        <p:spPr>
          <a:xfrm>
            <a:off x="290506" y="4841722"/>
            <a:ext cx="3329387" cy="1653193"/>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dirty="0">
                <a:solidFill>
                  <a:schemeClr val="bg1"/>
                </a:solidFill>
              </a:rPr>
              <a:t>Protection against accidental or malicious data corruption</a:t>
            </a:r>
          </a:p>
          <a:p>
            <a:pPr>
              <a:buClr>
                <a:schemeClr val="tx2">
                  <a:lumMod val="60000"/>
                  <a:lumOff val="40000"/>
                </a:schemeClr>
              </a:buClr>
            </a:pPr>
            <a:r>
              <a:rPr lang="en-US" sz="1600" dirty="0">
                <a:solidFill>
                  <a:schemeClr val="bg1"/>
                </a:solidFill>
              </a:rPr>
              <a:t>DR protection</a:t>
            </a:r>
          </a:p>
          <a:p>
            <a:pPr>
              <a:buClr>
                <a:schemeClr val="tx2">
                  <a:lumMod val="60000"/>
                  <a:lumOff val="40000"/>
                </a:schemeClr>
              </a:buClr>
            </a:pPr>
            <a:r>
              <a:rPr lang="en-US" sz="1600" dirty="0">
                <a:solidFill>
                  <a:schemeClr val="bg1"/>
                </a:solidFill>
              </a:rPr>
              <a:t>Minutes to hours RTO</a:t>
            </a:r>
          </a:p>
        </p:txBody>
      </p:sp>
      <p:sp>
        <p:nvSpPr>
          <p:cNvPr id="21" name="Content Placeholder 14"/>
          <p:cNvSpPr txBox="1">
            <a:spLocks/>
          </p:cNvSpPr>
          <p:nvPr/>
        </p:nvSpPr>
        <p:spPr>
          <a:xfrm>
            <a:off x="290507" y="4560671"/>
            <a:ext cx="2264158"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a:solidFill>
                  <a:schemeClr val="bg1"/>
                </a:solidFill>
                <a:latin typeface="+mn-lt"/>
              </a:rPr>
              <a:t>Backup/Restore</a:t>
            </a:r>
            <a:endParaRPr lang="en-US" sz="1800" b="1" dirty="0">
              <a:solidFill>
                <a:schemeClr val="bg1"/>
              </a:solidFill>
              <a:latin typeface="+mn-lt"/>
            </a:endParaRPr>
          </a:p>
        </p:txBody>
      </p:sp>
      <p:sp>
        <p:nvSpPr>
          <p:cNvPr id="22" name="Content Placeholder 12"/>
          <p:cNvSpPr txBox="1">
            <a:spLocks/>
          </p:cNvSpPr>
          <p:nvPr/>
        </p:nvSpPr>
        <p:spPr>
          <a:xfrm>
            <a:off x="4466580" y="2755801"/>
            <a:ext cx="3329387" cy="1653193"/>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dirty="0">
                <a:solidFill>
                  <a:schemeClr val="bg1"/>
                </a:solidFill>
              </a:rPr>
              <a:t>Instance level protection</a:t>
            </a:r>
          </a:p>
          <a:p>
            <a:pPr>
              <a:buClr>
                <a:schemeClr val="tx2">
                  <a:lumMod val="60000"/>
                  <a:lumOff val="40000"/>
                </a:schemeClr>
              </a:buClr>
            </a:pPr>
            <a:r>
              <a:rPr lang="en-US" sz="1600" dirty="0">
                <a:solidFill>
                  <a:schemeClr val="bg1"/>
                </a:solidFill>
              </a:rPr>
              <a:t>Automatic failure detection &amp; failover</a:t>
            </a:r>
          </a:p>
          <a:p>
            <a:pPr>
              <a:buClr>
                <a:schemeClr val="tx2">
                  <a:lumMod val="60000"/>
                  <a:lumOff val="40000"/>
                </a:schemeClr>
              </a:buClr>
            </a:pPr>
            <a:r>
              <a:rPr lang="en-US" sz="1600" dirty="0">
                <a:solidFill>
                  <a:schemeClr val="bg1"/>
                </a:solidFill>
              </a:rPr>
              <a:t>Seconds to minutes RTO</a:t>
            </a:r>
          </a:p>
          <a:p>
            <a:pPr>
              <a:buClr>
                <a:schemeClr val="tx2">
                  <a:lumMod val="60000"/>
                  <a:lumOff val="40000"/>
                </a:schemeClr>
              </a:buClr>
            </a:pPr>
            <a:r>
              <a:rPr lang="en-US" sz="1600" dirty="0">
                <a:solidFill>
                  <a:schemeClr val="bg1"/>
                </a:solidFill>
              </a:rPr>
              <a:t>Resilience against OS and SQL Server failures</a:t>
            </a:r>
          </a:p>
        </p:txBody>
      </p:sp>
      <p:sp>
        <p:nvSpPr>
          <p:cNvPr id="23" name="Content Placeholder 14"/>
          <p:cNvSpPr txBox="1">
            <a:spLocks/>
          </p:cNvSpPr>
          <p:nvPr/>
        </p:nvSpPr>
        <p:spPr>
          <a:xfrm>
            <a:off x="4466581" y="1866859"/>
            <a:ext cx="3433082"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bg1"/>
                </a:solidFill>
              </a:rPr>
              <a:t>Standard HADR</a:t>
            </a:r>
          </a:p>
        </p:txBody>
      </p:sp>
      <p:sp>
        <p:nvSpPr>
          <p:cNvPr id="24" name="Content Placeholder 14"/>
          <p:cNvSpPr txBox="1">
            <a:spLocks/>
          </p:cNvSpPr>
          <p:nvPr/>
        </p:nvSpPr>
        <p:spPr>
          <a:xfrm>
            <a:off x="4466581" y="2474750"/>
            <a:ext cx="2264158"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a:solidFill>
                  <a:schemeClr val="bg1"/>
                </a:solidFill>
                <a:latin typeface="+mn-lt"/>
              </a:rPr>
              <a:t>Failover Cluster</a:t>
            </a:r>
            <a:endParaRPr lang="en-US" sz="1800" b="1" dirty="0">
              <a:solidFill>
                <a:schemeClr val="bg1"/>
              </a:solidFill>
              <a:latin typeface="+mn-lt"/>
            </a:endParaRPr>
          </a:p>
        </p:txBody>
      </p:sp>
      <p:sp>
        <p:nvSpPr>
          <p:cNvPr id="25" name="Content Placeholder 12"/>
          <p:cNvSpPr txBox="1">
            <a:spLocks/>
          </p:cNvSpPr>
          <p:nvPr/>
        </p:nvSpPr>
        <p:spPr>
          <a:xfrm>
            <a:off x="4466580" y="4841722"/>
            <a:ext cx="3329387" cy="37130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a:solidFill>
                  <a:schemeClr val="bg1"/>
                </a:solidFill>
              </a:rPr>
              <a:t>AG with 2 replicas</a:t>
            </a:r>
            <a:endParaRPr lang="en-US" sz="1600" dirty="0">
              <a:solidFill>
                <a:schemeClr val="bg1"/>
              </a:solidFill>
            </a:endParaRPr>
          </a:p>
        </p:txBody>
      </p:sp>
      <p:sp>
        <p:nvSpPr>
          <p:cNvPr id="26" name="Content Placeholder 14"/>
          <p:cNvSpPr txBox="1">
            <a:spLocks/>
          </p:cNvSpPr>
          <p:nvPr/>
        </p:nvSpPr>
        <p:spPr>
          <a:xfrm>
            <a:off x="4466580" y="4560671"/>
            <a:ext cx="2961741"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dirty="0">
                <a:solidFill>
                  <a:srgbClr val="00BDF3"/>
                </a:solidFill>
                <a:latin typeface="+mn-lt"/>
              </a:rPr>
              <a:t>Basic Availability Groups*</a:t>
            </a:r>
          </a:p>
        </p:txBody>
      </p:sp>
      <p:sp>
        <p:nvSpPr>
          <p:cNvPr id="27" name="Content Placeholder 12"/>
          <p:cNvSpPr txBox="1">
            <a:spLocks/>
          </p:cNvSpPr>
          <p:nvPr/>
        </p:nvSpPr>
        <p:spPr>
          <a:xfrm>
            <a:off x="4466580" y="5732574"/>
            <a:ext cx="3329387" cy="371301"/>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dirty="0">
                <a:solidFill>
                  <a:schemeClr val="bg1"/>
                </a:solidFill>
              </a:rPr>
              <a:t>Warm </a:t>
            </a:r>
            <a:r>
              <a:rPr lang="en-US" sz="1600">
                <a:solidFill>
                  <a:schemeClr val="bg1"/>
                </a:solidFill>
              </a:rPr>
              <a:t>standbys for DR</a:t>
            </a:r>
            <a:endParaRPr lang="en-US" sz="1600" dirty="0">
              <a:solidFill>
                <a:schemeClr val="bg1"/>
              </a:solidFill>
            </a:endParaRPr>
          </a:p>
        </p:txBody>
      </p:sp>
      <p:sp>
        <p:nvSpPr>
          <p:cNvPr id="28" name="Content Placeholder 14"/>
          <p:cNvSpPr txBox="1">
            <a:spLocks/>
          </p:cNvSpPr>
          <p:nvPr/>
        </p:nvSpPr>
        <p:spPr>
          <a:xfrm>
            <a:off x="4466580" y="5451523"/>
            <a:ext cx="2961741"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a:solidFill>
                  <a:srgbClr val="00BDF3"/>
                </a:solidFill>
                <a:latin typeface="+mn-lt"/>
              </a:rPr>
              <a:t>Log Shipping*</a:t>
            </a:r>
            <a:endParaRPr lang="en-US" sz="1800" b="1" dirty="0">
              <a:solidFill>
                <a:srgbClr val="00BDF3"/>
              </a:solidFill>
              <a:latin typeface="+mn-lt"/>
            </a:endParaRPr>
          </a:p>
        </p:txBody>
      </p:sp>
      <p:sp>
        <p:nvSpPr>
          <p:cNvPr id="29" name="Content Placeholder 12"/>
          <p:cNvSpPr txBox="1">
            <a:spLocks/>
          </p:cNvSpPr>
          <p:nvPr/>
        </p:nvSpPr>
        <p:spPr>
          <a:xfrm>
            <a:off x="8683580" y="2752573"/>
            <a:ext cx="3329387" cy="3742342"/>
          </a:xfrm>
          <a:prstGeom prst="rect">
            <a:avLst/>
          </a:prstGeom>
        </p:spPr>
        <p:txBody>
          <a:bodyPr>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tx2">
                  <a:lumMod val="60000"/>
                  <a:lumOff val="40000"/>
                </a:schemeClr>
              </a:buClr>
            </a:pPr>
            <a:r>
              <a:rPr lang="en-US" sz="1600" dirty="0">
                <a:solidFill>
                  <a:schemeClr val="bg1"/>
                </a:solidFill>
              </a:rPr>
              <a:t>Database level protection</a:t>
            </a:r>
          </a:p>
          <a:p>
            <a:pPr>
              <a:buClr>
                <a:schemeClr val="tx2">
                  <a:lumMod val="60000"/>
                  <a:lumOff val="40000"/>
                </a:schemeClr>
              </a:buClr>
            </a:pPr>
            <a:r>
              <a:rPr lang="en-US" sz="1600" dirty="0">
                <a:solidFill>
                  <a:schemeClr val="bg1"/>
                </a:solidFill>
              </a:rPr>
              <a:t>Seconds RTO</a:t>
            </a:r>
          </a:p>
          <a:p>
            <a:pPr>
              <a:buClr>
                <a:schemeClr val="tx2">
                  <a:lumMod val="60000"/>
                  <a:lumOff val="40000"/>
                </a:schemeClr>
              </a:buClr>
            </a:pPr>
            <a:r>
              <a:rPr lang="en-US" sz="1600" dirty="0">
                <a:solidFill>
                  <a:schemeClr val="bg1"/>
                </a:solidFill>
              </a:rPr>
              <a:t>No data loss</a:t>
            </a:r>
          </a:p>
          <a:p>
            <a:pPr>
              <a:buClr>
                <a:schemeClr val="tx2">
                  <a:lumMod val="60000"/>
                  <a:lumOff val="40000"/>
                </a:schemeClr>
              </a:buClr>
            </a:pPr>
            <a:r>
              <a:rPr lang="en-US" sz="1600" dirty="0">
                <a:solidFill>
                  <a:schemeClr val="bg1"/>
                </a:solidFill>
              </a:rPr>
              <a:t>Recover from unplanned outage</a:t>
            </a:r>
          </a:p>
          <a:p>
            <a:pPr>
              <a:buClr>
                <a:schemeClr val="tx2">
                  <a:lumMod val="60000"/>
                  <a:lumOff val="40000"/>
                </a:schemeClr>
              </a:buClr>
            </a:pPr>
            <a:r>
              <a:rPr lang="en-US" sz="1600" dirty="0">
                <a:solidFill>
                  <a:schemeClr val="bg1"/>
                </a:solidFill>
              </a:rPr>
              <a:t>No downtime for planned maintenance</a:t>
            </a:r>
          </a:p>
          <a:p>
            <a:pPr>
              <a:buClr>
                <a:schemeClr val="tx2">
                  <a:lumMod val="60000"/>
                  <a:lumOff val="40000"/>
                </a:schemeClr>
              </a:buClr>
            </a:pPr>
            <a:r>
              <a:rPr lang="en-US" sz="1600" dirty="0">
                <a:solidFill>
                  <a:schemeClr val="bg1"/>
                </a:solidFill>
              </a:rPr>
              <a:t>Offload read/backup workload to active </a:t>
            </a:r>
            <a:r>
              <a:rPr lang="en-US" sz="1600" dirty="0" err="1">
                <a:solidFill>
                  <a:schemeClr val="bg1"/>
                </a:solidFill>
              </a:rPr>
              <a:t>secondaries</a:t>
            </a:r>
            <a:endParaRPr lang="en-US" sz="1600" dirty="0">
              <a:solidFill>
                <a:schemeClr val="bg1"/>
              </a:solidFill>
            </a:endParaRPr>
          </a:p>
          <a:p>
            <a:pPr>
              <a:buClr>
                <a:schemeClr val="tx2">
                  <a:lumMod val="60000"/>
                  <a:lumOff val="40000"/>
                </a:schemeClr>
              </a:buClr>
            </a:pPr>
            <a:r>
              <a:rPr lang="en-US" sz="1600" dirty="0">
                <a:solidFill>
                  <a:schemeClr val="bg1"/>
                </a:solidFill>
              </a:rPr>
              <a:t>Failover to geographically distributed secondary site</a:t>
            </a:r>
          </a:p>
        </p:txBody>
      </p:sp>
      <p:sp>
        <p:nvSpPr>
          <p:cNvPr id="30" name="Content Placeholder 14"/>
          <p:cNvSpPr txBox="1">
            <a:spLocks/>
          </p:cNvSpPr>
          <p:nvPr/>
        </p:nvSpPr>
        <p:spPr>
          <a:xfrm>
            <a:off x="8683580" y="2471522"/>
            <a:ext cx="2961741"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1800" b="1">
                <a:solidFill>
                  <a:srgbClr val="00BDF3"/>
                </a:solidFill>
                <a:latin typeface="+mn-lt"/>
              </a:rPr>
              <a:t>Availability Groups*</a:t>
            </a:r>
            <a:endParaRPr lang="en-US" sz="1800" b="1" dirty="0">
              <a:solidFill>
                <a:srgbClr val="00BDF3"/>
              </a:solidFill>
              <a:latin typeface="+mn-lt"/>
            </a:endParaRPr>
          </a:p>
        </p:txBody>
      </p:sp>
      <p:sp>
        <p:nvSpPr>
          <p:cNvPr id="31" name="Content Placeholder 14"/>
          <p:cNvSpPr txBox="1">
            <a:spLocks/>
          </p:cNvSpPr>
          <p:nvPr/>
        </p:nvSpPr>
        <p:spPr>
          <a:xfrm>
            <a:off x="8683580" y="1866859"/>
            <a:ext cx="3433082" cy="409575"/>
          </a:xfrm>
          <a:prstGeom prst="rect">
            <a:avLst/>
          </a:prstGeom>
          <a:noFill/>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a:solidFill>
                  <a:schemeClr val="bg1"/>
                </a:solidFill>
              </a:rPr>
              <a:t>Mission-Critical HADR</a:t>
            </a:r>
            <a:endParaRPr lang="en-US" sz="2400" dirty="0">
              <a:solidFill>
                <a:schemeClr val="bg1"/>
              </a:solidFill>
            </a:endParaRPr>
          </a:p>
        </p:txBody>
      </p:sp>
      <p:sp>
        <p:nvSpPr>
          <p:cNvPr id="32" name="TextBox 31"/>
          <p:cNvSpPr txBox="1"/>
          <p:nvPr/>
        </p:nvSpPr>
        <p:spPr>
          <a:xfrm>
            <a:off x="1" y="6550610"/>
            <a:ext cx="12116662" cy="246221"/>
          </a:xfrm>
          <a:prstGeom prst="rect">
            <a:avLst/>
          </a:prstGeom>
          <a:noFill/>
        </p:spPr>
        <p:txBody>
          <a:bodyPr wrap="square" rtlCol="0">
            <a:spAutoFit/>
          </a:bodyPr>
          <a:lstStyle/>
          <a:p>
            <a:pPr algn="r"/>
            <a:r>
              <a:rPr lang="en-US" sz="1000" b="1">
                <a:solidFill>
                  <a:srgbClr val="00BDF3"/>
                </a:solidFill>
              </a:rPr>
              <a:t>*In progress</a:t>
            </a:r>
            <a:endParaRPr lang="en-US" sz="1000" b="1" dirty="0">
              <a:solidFill>
                <a:srgbClr val="00BDF3"/>
              </a:solidFill>
            </a:endParaRPr>
          </a:p>
        </p:txBody>
      </p:sp>
    </p:spTree>
    <p:extLst>
      <p:ext uri="{BB962C8B-B14F-4D97-AF65-F5344CB8AC3E}">
        <p14:creationId xmlns:p14="http://schemas.microsoft.com/office/powerpoint/2010/main" val="114685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22693" y="139692"/>
            <a:ext cx="12060241" cy="899537"/>
          </a:xfrm>
        </p:spPr>
        <p:txBody>
          <a:bodyPr/>
          <a:lstStyle/>
          <a:p>
            <a:r>
              <a:rPr lang="en-US" sz="3600" dirty="0">
                <a:solidFill>
                  <a:schemeClr val="tx1"/>
                </a:solidFill>
                <a:latin typeface="+mn-lt"/>
                <a:cs typeface="+mn-cs"/>
              </a:rPr>
              <a:t>Solution</a:t>
            </a:r>
            <a:endParaRPr lang="en-US" sz="1800" dirty="0">
              <a:solidFill>
                <a:schemeClr val="tx1"/>
              </a:solidFill>
              <a:latin typeface="+mn-lt"/>
              <a:cs typeface="+mn-cs"/>
            </a:endParaRPr>
          </a:p>
        </p:txBody>
      </p:sp>
      <p:pic>
        <p:nvPicPr>
          <p:cNvPr id="3" name="Picture 2" descr="\\johnlserver\docs$\Artwork from DVD Website\Icons - Illustrations\Maps Globes\USA map states with glow.png"/>
          <p:cNvPicPr>
            <a:picLocks noChangeAspect="1" noChangeArrowheads="1"/>
          </p:cNvPicPr>
          <p:nvPr/>
        </p:nvPicPr>
        <p:blipFill>
          <a:blip r:embed="rId2" cstate="print"/>
          <a:srcRect/>
          <a:stretch>
            <a:fillRect/>
          </a:stretch>
        </p:blipFill>
        <p:spPr bwMode="auto">
          <a:xfrm>
            <a:off x="843618" y="2472791"/>
            <a:ext cx="8161945" cy="4174238"/>
          </a:xfrm>
          <a:prstGeom prst="rect">
            <a:avLst/>
          </a:prstGeom>
          <a:noFill/>
          <a:ln w="9525">
            <a:noFill/>
            <a:miter lim="800000"/>
            <a:headEnd/>
            <a:tailEnd/>
          </a:ln>
        </p:spPr>
      </p:pic>
      <p:grpSp>
        <p:nvGrpSpPr>
          <p:cNvPr id="4" name="Group 3"/>
          <p:cNvGrpSpPr/>
          <p:nvPr/>
        </p:nvGrpSpPr>
        <p:grpSpPr>
          <a:xfrm>
            <a:off x="1206410" y="2129178"/>
            <a:ext cx="7206405" cy="2823717"/>
            <a:chOff x="1756799" y="1807613"/>
            <a:chExt cx="7350908" cy="2880338"/>
          </a:xfrm>
        </p:grpSpPr>
        <p:pic>
          <p:nvPicPr>
            <p:cNvPr id="5" name="Picture 4"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1930909" y="2558980"/>
              <a:ext cx="1092547" cy="1463667"/>
            </a:xfrm>
            <a:prstGeom prst="rect">
              <a:avLst/>
            </a:prstGeom>
            <a:noFill/>
            <a:ln w="9525">
              <a:noFill/>
              <a:miter lim="800000"/>
              <a:headEnd/>
              <a:tailEnd/>
            </a:ln>
          </p:spPr>
        </p:pic>
        <p:pic>
          <p:nvPicPr>
            <p:cNvPr id="6" name="Picture 5"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5665355" y="3146156"/>
              <a:ext cx="1092547" cy="1463667"/>
            </a:xfrm>
            <a:prstGeom prst="rect">
              <a:avLst/>
            </a:prstGeom>
            <a:noFill/>
            <a:ln w="9525">
              <a:noFill/>
              <a:miter lim="800000"/>
              <a:headEnd/>
              <a:tailEnd/>
            </a:ln>
          </p:spPr>
        </p:pic>
        <p:pic>
          <p:nvPicPr>
            <p:cNvPr id="7" name="Picture 6"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7143713" y="3091224"/>
              <a:ext cx="1092547" cy="1463667"/>
            </a:xfrm>
            <a:prstGeom prst="rect">
              <a:avLst/>
            </a:prstGeom>
            <a:noFill/>
            <a:ln w="9525">
              <a:noFill/>
              <a:miter lim="800000"/>
              <a:headEnd/>
              <a:tailEnd/>
            </a:ln>
          </p:spPr>
        </p:pic>
        <p:pic>
          <p:nvPicPr>
            <p:cNvPr id="8" name="Picture 7"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7960147" y="3224284"/>
              <a:ext cx="1092547" cy="1463667"/>
            </a:xfrm>
            <a:prstGeom prst="rect">
              <a:avLst/>
            </a:prstGeom>
            <a:noFill/>
            <a:ln w="9525">
              <a:noFill/>
              <a:miter lim="800000"/>
              <a:headEnd/>
              <a:tailEnd/>
            </a:ln>
          </p:spPr>
        </p:pic>
        <p:pic>
          <p:nvPicPr>
            <p:cNvPr id="9" name="Picture 8" descr="\\johnlserver\docs$\Artwork from DVD Website\Shapes\Arrows\Gold Gradient Collection\arrow 0 gold  arrow curved 6.png"/>
            <p:cNvPicPr>
              <a:picLocks noChangeAspect="1" noChangeArrowheads="1"/>
            </p:cNvPicPr>
            <p:nvPr/>
          </p:nvPicPr>
          <p:blipFill>
            <a:blip r:embed="rId4" cstate="print"/>
            <a:srcRect/>
            <a:stretch>
              <a:fillRect/>
            </a:stretch>
          </p:blipFill>
          <p:spPr bwMode="auto">
            <a:xfrm rot="11066889" flipH="1">
              <a:off x="5759686" y="2730380"/>
              <a:ext cx="2913457" cy="967461"/>
            </a:xfrm>
            <a:prstGeom prst="rect">
              <a:avLst/>
            </a:prstGeom>
            <a:noFill/>
            <a:ln w="9525">
              <a:noFill/>
              <a:miter lim="800000"/>
              <a:headEnd/>
              <a:tailEnd/>
            </a:ln>
          </p:spPr>
        </p:pic>
        <p:pic>
          <p:nvPicPr>
            <p:cNvPr id="10" name="Picture 9" descr="\\johnlserver\docs$\Artwork from DVD Website\Shapes\Arrows\Gold Gradient Collection\arrow 0 gold  arrow curved 6.png"/>
            <p:cNvPicPr>
              <a:picLocks noChangeAspect="1" noChangeArrowheads="1"/>
            </p:cNvPicPr>
            <p:nvPr/>
          </p:nvPicPr>
          <p:blipFill>
            <a:blip r:embed="rId4" cstate="print"/>
            <a:srcRect/>
            <a:stretch>
              <a:fillRect/>
            </a:stretch>
          </p:blipFill>
          <p:spPr bwMode="auto">
            <a:xfrm rot="12150246" flipH="1">
              <a:off x="7472550" y="2344227"/>
              <a:ext cx="1207196" cy="967463"/>
            </a:xfrm>
            <a:prstGeom prst="rect">
              <a:avLst/>
            </a:prstGeom>
            <a:noFill/>
            <a:ln w="9525">
              <a:noFill/>
              <a:miter lim="800000"/>
              <a:headEnd/>
              <a:tailEnd/>
            </a:ln>
          </p:spPr>
        </p:pic>
        <p:pic>
          <p:nvPicPr>
            <p:cNvPr id="11" name="Picture 10" descr="\\johnlserver\docs$\Artwork from DVD Website\Shapes\Arrows\Gold Gradient Collection\dashed arrow 0 gold  arrow curved 7.png"/>
            <p:cNvPicPr>
              <a:picLocks noChangeAspect="1" noChangeArrowheads="1"/>
            </p:cNvPicPr>
            <p:nvPr/>
          </p:nvPicPr>
          <p:blipFill>
            <a:blip r:embed="rId5" cstate="print"/>
            <a:srcRect/>
            <a:stretch>
              <a:fillRect/>
            </a:stretch>
          </p:blipFill>
          <p:spPr bwMode="auto">
            <a:xfrm rot="1231825" flipV="1">
              <a:off x="1756799" y="1807613"/>
              <a:ext cx="7350908" cy="1700267"/>
            </a:xfrm>
            <a:prstGeom prst="rect">
              <a:avLst/>
            </a:prstGeom>
            <a:noFill/>
            <a:ln w="9525">
              <a:noFill/>
              <a:miter lim="800000"/>
              <a:headEnd/>
              <a:tailEnd/>
            </a:ln>
          </p:spPr>
        </p:pic>
      </p:grpSp>
      <p:grpSp>
        <p:nvGrpSpPr>
          <p:cNvPr id="12" name="Group 11"/>
          <p:cNvGrpSpPr/>
          <p:nvPr/>
        </p:nvGrpSpPr>
        <p:grpSpPr>
          <a:xfrm>
            <a:off x="4124911" y="4812675"/>
            <a:ext cx="2098897" cy="1941822"/>
            <a:chOff x="4707310" y="4438397"/>
            <a:chExt cx="2140983" cy="1980760"/>
          </a:xfrm>
        </p:grpSpPr>
        <p:pic>
          <p:nvPicPr>
            <p:cNvPr id="13" name="Picture 2" descr="E:\DVD_Art_Sept-2-2010\DVD_Art_Sept-2-2010\Artwork_Imagery\Icons - Illustrations\_ WINDOWS SERVER ICONS\Hardware\Hard  Drive storage.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07310" y="5761335"/>
              <a:ext cx="1379118" cy="6578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E:\DVD_Art_Sept-2-2010\DVD_Art_Sept-2-2010\Artwork_Imagery\Shapes\Arrows\Curved\big green arrow.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9101381">
              <a:off x="5324564" y="4438397"/>
              <a:ext cx="1523729" cy="11444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56243" y="4830411"/>
              <a:ext cx="1114407" cy="400110"/>
            </a:xfrm>
            <a:prstGeom prst="rect">
              <a:avLst/>
            </a:prstGeom>
            <a:noFill/>
          </p:spPr>
          <p:txBody>
            <a:bodyPr wrap="none" rtlCol="0">
              <a:spAutoFit/>
            </a:bodyPr>
            <a:lstStyle/>
            <a:p>
              <a:r>
                <a:rPr lang="en-US" sz="1961" dirty="0"/>
                <a:t>Backups</a:t>
              </a:r>
            </a:p>
          </p:txBody>
        </p:sp>
      </p:grpSp>
      <p:pic>
        <p:nvPicPr>
          <p:cNvPr id="16" name="Picture 2" descr="\\johnlserver\docs$\Artwork from DVD Website\Shapes\Arrows\Gold Gradient Collection\dashed arrow 0 gold  arrow curved 7.png"/>
          <p:cNvPicPr>
            <a:picLocks noChangeAspect="1" noChangeArrowheads="1"/>
          </p:cNvPicPr>
          <p:nvPr/>
        </p:nvPicPr>
        <p:blipFill>
          <a:blip r:embed="rId8" cstate="print"/>
          <a:srcRect/>
          <a:stretch>
            <a:fillRect/>
          </a:stretch>
        </p:blipFill>
        <p:spPr bwMode="auto">
          <a:xfrm flipV="1">
            <a:off x="9513831" y="5751703"/>
            <a:ext cx="807288" cy="224105"/>
          </a:xfrm>
          <a:prstGeom prst="rect">
            <a:avLst/>
          </a:prstGeom>
          <a:noFill/>
          <a:ln w="9525">
            <a:noFill/>
            <a:miter lim="800000"/>
            <a:headEnd/>
            <a:tailEnd/>
          </a:ln>
        </p:spPr>
      </p:pic>
      <p:pic>
        <p:nvPicPr>
          <p:cNvPr id="17" name="Picture 3" descr="\\johnlserver\docs$\Artwork from DVD Website\Shapes\Arrows\Gold Gradient Collection\arrow 0 gold  arrow curved 4.png"/>
          <p:cNvPicPr>
            <a:picLocks noChangeAspect="1" noChangeArrowheads="1"/>
          </p:cNvPicPr>
          <p:nvPr/>
        </p:nvPicPr>
        <p:blipFill>
          <a:blip r:embed="rId9" cstate="print"/>
          <a:srcRect/>
          <a:stretch>
            <a:fillRect/>
          </a:stretch>
        </p:blipFill>
        <p:spPr bwMode="auto">
          <a:xfrm rot="15085876" flipH="1">
            <a:off x="8200056" y="5529489"/>
            <a:ext cx="361246" cy="715101"/>
          </a:xfrm>
          <a:prstGeom prst="rect">
            <a:avLst/>
          </a:prstGeom>
          <a:noFill/>
          <a:ln w="9525">
            <a:noFill/>
            <a:miter lim="800000"/>
            <a:headEnd/>
            <a:tailEnd/>
          </a:ln>
        </p:spPr>
      </p:pic>
      <p:sp>
        <p:nvSpPr>
          <p:cNvPr id="18" name="TextBox 17"/>
          <p:cNvSpPr txBox="1"/>
          <p:nvPr/>
        </p:nvSpPr>
        <p:spPr>
          <a:xfrm>
            <a:off x="7866887" y="5983352"/>
            <a:ext cx="1799054" cy="573280"/>
          </a:xfrm>
          <a:prstGeom prst="rect">
            <a:avLst/>
          </a:prstGeom>
          <a:noFill/>
        </p:spPr>
        <p:txBody>
          <a:bodyPr wrap="square" rtlCol="0">
            <a:spAutoFit/>
          </a:bodyPr>
          <a:lstStyle/>
          <a:p>
            <a:r>
              <a:rPr lang="en-US" sz="1568" dirty="0"/>
              <a:t>Sync Log</a:t>
            </a:r>
          </a:p>
          <a:p>
            <a:r>
              <a:rPr lang="en-US" sz="1568" dirty="0"/>
              <a:t>Synchronization</a:t>
            </a:r>
          </a:p>
        </p:txBody>
      </p:sp>
      <p:sp>
        <p:nvSpPr>
          <p:cNvPr id="19" name="TextBox 18"/>
          <p:cNvSpPr txBox="1"/>
          <p:nvPr/>
        </p:nvSpPr>
        <p:spPr>
          <a:xfrm>
            <a:off x="9427588" y="5996732"/>
            <a:ext cx="1603048" cy="573280"/>
          </a:xfrm>
          <a:prstGeom prst="rect">
            <a:avLst/>
          </a:prstGeom>
          <a:noFill/>
        </p:spPr>
        <p:txBody>
          <a:bodyPr wrap="square" rtlCol="0">
            <a:spAutoFit/>
          </a:bodyPr>
          <a:lstStyle/>
          <a:p>
            <a:r>
              <a:rPr lang="en-US" sz="1568" dirty="0" err="1"/>
              <a:t>Async</a:t>
            </a:r>
            <a:r>
              <a:rPr lang="en-US" sz="1568" dirty="0"/>
              <a:t> Log Synchronization</a:t>
            </a:r>
          </a:p>
        </p:txBody>
      </p:sp>
      <p:pic>
        <p:nvPicPr>
          <p:cNvPr id="20" name="Picture 4" descr="C:\Users\gopala\Pictures\DVD_ART35\Artwork_Imagery\Icons - Illustrations\charts - diagrams\3d pie chart.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396413" y="5358036"/>
            <a:ext cx="2511800" cy="7531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1338122" y="2323255"/>
            <a:ext cx="6262477" cy="3146382"/>
            <a:chOff x="1891151" y="2005581"/>
            <a:chExt cx="6388053" cy="3209474"/>
          </a:xfrm>
        </p:grpSpPr>
        <p:sp>
          <p:nvSpPr>
            <p:cNvPr id="22" name="Rectangle 21"/>
            <p:cNvSpPr/>
            <p:nvPr/>
          </p:nvSpPr>
          <p:spPr>
            <a:xfrm>
              <a:off x="7341127" y="2538981"/>
              <a:ext cx="938077" cy="707886"/>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a:t>
              </a:r>
            </a:p>
          </p:txBody>
        </p:sp>
        <p:sp>
          <p:nvSpPr>
            <p:cNvPr id="23" name="Rectangle 22"/>
            <p:cNvSpPr/>
            <p:nvPr/>
          </p:nvSpPr>
          <p:spPr>
            <a:xfrm>
              <a:off x="1891151" y="2005581"/>
              <a:ext cx="898003" cy="707886"/>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DR</a:t>
              </a:r>
            </a:p>
          </p:txBody>
        </p:sp>
        <p:pic>
          <p:nvPicPr>
            <p:cNvPr id="24" name="Picture 5" descr="E:\DVD_Art_Sept-2-2010\DVD_Art_Sept-2-2010\Artwork_Imagery\Shapes\Arrows\Curved\big green arrow.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rot="5666746">
              <a:off x="2406227" y="3880952"/>
              <a:ext cx="1523730" cy="114447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683543" y="4248470"/>
              <a:ext cx="1060162" cy="369332"/>
            </a:xfrm>
            <a:prstGeom prst="rect">
              <a:avLst/>
            </a:prstGeom>
            <a:noFill/>
          </p:spPr>
          <p:txBody>
            <a:bodyPr wrap="none" rtlCol="0">
              <a:spAutoFit/>
            </a:bodyPr>
            <a:lstStyle/>
            <a:p>
              <a:pPr indent="-389057">
                <a:lnSpc>
                  <a:spcPct val="90000"/>
                </a:lnSpc>
                <a:spcBef>
                  <a:spcPct val="20000"/>
                </a:spcBef>
                <a:buClr>
                  <a:srgbClr val="777777"/>
                </a:buClr>
              </a:pPr>
              <a:r>
                <a:rPr lang="en-US" sz="1961" dirty="0"/>
                <a:t>Reports</a:t>
              </a:r>
            </a:p>
          </p:txBody>
        </p:sp>
      </p:grpSp>
      <p:grpSp>
        <p:nvGrpSpPr>
          <p:cNvPr id="26" name="Group 25"/>
          <p:cNvGrpSpPr/>
          <p:nvPr/>
        </p:nvGrpSpPr>
        <p:grpSpPr>
          <a:xfrm>
            <a:off x="1376195" y="3207415"/>
            <a:ext cx="7119876" cy="1352495"/>
            <a:chOff x="1882441" y="2704703"/>
            <a:chExt cx="7262644" cy="1379615"/>
          </a:xfrm>
        </p:grpSpPr>
        <p:sp>
          <p:nvSpPr>
            <p:cNvPr id="27" name="Rectangle: Rounded Corners 26"/>
            <p:cNvSpPr/>
            <p:nvPr/>
          </p:nvSpPr>
          <p:spPr bwMode="auto">
            <a:xfrm>
              <a:off x="1882441" y="2704703"/>
              <a:ext cx="1091057" cy="5256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sp>
          <p:nvSpPr>
            <p:cNvPr id="28" name="Rectangle: Rounded Corners 27"/>
            <p:cNvSpPr/>
            <p:nvPr/>
          </p:nvSpPr>
          <p:spPr bwMode="auto">
            <a:xfrm>
              <a:off x="5649920" y="3352708"/>
              <a:ext cx="1091057" cy="5256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sp>
          <p:nvSpPr>
            <p:cNvPr id="29" name="Rectangle: Rounded Corners 28"/>
            <p:cNvSpPr/>
            <p:nvPr/>
          </p:nvSpPr>
          <p:spPr bwMode="auto">
            <a:xfrm>
              <a:off x="7335987" y="3257145"/>
              <a:ext cx="1091057" cy="5256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sp>
          <p:nvSpPr>
            <p:cNvPr id="30" name="Rectangle: Rounded Corners 29"/>
            <p:cNvSpPr/>
            <p:nvPr/>
          </p:nvSpPr>
          <p:spPr bwMode="auto">
            <a:xfrm>
              <a:off x="8054028" y="3558678"/>
              <a:ext cx="1091057" cy="5256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grpSp>
      <p:grpSp>
        <p:nvGrpSpPr>
          <p:cNvPr id="38" name="Group 37"/>
          <p:cNvGrpSpPr/>
          <p:nvPr/>
        </p:nvGrpSpPr>
        <p:grpSpPr>
          <a:xfrm>
            <a:off x="1517401" y="3104941"/>
            <a:ext cx="6841483" cy="1447464"/>
            <a:chOff x="1958291" y="2586495"/>
            <a:chExt cx="6978669" cy="1476489"/>
          </a:xfrm>
        </p:grpSpPr>
        <p:sp>
          <p:nvSpPr>
            <p:cNvPr id="39" name="Flowchart: Punched Tape 38"/>
            <p:cNvSpPr/>
            <p:nvPr/>
          </p:nvSpPr>
          <p:spPr bwMode="auto">
            <a:xfrm>
              <a:off x="1958291" y="2586495"/>
              <a:ext cx="939359" cy="608853"/>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sp>
          <p:nvSpPr>
            <p:cNvPr id="40" name="Flowchart: Punched Tape 39"/>
            <p:cNvSpPr/>
            <p:nvPr/>
          </p:nvSpPr>
          <p:spPr bwMode="auto">
            <a:xfrm>
              <a:off x="5681043" y="3360668"/>
              <a:ext cx="872880" cy="588691"/>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sp>
          <p:nvSpPr>
            <p:cNvPr id="41" name="Flowchart: Punched Tape 40"/>
            <p:cNvSpPr/>
            <p:nvPr/>
          </p:nvSpPr>
          <p:spPr bwMode="auto">
            <a:xfrm>
              <a:off x="7298140" y="3204138"/>
              <a:ext cx="1133011" cy="665303"/>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sp>
          <p:nvSpPr>
            <p:cNvPr id="42" name="Flowchart: Punched Tape 41"/>
            <p:cNvSpPr/>
            <p:nvPr/>
          </p:nvSpPr>
          <p:spPr bwMode="auto">
            <a:xfrm>
              <a:off x="8142118" y="3488357"/>
              <a:ext cx="794842" cy="574627"/>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grpSp>
      <p:sp>
        <p:nvSpPr>
          <p:cNvPr id="44" name="Rectangle 43"/>
          <p:cNvSpPr/>
          <p:nvPr/>
        </p:nvSpPr>
        <p:spPr>
          <a:xfrm>
            <a:off x="6022693" y="682636"/>
            <a:ext cx="4027128" cy="369332"/>
          </a:xfrm>
          <a:prstGeom prst="rect">
            <a:avLst/>
          </a:prstGeom>
        </p:spPr>
        <p:txBody>
          <a:bodyPr wrap="none">
            <a:spAutoFit/>
          </a:bodyPr>
          <a:lstStyle/>
          <a:p>
            <a:r>
              <a:rPr lang="en-US" dirty="0"/>
              <a:t>HADR with Always On Availability Groups</a:t>
            </a:r>
          </a:p>
        </p:txBody>
      </p:sp>
      <p:sp>
        <p:nvSpPr>
          <p:cNvPr id="31" name="Rectangle 30"/>
          <p:cNvSpPr/>
          <p:nvPr/>
        </p:nvSpPr>
        <p:spPr>
          <a:xfrm>
            <a:off x="304522" y="682636"/>
            <a:ext cx="6096000" cy="369332"/>
          </a:xfrm>
          <a:prstGeom prst="rect">
            <a:avLst/>
          </a:prstGeom>
        </p:spPr>
        <p:txBody>
          <a:bodyPr>
            <a:spAutoFit/>
          </a:bodyPr>
          <a:lstStyle/>
          <a:p>
            <a:r>
              <a:rPr lang="en-US" dirty="0" smtClean="0"/>
              <a:t>Mission </a:t>
            </a:r>
            <a:r>
              <a:rPr lang="en-US" dirty="0"/>
              <a:t>critical application using SQL </a:t>
            </a:r>
            <a:r>
              <a:rPr lang="en-US" dirty="0" smtClean="0"/>
              <a:t>Server</a:t>
            </a:r>
            <a:endParaRPr lang="en-US" dirty="0"/>
          </a:p>
        </p:txBody>
      </p:sp>
      <p:sp>
        <p:nvSpPr>
          <p:cNvPr id="43" name="Title 1"/>
          <p:cNvSpPr txBox="1">
            <a:spLocks/>
          </p:cNvSpPr>
          <p:nvPr/>
        </p:nvSpPr>
        <p:spPr>
          <a:xfrm>
            <a:off x="215357" y="139692"/>
            <a:ext cx="12060241"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solidFill>
                  <a:schemeClr val="tx1"/>
                </a:solidFill>
                <a:latin typeface="+mn-lt"/>
                <a:cs typeface="+mn-cs"/>
              </a:rPr>
              <a:t>Problem</a:t>
            </a:r>
            <a:endParaRPr lang="en-US" sz="1800" dirty="0">
              <a:solidFill>
                <a:schemeClr val="tx1"/>
              </a:solidFill>
              <a:latin typeface="+mn-lt"/>
              <a:cs typeface="+mn-cs"/>
            </a:endParaRPr>
          </a:p>
        </p:txBody>
      </p:sp>
    </p:spTree>
    <p:extLst>
      <p:ext uri="{BB962C8B-B14F-4D97-AF65-F5344CB8AC3E}">
        <p14:creationId xmlns:p14="http://schemas.microsoft.com/office/powerpoint/2010/main" val="2058609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8"/>
                                        </p:tgtEl>
                                      </p:cBhvr>
                                    </p:animEffect>
                                    <p:set>
                                      <p:cBhvr>
                                        <p:cTn id="7" dur="1" fill="hold">
                                          <p:stCondLst>
                                            <p:cond delay="499"/>
                                          </p:stCondLst>
                                        </p:cTn>
                                        <p:tgtEl>
                                          <p:spTgt spid="3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1"/>
                                        </p:tgtEl>
                                      </p:cBhvr>
                                    </p:animEffect>
                                    <p:set>
                                      <p:cBhvr>
                                        <p:cTn id="20" dur="1" fill="hold">
                                          <p:stCondLst>
                                            <p:cond delay="499"/>
                                          </p:stCondLst>
                                        </p:cTn>
                                        <p:tgtEl>
                                          <p:spTgt spid="2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hnlserver\docs$\Artwork from DVD Website\Icons - Illustrations\Maps Globes\USA map states with glow.png"/>
          <p:cNvPicPr>
            <a:picLocks noChangeAspect="1" noChangeArrowheads="1"/>
          </p:cNvPicPr>
          <p:nvPr/>
        </p:nvPicPr>
        <p:blipFill>
          <a:blip r:embed="rId2" cstate="print"/>
          <a:srcRect/>
          <a:stretch>
            <a:fillRect/>
          </a:stretch>
        </p:blipFill>
        <p:spPr bwMode="auto">
          <a:xfrm>
            <a:off x="1704310" y="2319266"/>
            <a:ext cx="8161945" cy="4174238"/>
          </a:xfrm>
          <a:prstGeom prst="rect">
            <a:avLst/>
          </a:prstGeom>
          <a:noFill/>
          <a:ln w="9525">
            <a:noFill/>
            <a:miter lim="800000"/>
            <a:headEnd/>
            <a:tailEnd/>
          </a:ln>
        </p:spPr>
      </p:pic>
      <p:pic>
        <p:nvPicPr>
          <p:cNvPr id="5" name="Picture 4"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6096095" y="4310767"/>
            <a:ext cx="1071070" cy="1434894"/>
          </a:xfrm>
          <a:prstGeom prst="rect">
            <a:avLst/>
          </a:prstGeom>
          <a:noFill/>
          <a:ln w="9525">
            <a:noFill/>
            <a:miter lim="800000"/>
            <a:headEnd/>
            <a:tailEnd/>
          </a:ln>
        </p:spPr>
      </p:pic>
      <p:pic>
        <p:nvPicPr>
          <p:cNvPr id="6" name="Picture 5"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4729047" y="2971492"/>
            <a:ext cx="1071070" cy="1434894"/>
          </a:xfrm>
          <a:prstGeom prst="rect">
            <a:avLst/>
          </a:prstGeom>
          <a:noFill/>
          <a:ln w="9525">
            <a:noFill/>
            <a:miter lim="800000"/>
            <a:headEnd/>
            <a:tailEnd/>
          </a:ln>
        </p:spPr>
      </p:pic>
      <p:pic>
        <p:nvPicPr>
          <p:cNvPr id="7" name="Picture 6"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6086894" y="2974670"/>
            <a:ext cx="1071070" cy="1434894"/>
          </a:xfrm>
          <a:prstGeom prst="rect">
            <a:avLst/>
          </a:prstGeom>
          <a:noFill/>
          <a:ln w="9525">
            <a:noFill/>
            <a:miter lim="800000"/>
            <a:headEnd/>
            <a:tailEnd/>
          </a:ln>
        </p:spPr>
      </p:pic>
      <p:pic>
        <p:nvPicPr>
          <p:cNvPr id="8" name="Picture 7"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7234396" y="3021352"/>
            <a:ext cx="1071070" cy="1434894"/>
          </a:xfrm>
          <a:prstGeom prst="rect">
            <a:avLst/>
          </a:prstGeom>
          <a:noFill/>
          <a:ln w="9525">
            <a:noFill/>
            <a:miter lim="800000"/>
            <a:headEnd/>
            <a:tailEnd/>
          </a:ln>
        </p:spPr>
      </p:pic>
      <p:sp>
        <p:nvSpPr>
          <p:cNvPr id="19" name="TextBox 18"/>
          <p:cNvSpPr txBox="1"/>
          <p:nvPr/>
        </p:nvSpPr>
        <p:spPr>
          <a:xfrm>
            <a:off x="9943442" y="5640120"/>
            <a:ext cx="1603048" cy="573280"/>
          </a:xfrm>
          <a:prstGeom prst="rect">
            <a:avLst/>
          </a:prstGeom>
          <a:noFill/>
        </p:spPr>
        <p:txBody>
          <a:bodyPr wrap="square" rtlCol="0">
            <a:spAutoFit/>
          </a:bodyPr>
          <a:lstStyle/>
          <a:p>
            <a:r>
              <a:rPr lang="en-US" sz="1568" dirty="0" err="1"/>
              <a:t>Async</a:t>
            </a:r>
            <a:r>
              <a:rPr lang="en-US" sz="1568" dirty="0"/>
              <a:t> Log Synchronization</a:t>
            </a:r>
          </a:p>
        </p:txBody>
      </p:sp>
      <p:pic>
        <p:nvPicPr>
          <p:cNvPr id="36" name="Picture 35"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4714213" y="4293200"/>
            <a:ext cx="1071070" cy="1434894"/>
          </a:xfrm>
          <a:prstGeom prst="rect">
            <a:avLst/>
          </a:prstGeom>
          <a:noFill/>
          <a:ln w="9525">
            <a:noFill/>
            <a:miter lim="800000"/>
            <a:headEnd/>
            <a:tailEnd/>
          </a:ln>
        </p:spPr>
      </p:pic>
      <p:pic>
        <p:nvPicPr>
          <p:cNvPr id="37" name="Picture 2" descr="\\johnlserver\docs$\Artwork from DVD Website\Shapes\Arrows\Gold Gradient Collection\dashed arrow 0 gold  arrow curved 7.png"/>
          <p:cNvPicPr>
            <a:picLocks noChangeAspect="1" noChangeArrowheads="1"/>
          </p:cNvPicPr>
          <p:nvPr/>
        </p:nvPicPr>
        <p:blipFill>
          <a:blip r:embed="rId4" cstate="print"/>
          <a:srcRect/>
          <a:stretch>
            <a:fillRect/>
          </a:stretch>
        </p:blipFill>
        <p:spPr bwMode="auto">
          <a:xfrm rot="19361554" flipV="1">
            <a:off x="6275283" y="4022631"/>
            <a:ext cx="2185770" cy="606775"/>
          </a:xfrm>
          <a:prstGeom prst="rect">
            <a:avLst/>
          </a:prstGeom>
          <a:noFill/>
          <a:ln w="9525">
            <a:noFill/>
            <a:miter lim="800000"/>
            <a:headEnd/>
            <a:tailEnd/>
          </a:ln>
        </p:spPr>
      </p:pic>
      <p:pic>
        <p:nvPicPr>
          <p:cNvPr id="43" name="Picture 2" descr="\\johnlserver\docs$\Artwork from DVD Website\Shapes\Arrows\Gold Gradient Collection\dashed arrow 0 gold  arrow curved 7.png"/>
          <p:cNvPicPr>
            <a:picLocks noChangeAspect="1" noChangeArrowheads="1"/>
          </p:cNvPicPr>
          <p:nvPr/>
        </p:nvPicPr>
        <p:blipFill>
          <a:blip r:embed="rId4" cstate="print"/>
          <a:srcRect/>
          <a:stretch>
            <a:fillRect/>
          </a:stretch>
        </p:blipFill>
        <p:spPr bwMode="auto">
          <a:xfrm rot="20404720" flipV="1">
            <a:off x="4990840" y="3627069"/>
            <a:ext cx="2860949" cy="794207"/>
          </a:xfrm>
          <a:prstGeom prst="rect">
            <a:avLst/>
          </a:prstGeom>
          <a:noFill/>
          <a:ln w="9525">
            <a:noFill/>
            <a:miter lim="800000"/>
            <a:headEnd/>
            <a:tailEnd/>
          </a:ln>
        </p:spPr>
      </p:pic>
      <p:pic>
        <p:nvPicPr>
          <p:cNvPr id="44" name="Picture 2" descr="\\johnlserver\docs$\Artwork from DVD Website\Shapes\Arrows\Gold Gradient Collection\dashed arrow 0 gold  arrow curved 7.png"/>
          <p:cNvPicPr>
            <a:picLocks noChangeAspect="1" noChangeArrowheads="1"/>
          </p:cNvPicPr>
          <p:nvPr/>
        </p:nvPicPr>
        <p:blipFill>
          <a:blip r:embed="rId4" cstate="print"/>
          <a:srcRect/>
          <a:stretch>
            <a:fillRect/>
          </a:stretch>
        </p:blipFill>
        <p:spPr bwMode="auto">
          <a:xfrm flipV="1">
            <a:off x="5233251" y="2511202"/>
            <a:ext cx="2745221" cy="747222"/>
          </a:xfrm>
          <a:prstGeom prst="rect">
            <a:avLst/>
          </a:prstGeom>
          <a:noFill/>
          <a:ln w="9525">
            <a:noFill/>
            <a:miter lim="800000"/>
            <a:headEnd/>
            <a:tailEnd/>
          </a:ln>
        </p:spPr>
      </p:pic>
      <p:pic>
        <p:nvPicPr>
          <p:cNvPr id="45" name="Picture 2" descr="\\johnlserver\docs$\Artwork from DVD Website\Shapes\Arrows\Gold Gradient Collection\dashed arrow 0 gold  arrow curved 7.png"/>
          <p:cNvPicPr>
            <a:picLocks noChangeAspect="1" noChangeArrowheads="1"/>
          </p:cNvPicPr>
          <p:nvPr/>
        </p:nvPicPr>
        <p:blipFill>
          <a:blip r:embed="rId4" cstate="print"/>
          <a:srcRect/>
          <a:stretch>
            <a:fillRect/>
          </a:stretch>
        </p:blipFill>
        <p:spPr bwMode="auto">
          <a:xfrm rot="819681" flipV="1">
            <a:off x="6461956" y="2778709"/>
            <a:ext cx="1786067" cy="495817"/>
          </a:xfrm>
          <a:prstGeom prst="rect">
            <a:avLst/>
          </a:prstGeom>
          <a:noFill/>
          <a:ln w="9525">
            <a:noFill/>
            <a:miter lim="800000"/>
            <a:headEnd/>
            <a:tailEnd/>
          </a:ln>
        </p:spPr>
      </p:pic>
      <p:pic>
        <p:nvPicPr>
          <p:cNvPr id="46" name="Picture 2" descr="\\johnlserver\docs$\Artwork from DVD Website\Shapes\Arrows\Gold Gradient Collection\dashed arrow 0 gold  arrow curved 7.png"/>
          <p:cNvPicPr>
            <a:picLocks noChangeAspect="1" noChangeArrowheads="1"/>
          </p:cNvPicPr>
          <p:nvPr/>
        </p:nvPicPr>
        <p:blipFill>
          <a:blip r:embed="rId4" cstate="print"/>
          <a:srcRect/>
          <a:stretch>
            <a:fillRect/>
          </a:stretch>
        </p:blipFill>
        <p:spPr bwMode="auto">
          <a:xfrm flipV="1">
            <a:off x="10431168" y="5565419"/>
            <a:ext cx="807288" cy="224105"/>
          </a:xfrm>
          <a:prstGeom prst="rect">
            <a:avLst/>
          </a:prstGeom>
          <a:noFill/>
          <a:ln w="9525">
            <a:noFill/>
            <a:miter lim="800000"/>
            <a:headEnd/>
            <a:tailEnd/>
          </a:ln>
        </p:spPr>
      </p:pic>
      <p:sp>
        <p:nvSpPr>
          <p:cNvPr id="47" name="Rectangle 46"/>
          <p:cNvSpPr/>
          <p:nvPr/>
        </p:nvSpPr>
        <p:spPr>
          <a:xfrm>
            <a:off x="5213636" y="3762276"/>
            <a:ext cx="751705" cy="693888"/>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S3</a:t>
            </a:r>
          </a:p>
        </p:txBody>
      </p:sp>
      <p:sp>
        <p:nvSpPr>
          <p:cNvPr id="48" name="Rectangle 47"/>
          <p:cNvSpPr/>
          <p:nvPr/>
        </p:nvSpPr>
        <p:spPr>
          <a:xfrm>
            <a:off x="6529381" y="3800409"/>
            <a:ext cx="751705" cy="693888"/>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S1</a:t>
            </a:r>
          </a:p>
        </p:txBody>
      </p:sp>
      <p:sp>
        <p:nvSpPr>
          <p:cNvPr id="49" name="Rectangle 48"/>
          <p:cNvSpPr/>
          <p:nvPr/>
        </p:nvSpPr>
        <p:spPr>
          <a:xfrm>
            <a:off x="7782441" y="3800409"/>
            <a:ext cx="490415" cy="693888"/>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t>
            </a:r>
          </a:p>
        </p:txBody>
      </p:sp>
      <p:sp>
        <p:nvSpPr>
          <p:cNvPr id="50" name="Rectangle 49"/>
          <p:cNvSpPr/>
          <p:nvPr/>
        </p:nvSpPr>
        <p:spPr>
          <a:xfrm>
            <a:off x="6552516" y="5138795"/>
            <a:ext cx="751705" cy="693888"/>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S2</a:t>
            </a:r>
          </a:p>
        </p:txBody>
      </p:sp>
      <p:sp>
        <p:nvSpPr>
          <p:cNvPr id="51" name="Rectangle 50"/>
          <p:cNvSpPr/>
          <p:nvPr/>
        </p:nvSpPr>
        <p:spPr>
          <a:xfrm>
            <a:off x="5194762" y="5094176"/>
            <a:ext cx="751705" cy="693888"/>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S4</a:t>
            </a:r>
          </a:p>
        </p:txBody>
      </p:sp>
      <p:sp>
        <p:nvSpPr>
          <p:cNvPr id="21" name="Title 1"/>
          <p:cNvSpPr txBox="1">
            <a:spLocks/>
          </p:cNvSpPr>
          <p:nvPr/>
        </p:nvSpPr>
        <p:spPr>
          <a:xfrm>
            <a:off x="6022693" y="139692"/>
            <a:ext cx="12060241"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smtClean="0">
                <a:solidFill>
                  <a:schemeClr val="tx1"/>
                </a:solidFill>
                <a:latin typeface="+mn-lt"/>
                <a:cs typeface="+mn-cs"/>
              </a:rPr>
              <a:t>Solution</a:t>
            </a:r>
            <a:endParaRPr lang="en-US" sz="1800">
              <a:solidFill>
                <a:schemeClr val="tx1"/>
              </a:solidFill>
              <a:latin typeface="+mn-lt"/>
              <a:cs typeface="+mn-cs"/>
            </a:endParaRPr>
          </a:p>
        </p:txBody>
      </p:sp>
      <p:sp>
        <p:nvSpPr>
          <p:cNvPr id="22" name="Rectangle 21"/>
          <p:cNvSpPr/>
          <p:nvPr/>
        </p:nvSpPr>
        <p:spPr>
          <a:xfrm>
            <a:off x="6022693" y="682636"/>
            <a:ext cx="4484626" cy="369332"/>
          </a:xfrm>
          <a:prstGeom prst="rect">
            <a:avLst/>
          </a:prstGeom>
        </p:spPr>
        <p:txBody>
          <a:bodyPr wrap="none">
            <a:spAutoFit/>
          </a:bodyPr>
          <a:lstStyle/>
          <a:p>
            <a:r>
              <a:rPr lang="en-US" dirty="0" smtClean="0"/>
              <a:t>Read Scale with Always On Availability Groups</a:t>
            </a:r>
            <a:endParaRPr lang="en-US" dirty="0"/>
          </a:p>
        </p:txBody>
      </p:sp>
      <p:sp>
        <p:nvSpPr>
          <p:cNvPr id="23" name="Rectangle 22"/>
          <p:cNvSpPr/>
          <p:nvPr/>
        </p:nvSpPr>
        <p:spPr>
          <a:xfrm>
            <a:off x="304522" y="682636"/>
            <a:ext cx="6096000" cy="369332"/>
          </a:xfrm>
          <a:prstGeom prst="rect">
            <a:avLst/>
          </a:prstGeom>
        </p:spPr>
        <p:txBody>
          <a:bodyPr>
            <a:spAutoFit/>
          </a:bodyPr>
          <a:lstStyle/>
          <a:p>
            <a:r>
              <a:rPr lang="en-US" dirty="0" smtClean="0"/>
              <a:t>High concurrent read volume application</a:t>
            </a:r>
            <a:endParaRPr lang="en-US" dirty="0"/>
          </a:p>
        </p:txBody>
      </p:sp>
      <p:sp>
        <p:nvSpPr>
          <p:cNvPr id="24" name="Title 1"/>
          <p:cNvSpPr txBox="1">
            <a:spLocks/>
          </p:cNvSpPr>
          <p:nvPr/>
        </p:nvSpPr>
        <p:spPr>
          <a:xfrm>
            <a:off x="215357" y="139692"/>
            <a:ext cx="12060241"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solidFill>
                  <a:schemeClr val="tx1"/>
                </a:solidFill>
                <a:latin typeface="+mn-lt"/>
                <a:cs typeface="+mn-cs"/>
              </a:rPr>
              <a:t>Problem</a:t>
            </a:r>
            <a:endParaRPr lang="en-US" sz="1800" dirty="0">
              <a:solidFill>
                <a:schemeClr val="tx1"/>
              </a:solidFill>
              <a:latin typeface="+mn-lt"/>
              <a:cs typeface="+mn-cs"/>
            </a:endParaRPr>
          </a:p>
        </p:txBody>
      </p:sp>
    </p:spTree>
    <p:extLst>
      <p:ext uri="{BB962C8B-B14F-4D97-AF65-F5344CB8AC3E}">
        <p14:creationId xmlns:p14="http://schemas.microsoft.com/office/powerpoint/2010/main" val="4685262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700" dirty="0"/>
              <a:t>SQL Server on Linux Agenda</a:t>
            </a:r>
          </a:p>
        </p:txBody>
      </p:sp>
      <p:sp>
        <p:nvSpPr>
          <p:cNvPr id="3" name="Text Placeholder 2"/>
          <p:cNvSpPr>
            <a:spLocks noGrp="1"/>
          </p:cNvSpPr>
          <p:nvPr>
            <p:ph type="body" sz="quarter" idx="4294967295"/>
          </p:nvPr>
        </p:nvSpPr>
        <p:spPr>
          <a:xfrm>
            <a:off x="435935" y="1474182"/>
            <a:ext cx="9128125" cy="4710113"/>
          </a:xfrm>
        </p:spPr>
        <p:txBody>
          <a:bodyPr/>
          <a:lstStyle/>
          <a:p>
            <a:pPr>
              <a:buClr>
                <a:schemeClr val="bg1"/>
              </a:buClr>
            </a:pPr>
            <a:endParaRPr lang="en-US" dirty="0">
              <a:solidFill>
                <a:schemeClr val="bg1"/>
              </a:solidFill>
            </a:endParaRPr>
          </a:p>
          <a:p>
            <a:pPr>
              <a:buClr>
                <a:schemeClr val="bg1"/>
              </a:buClr>
            </a:pPr>
            <a:r>
              <a:rPr lang="en-US" dirty="0">
                <a:solidFill>
                  <a:schemeClr val="bg1"/>
                </a:solidFill>
              </a:rPr>
              <a:t>Why SQL Server on Linux?</a:t>
            </a:r>
          </a:p>
          <a:p>
            <a:pPr>
              <a:buClr>
                <a:schemeClr val="bg1"/>
              </a:buClr>
            </a:pPr>
            <a:r>
              <a:rPr lang="en-US" dirty="0">
                <a:solidFill>
                  <a:schemeClr val="bg1"/>
                </a:solidFill>
              </a:rPr>
              <a:t>Scope</a:t>
            </a:r>
          </a:p>
          <a:p>
            <a:pPr>
              <a:buClr>
                <a:schemeClr val="bg1"/>
              </a:buClr>
            </a:pPr>
            <a:r>
              <a:rPr lang="en-US" dirty="0">
                <a:solidFill>
                  <a:schemeClr val="bg1"/>
                </a:solidFill>
              </a:rPr>
              <a:t>Architecture</a:t>
            </a:r>
          </a:p>
          <a:p>
            <a:pPr>
              <a:buClr>
                <a:schemeClr val="bg1"/>
              </a:buClr>
            </a:pPr>
            <a:r>
              <a:rPr lang="en-US" dirty="0" smtClean="0">
                <a:solidFill>
                  <a:schemeClr val="bg1"/>
                </a:solidFill>
              </a:rPr>
              <a:t>Demos</a:t>
            </a:r>
            <a:endParaRPr lang="en-US" dirty="0">
              <a:solidFill>
                <a:schemeClr val="bg1"/>
              </a:solidFill>
            </a:endParaRPr>
          </a:p>
          <a:p>
            <a:pPr>
              <a:buClr>
                <a:schemeClr val="bg1"/>
              </a:buClr>
            </a:pPr>
            <a:r>
              <a:rPr lang="en-US" dirty="0">
                <a:solidFill>
                  <a:schemeClr val="bg1"/>
                </a:solidFill>
              </a:rPr>
              <a:t>Schedule</a:t>
            </a:r>
          </a:p>
          <a:p>
            <a:pPr>
              <a:buClr>
                <a:schemeClr val="bg1"/>
              </a:buClr>
            </a:pPr>
            <a:r>
              <a:rPr lang="en-US" dirty="0">
                <a:solidFill>
                  <a:schemeClr val="bg1"/>
                </a:solidFill>
              </a:rPr>
              <a:t>How to get involved</a:t>
            </a:r>
          </a:p>
        </p:txBody>
      </p:sp>
    </p:spTree>
    <p:extLst>
      <p:ext uri="{BB962C8B-B14F-4D97-AF65-F5344CB8AC3E}">
        <p14:creationId xmlns:p14="http://schemas.microsoft.com/office/powerpoint/2010/main" val="19616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hnlserver\docs$\Artwork from DVD Website\Icons - Illustrations\Maps Globes\USA map states with glow.png"/>
          <p:cNvPicPr>
            <a:picLocks noChangeAspect="1" noChangeArrowheads="1"/>
          </p:cNvPicPr>
          <p:nvPr/>
        </p:nvPicPr>
        <p:blipFill>
          <a:blip r:embed="rId2" cstate="print"/>
          <a:srcRect/>
          <a:stretch>
            <a:fillRect/>
          </a:stretch>
        </p:blipFill>
        <p:spPr bwMode="auto">
          <a:xfrm>
            <a:off x="1266342" y="2554703"/>
            <a:ext cx="8161945" cy="4174238"/>
          </a:xfrm>
          <a:prstGeom prst="rect">
            <a:avLst/>
          </a:prstGeom>
          <a:noFill/>
          <a:ln w="9525">
            <a:noFill/>
            <a:miter lim="800000"/>
            <a:headEnd/>
            <a:tailEnd/>
          </a:ln>
        </p:spPr>
      </p:pic>
      <p:pic>
        <p:nvPicPr>
          <p:cNvPr id="6" name="Picture 5"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5553987" y="3547391"/>
            <a:ext cx="1071070" cy="1434894"/>
          </a:xfrm>
          <a:prstGeom prst="rect">
            <a:avLst/>
          </a:prstGeom>
          <a:noFill/>
          <a:ln w="9525">
            <a:noFill/>
            <a:miter lim="800000"/>
            <a:headEnd/>
            <a:tailEnd/>
          </a:ln>
        </p:spPr>
      </p:pic>
      <p:pic>
        <p:nvPicPr>
          <p:cNvPr id="7" name="Picture 6"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7003283" y="3493539"/>
            <a:ext cx="1071070" cy="1434894"/>
          </a:xfrm>
          <a:prstGeom prst="rect">
            <a:avLst/>
          </a:prstGeom>
          <a:noFill/>
          <a:ln w="9525">
            <a:noFill/>
            <a:miter lim="800000"/>
            <a:headEnd/>
            <a:tailEnd/>
          </a:ln>
        </p:spPr>
      </p:pic>
      <p:pic>
        <p:nvPicPr>
          <p:cNvPr id="8" name="Picture 7"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7803668" y="3623983"/>
            <a:ext cx="1071070" cy="1434894"/>
          </a:xfrm>
          <a:prstGeom prst="rect">
            <a:avLst/>
          </a:prstGeom>
          <a:noFill/>
          <a:ln w="9525">
            <a:noFill/>
            <a:miter lim="800000"/>
            <a:headEnd/>
            <a:tailEnd/>
          </a:ln>
        </p:spPr>
      </p:pic>
      <p:pic>
        <p:nvPicPr>
          <p:cNvPr id="10" name="Picture 9" descr="\\johnlserver\docs$\Artwork from DVD Website\Shapes\Arrows\Gold Gradient Collection\arrow 0 gold  arrow curved 6.png"/>
          <p:cNvPicPr>
            <a:picLocks noChangeAspect="1" noChangeArrowheads="1"/>
          </p:cNvPicPr>
          <p:nvPr/>
        </p:nvPicPr>
        <p:blipFill>
          <a:blip r:embed="rId4" cstate="print"/>
          <a:srcRect/>
          <a:stretch>
            <a:fillRect/>
          </a:stretch>
        </p:blipFill>
        <p:spPr bwMode="auto">
          <a:xfrm rot="12150246" flipH="1">
            <a:off x="7470612" y="3143998"/>
            <a:ext cx="1183465" cy="948445"/>
          </a:xfrm>
          <a:prstGeom prst="rect">
            <a:avLst/>
          </a:prstGeom>
          <a:noFill/>
          <a:ln w="9525">
            <a:noFill/>
            <a:miter lim="800000"/>
            <a:headEnd/>
            <a:tailEnd/>
          </a:ln>
        </p:spPr>
      </p:pic>
      <p:pic>
        <p:nvPicPr>
          <p:cNvPr id="16" name="Picture 2" descr="\\johnlserver\docs$\Artwork from DVD Website\Shapes\Arrows\Gold Gradient Collection\dashed arrow 0 gold  arrow curved 7.png"/>
          <p:cNvPicPr>
            <a:picLocks noChangeAspect="1" noChangeArrowheads="1"/>
          </p:cNvPicPr>
          <p:nvPr/>
        </p:nvPicPr>
        <p:blipFill>
          <a:blip r:embed="rId5" cstate="print"/>
          <a:srcRect/>
          <a:stretch>
            <a:fillRect/>
          </a:stretch>
        </p:blipFill>
        <p:spPr bwMode="auto">
          <a:xfrm flipV="1">
            <a:off x="10029685" y="5857685"/>
            <a:ext cx="807288" cy="224105"/>
          </a:xfrm>
          <a:prstGeom prst="rect">
            <a:avLst/>
          </a:prstGeom>
          <a:noFill/>
          <a:ln w="9525">
            <a:noFill/>
            <a:miter lim="800000"/>
            <a:headEnd/>
            <a:tailEnd/>
          </a:ln>
        </p:spPr>
      </p:pic>
      <p:pic>
        <p:nvPicPr>
          <p:cNvPr id="17" name="Picture 3" descr="\\johnlserver\docs$\Artwork from DVD Website\Shapes\Arrows\Gold Gradient Collection\arrow 0 gold  arrow curved 4.png"/>
          <p:cNvPicPr>
            <a:picLocks noChangeAspect="1" noChangeArrowheads="1"/>
          </p:cNvPicPr>
          <p:nvPr/>
        </p:nvPicPr>
        <p:blipFill>
          <a:blip r:embed="rId6" cstate="print"/>
          <a:srcRect/>
          <a:stretch>
            <a:fillRect/>
          </a:stretch>
        </p:blipFill>
        <p:spPr bwMode="auto">
          <a:xfrm rot="15085876" flipH="1">
            <a:off x="8715910" y="5635471"/>
            <a:ext cx="361246" cy="715101"/>
          </a:xfrm>
          <a:prstGeom prst="rect">
            <a:avLst/>
          </a:prstGeom>
          <a:noFill/>
          <a:ln w="9525">
            <a:noFill/>
            <a:miter lim="800000"/>
            <a:headEnd/>
            <a:tailEnd/>
          </a:ln>
        </p:spPr>
      </p:pic>
      <p:sp>
        <p:nvSpPr>
          <p:cNvPr id="18" name="TextBox 17"/>
          <p:cNvSpPr txBox="1"/>
          <p:nvPr/>
        </p:nvSpPr>
        <p:spPr>
          <a:xfrm>
            <a:off x="8382741" y="6089334"/>
            <a:ext cx="1799054" cy="573280"/>
          </a:xfrm>
          <a:prstGeom prst="rect">
            <a:avLst/>
          </a:prstGeom>
          <a:noFill/>
        </p:spPr>
        <p:txBody>
          <a:bodyPr wrap="square" rtlCol="0">
            <a:spAutoFit/>
          </a:bodyPr>
          <a:lstStyle/>
          <a:p>
            <a:r>
              <a:rPr lang="en-US" sz="1568" dirty="0"/>
              <a:t>Sync Log</a:t>
            </a:r>
          </a:p>
          <a:p>
            <a:r>
              <a:rPr lang="en-US" sz="1568" dirty="0"/>
              <a:t>Synchronization</a:t>
            </a:r>
          </a:p>
        </p:txBody>
      </p:sp>
      <p:sp>
        <p:nvSpPr>
          <p:cNvPr id="19" name="TextBox 18"/>
          <p:cNvSpPr txBox="1"/>
          <p:nvPr/>
        </p:nvSpPr>
        <p:spPr>
          <a:xfrm>
            <a:off x="9943442" y="6102714"/>
            <a:ext cx="1603048" cy="573280"/>
          </a:xfrm>
          <a:prstGeom prst="rect">
            <a:avLst/>
          </a:prstGeom>
          <a:noFill/>
        </p:spPr>
        <p:txBody>
          <a:bodyPr wrap="square" rtlCol="0">
            <a:spAutoFit/>
          </a:bodyPr>
          <a:lstStyle/>
          <a:p>
            <a:r>
              <a:rPr lang="en-US" sz="1568" dirty="0" err="1"/>
              <a:t>Async</a:t>
            </a:r>
            <a:r>
              <a:rPr lang="en-US" sz="1568" dirty="0"/>
              <a:t> Log Synchronization</a:t>
            </a:r>
          </a:p>
        </p:txBody>
      </p:sp>
      <p:sp>
        <p:nvSpPr>
          <p:cNvPr id="22" name="Rectangle 21"/>
          <p:cNvSpPr/>
          <p:nvPr/>
        </p:nvSpPr>
        <p:spPr>
          <a:xfrm>
            <a:off x="7644555" y="3019120"/>
            <a:ext cx="919636" cy="693970"/>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a:t>
            </a:r>
          </a:p>
        </p:txBody>
      </p:sp>
      <p:sp>
        <p:nvSpPr>
          <p:cNvPr id="28" name="Rectangle: Rounded Corners 27"/>
          <p:cNvSpPr/>
          <p:nvPr/>
        </p:nvSpPr>
        <p:spPr bwMode="auto">
          <a:xfrm>
            <a:off x="5560931" y="3941171"/>
            <a:ext cx="1069609" cy="51530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pic>
        <p:nvPicPr>
          <p:cNvPr id="32" name="Picture 31" descr="\\johnlserver\docs$\Artwork from DVD Website\Icons - Illustrations\_XML ICONS\Servers SQL database computer.png"/>
          <p:cNvPicPr>
            <a:picLocks noChangeAspect="1" noChangeArrowheads="1"/>
          </p:cNvPicPr>
          <p:nvPr/>
        </p:nvPicPr>
        <p:blipFill>
          <a:blip r:embed="rId3" cstate="print"/>
          <a:srcRect/>
          <a:stretch>
            <a:fillRect/>
          </a:stretch>
        </p:blipFill>
        <p:spPr bwMode="auto">
          <a:xfrm>
            <a:off x="4523866" y="3941172"/>
            <a:ext cx="1071070" cy="1434894"/>
          </a:xfrm>
          <a:prstGeom prst="rect">
            <a:avLst/>
          </a:prstGeom>
          <a:noFill/>
          <a:ln w="9525">
            <a:noFill/>
            <a:miter lim="800000"/>
            <a:headEnd/>
            <a:tailEnd/>
          </a:ln>
        </p:spPr>
      </p:pic>
      <p:pic>
        <p:nvPicPr>
          <p:cNvPr id="37" name="Picture 36" descr="\\johnlserver\docs$\Artwork from DVD Website\Shapes\Arrows\Gold Gradient Collection\dashed arrow 0 gold  arrow curved 7.png"/>
          <p:cNvPicPr>
            <a:picLocks noChangeAspect="1" noChangeArrowheads="1"/>
          </p:cNvPicPr>
          <p:nvPr/>
        </p:nvPicPr>
        <p:blipFill>
          <a:blip r:embed="rId7" cstate="print"/>
          <a:srcRect/>
          <a:stretch>
            <a:fillRect/>
          </a:stretch>
        </p:blipFill>
        <p:spPr bwMode="auto">
          <a:xfrm rot="1231825" flipV="1">
            <a:off x="5209533" y="2689418"/>
            <a:ext cx="2195044" cy="1931330"/>
          </a:xfrm>
          <a:prstGeom prst="rect">
            <a:avLst/>
          </a:prstGeom>
          <a:noFill/>
          <a:ln w="9525">
            <a:noFill/>
            <a:miter lim="800000"/>
            <a:headEnd/>
            <a:tailEnd/>
          </a:ln>
        </p:spPr>
      </p:pic>
      <p:grpSp>
        <p:nvGrpSpPr>
          <p:cNvPr id="38" name="Group 37"/>
          <p:cNvGrpSpPr/>
          <p:nvPr/>
        </p:nvGrpSpPr>
        <p:grpSpPr>
          <a:xfrm>
            <a:off x="7033304" y="3704550"/>
            <a:ext cx="1754741" cy="886294"/>
            <a:chOff x="7171676" y="5061181"/>
            <a:chExt cx="1789927" cy="904066"/>
          </a:xfrm>
        </p:grpSpPr>
        <p:sp>
          <p:nvSpPr>
            <p:cNvPr id="41" name="Flowchart: Punched Tape 40"/>
            <p:cNvSpPr/>
            <p:nvPr/>
          </p:nvSpPr>
          <p:spPr bwMode="auto">
            <a:xfrm>
              <a:off x="7171676" y="5061181"/>
              <a:ext cx="1133011" cy="665303"/>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sp>
          <p:nvSpPr>
            <p:cNvPr id="42" name="Flowchart: Punched Tape 41"/>
            <p:cNvSpPr/>
            <p:nvPr/>
          </p:nvSpPr>
          <p:spPr bwMode="auto">
            <a:xfrm>
              <a:off x="8166761" y="5390620"/>
              <a:ext cx="794842" cy="574627"/>
            </a:xfrm>
            <a:prstGeom prst="flowChartPunchedTape">
              <a:avLst/>
            </a:prstGeom>
            <a:solidFill>
              <a:srgbClr val="0078D7"/>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lIns="89639" tIns="44819" rIns="89639" bIns="44819"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a:r>
                <a:rPr lang="en-US" sz="980" dirty="0">
                  <a:solidFill>
                    <a:schemeClr val="bg1"/>
                  </a:solidFill>
                  <a:effectLst>
                    <a:outerShdw blurRad="38100" dist="38100" dir="2700000" algn="tl">
                      <a:srgbClr val="000000">
                        <a:alpha val="43137"/>
                      </a:srgbClr>
                    </a:outerShdw>
                  </a:effectLst>
                </a:rPr>
                <a:t>WSFC</a:t>
              </a:r>
            </a:p>
          </p:txBody>
        </p:sp>
      </p:grpSp>
      <p:sp>
        <p:nvSpPr>
          <p:cNvPr id="43" name="Rectangle: Rounded Corners 42"/>
          <p:cNvSpPr/>
          <p:nvPr/>
        </p:nvSpPr>
        <p:spPr bwMode="auto">
          <a:xfrm>
            <a:off x="4513820" y="4406215"/>
            <a:ext cx="1069609" cy="51530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896091" fontAlgn="base">
              <a:lnSpc>
                <a:spcPct val="90000"/>
              </a:lnSpc>
              <a:spcBef>
                <a:spcPct val="0"/>
              </a:spcBef>
              <a:spcAft>
                <a:spcPct val="0"/>
              </a:spcAft>
            </a:pPr>
            <a:r>
              <a:rPr lang="en-US" sz="980" dirty="0">
                <a:solidFill>
                  <a:schemeClr val="bg1"/>
                </a:solidFill>
                <a:effectLst>
                  <a:outerShdw blurRad="38100" dist="38100" dir="2700000" algn="tl">
                    <a:srgbClr val="000000">
                      <a:alpha val="43137"/>
                    </a:srgbClr>
                  </a:outerShdw>
                </a:effectLst>
              </a:rPr>
              <a:t>Linux Clustering</a:t>
            </a:r>
          </a:p>
        </p:txBody>
      </p:sp>
      <p:sp>
        <p:nvSpPr>
          <p:cNvPr id="45" name="Rectangle 44"/>
          <p:cNvSpPr/>
          <p:nvPr/>
        </p:nvSpPr>
        <p:spPr>
          <a:xfrm>
            <a:off x="5202901" y="4077457"/>
            <a:ext cx="919636" cy="693970"/>
          </a:xfrm>
          <a:prstGeom prst="rect">
            <a:avLst/>
          </a:prstGeom>
          <a:noFill/>
        </p:spPr>
        <p:txBody>
          <a:bodyPr wrap="none" lIns="89642" tIns="44821" rIns="89642" bIns="44821">
            <a:spAutoFit/>
          </a:bodyPr>
          <a:lstStyle/>
          <a:p>
            <a:pPr algn="ctr"/>
            <a:r>
              <a:rPr lang="en-US" sz="392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HA</a:t>
            </a:r>
          </a:p>
        </p:txBody>
      </p:sp>
      <p:pic>
        <p:nvPicPr>
          <p:cNvPr id="46" name="Picture 45" descr="\\johnlserver\docs$\Artwork from DVD Website\Shapes\Arrows\Gold Gradient Collection\arrow 0 gold  arrow curved 6.png"/>
          <p:cNvPicPr>
            <a:picLocks noChangeAspect="1" noChangeArrowheads="1"/>
          </p:cNvPicPr>
          <p:nvPr/>
        </p:nvPicPr>
        <p:blipFill>
          <a:blip r:embed="rId4" cstate="print"/>
          <a:srcRect/>
          <a:stretch>
            <a:fillRect/>
          </a:stretch>
        </p:blipFill>
        <p:spPr bwMode="auto">
          <a:xfrm rot="12150246" flipH="1">
            <a:off x="4987139" y="3853468"/>
            <a:ext cx="1183465" cy="948445"/>
          </a:xfrm>
          <a:prstGeom prst="rect">
            <a:avLst/>
          </a:prstGeom>
          <a:noFill/>
          <a:ln w="9525">
            <a:noFill/>
            <a:miter lim="800000"/>
            <a:headEnd/>
            <a:tailEnd/>
          </a:ln>
        </p:spPr>
      </p:pic>
      <p:sp>
        <p:nvSpPr>
          <p:cNvPr id="24" name="Title 1"/>
          <p:cNvSpPr txBox="1">
            <a:spLocks/>
          </p:cNvSpPr>
          <p:nvPr/>
        </p:nvSpPr>
        <p:spPr>
          <a:xfrm>
            <a:off x="6022693" y="139692"/>
            <a:ext cx="12060241"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smtClean="0">
                <a:solidFill>
                  <a:schemeClr val="tx1"/>
                </a:solidFill>
                <a:latin typeface="+mn-lt"/>
                <a:cs typeface="+mn-cs"/>
              </a:rPr>
              <a:t>Solution</a:t>
            </a:r>
            <a:endParaRPr lang="en-US" sz="1800">
              <a:solidFill>
                <a:schemeClr val="tx1"/>
              </a:solidFill>
              <a:latin typeface="+mn-lt"/>
              <a:cs typeface="+mn-cs"/>
            </a:endParaRPr>
          </a:p>
        </p:txBody>
      </p:sp>
      <p:sp>
        <p:nvSpPr>
          <p:cNvPr id="25" name="Rectangle 24"/>
          <p:cNvSpPr/>
          <p:nvPr/>
        </p:nvSpPr>
        <p:spPr>
          <a:xfrm>
            <a:off x="6022693" y="682636"/>
            <a:ext cx="5407762" cy="369332"/>
          </a:xfrm>
          <a:prstGeom prst="rect">
            <a:avLst/>
          </a:prstGeom>
        </p:spPr>
        <p:txBody>
          <a:bodyPr wrap="none">
            <a:spAutoFit/>
          </a:bodyPr>
          <a:lstStyle/>
          <a:p>
            <a:r>
              <a:rPr lang="en-US" dirty="0" smtClean="0"/>
              <a:t>Minimum downtime with Always On Availability Groups</a:t>
            </a:r>
            <a:endParaRPr lang="en-US" dirty="0"/>
          </a:p>
        </p:txBody>
      </p:sp>
      <p:sp>
        <p:nvSpPr>
          <p:cNvPr id="26" name="Rectangle 25"/>
          <p:cNvSpPr/>
          <p:nvPr/>
        </p:nvSpPr>
        <p:spPr>
          <a:xfrm>
            <a:off x="304522" y="682636"/>
            <a:ext cx="6096000" cy="923330"/>
          </a:xfrm>
          <a:prstGeom prst="rect">
            <a:avLst/>
          </a:prstGeom>
        </p:spPr>
        <p:txBody>
          <a:bodyPr>
            <a:spAutoFit/>
          </a:bodyPr>
          <a:lstStyle/>
          <a:p>
            <a:r>
              <a:rPr lang="en-US" dirty="0" smtClean="0"/>
              <a:t>Migrate application from SQL Server on Windows to Linux</a:t>
            </a:r>
          </a:p>
          <a:p>
            <a:r>
              <a:rPr lang="en-US" dirty="0" smtClean="0"/>
              <a:t>ISV application certification on SQL Server on Linux</a:t>
            </a:r>
          </a:p>
          <a:p>
            <a:endParaRPr lang="en-US" dirty="0"/>
          </a:p>
        </p:txBody>
      </p:sp>
      <p:sp>
        <p:nvSpPr>
          <p:cNvPr id="27" name="Title 1"/>
          <p:cNvSpPr txBox="1">
            <a:spLocks/>
          </p:cNvSpPr>
          <p:nvPr/>
        </p:nvSpPr>
        <p:spPr>
          <a:xfrm>
            <a:off x="215357" y="139692"/>
            <a:ext cx="12060241" cy="89953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smtClean="0">
                <a:solidFill>
                  <a:schemeClr val="tx1"/>
                </a:solidFill>
                <a:latin typeface="+mn-lt"/>
                <a:cs typeface="+mn-cs"/>
              </a:rPr>
              <a:t>Problems</a:t>
            </a:r>
            <a:endParaRPr lang="en-US" sz="1800" dirty="0">
              <a:solidFill>
                <a:schemeClr val="tx1"/>
              </a:solidFill>
              <a:latin typeface="+mn-lt"/>
              <a:cs typeface="+mn-cs"/>
            </a:endParaRPr>
          </a:p>
        </p:txBody>
      </p:sp>
    </p:spTree>
    <p:extLst>
      <p:ext uri="{BB962C8B-B14F-4D97-AF65-F5344CB8AC3E}">
        <p14:creationId xmlns:p14="http://schemas.microsoft.com/office/powerpoint/2010/main" val="131138015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HADR Roadmap on Linux</a:t>
            </a:r>
          </a:p>
        </p:txBody>
      </p:sp>
      <p:graphicFrame>
        <p:nvGraphicFramePr>
          <p:cNvPr id="4" name="Table 3"/>
          <p:cNvGraphicFramePr>
            <a:graphicFrameLocks noGrp="1"/>
          </p:cNvGraphicFramePr>
          <p:nvPr>
            <p:extLst/>
          </p:nvPr>
        </p:nvGraphicFramePr>
        <p:xfrm>
          <a:off x="269240" y="1189495"/>
          <a:ext cx="10308885" cy="4313001"/>
        </p:xfrm>
        <a:graphic>
          <a:graphicData uri="http://schemas.openxmlformats.org/drawingml/2006/table">
            <a:tbl>
              <a:tblPr firstRow="1" firstCol="1" bandRow="1">
                <a:tableStyleId>{5C22544A-7EE6-4342-B048-85BDC9FD1C3A}</a:tableStyleId>
              </a:tblPr>
              <a:tblGrid>
                <a:gridCol w="3436295">
                  <a:extLst>
                    <a:ext uri="{9D8B030D-6E8A-4147-A177-3AD203B41FA5}">
                      <a16:colId xmlns:a16="http://schemas.microsoft.com/office/drawing/2014/main" xmlns="" val="4047356606"/>
                    </a:ext>
                  </a:extLst>
                </a:gridCol>
                <a:gridCol w="3436295">
                  <a:extLst>
                    <a:ext uri="{9D8B030D-6E8A-4147-A177-3AD203B41FA5}">
                      <a16:colId xmlns:a16="http://schemas.microsoft.com/office/drawing/2014/main" xmlns="" val="766058814"/>
                    </a:ext>
                  </a:extLst>
                </a:gridCol>
                <a:gridCol w="3436295">
                  <a:extLst>
                    <a:ext uri="{9D8B030D-6E8A-4147-A177-3AD203B41FA5}">
                      <a16:colId xmlns:a16="http://schemas.microsoft.com/office/drawing/2014/main" xmlns="" val="4048324570"/>
                    </a:ext>
                  </a:extLst>
                </a:gridCol>
              </a:tblGrid>
              <a:tr h="353341">
                <a:tc>
                  <a:txBody>
                    <a:bodyPr/>
                    <a:lstStyle/>
                    <a:p>
                      <a:endParaRPr lang="en-US" sz="1700" dirty="0"/>
                    </a:p>
                  </a:txBody>
                  <a:tcPr marL="89642" marR="89642" marT="44821" marB="44821"/>
                </a:tc>
                <a:tc>
                  <a:txBody>
                    <a:bodyPr/>
                    <a:lstStyle/>
                    <a:p>
                      <a:pPr algn="ctr"/>
                      <a:r>
                        <a:rPr lang="en-US" sz="1700" dirty="0"/>
                        <a:t>CTP1</a:t>
                      </a:r>
                    </a:p>
                  </a:txBody>
                  <a:tcPr marL="89642" marR="89642" marT="44821" marB="44821"/>
                </a:tc>
                <a:tc>
                  <a:txBody>
                    <a:bodyPr/>
                    <a:lstStyle/>
                    <a:p>
                      <a:pPr algn="ctr"/>
                      <a:r>
                        <a:rPr lang="en-US" sz="1700" dirty="0"/>
                        <a:t>By CTP2</a:t>
                      </a:r>
                    </a:p>
                  </a:txBody>
                  <a:tcPr marL="89642" marR="89642" marT="44821" marB="44821"/>
                </a:tc>
                <a:extLst>
                  <a:ext uri="{0D108BD9-81ED-4DB2-BD59-A6C34878D82A}">
                    <a16:rowId xmlns:a16="http://schemas.microsoft.com/office/drawing/2014/main" xmlns="" val="2615666159"/>
                  </a:ext>
                </a:extLst>
              </a:tr>
              <a:tr h="463153">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dirty="0"/>
                        <a:t>High Availability</a:t>
                      </a:r>
                    </a:p>
                  </a:txBody>
                  <a:tcPr marL="89642" marR="89642" marT="44821" marB="44821"/>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xmlns="" val="3631881684"/>
                  </a:ext>
                </a:extLst>
              </a:tr>
              <a:tr h="363550">
                <a:tc>
                  <a:txBody>
                    <a:bodyPr/>
                    <a:lstStyle/>
                    <a:p>
                      <a:r>
                        <a:rPr lang="en-US" sz="1700" b="0" dirty="0"/>
                        <a:t>VM w/ durable storage</a:t>
                      </a:r>
                    </a:p>
                  </a:txBody>
                  <a:tcPr marL="89642" marR="89642" marT="44821" marB="44821"/>
                </a:tc>
                <a:tc>
                  <a:txBody>
                    <a:bodyPr/>
                    <a:lstStyle/>
                    <a:p>
                      <a:pPr algn="ct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2209684770"/>
                  </a:ext>
                </a:extLst>
              </a:tr>
              <a:tr h="363550">
                <a:tc>
                  <a:txBody>
                    <a:bodyPr/>
                    <a:lstStyle/>
                    <a:p>
                      <a:r>
                        <a:rPr lang="en-US" sz="1700" b="0" dirty="0"/>
                        <a:t>Failover Clustering</a:t>
                      </a: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1429626299"/>
                  </a:ext>
                </a:extLst>
              </a:tr>
              <a:tr h="363550">
                <a:tc>
                  <a:txBody>
                    <a:bodyPr/>
                    <a:lstStyle/>
                    <a:p>
                      <a:r>
                        <a:rPr lang="en-US" sz="1700" b="0" dirty="0"/>
                        <a:t>Always On Availability Groups</a:t>
                      </a:r>
                    </a:p>
                  </a:txBody>
                  <a:tcPr marL="89642" marR="89642" marT="44821" marB="44821"/>
                </a:tc>
                <a:tc>
                  <a:txBody>
                    <a:bodyPr/>
                    <a:lstStyle/>
                    <a:p>
                      <a:pPr algn="ctr"/>
                      <a:r>
                        <a:rPr lang="en-US" sz="1800" b="1" dirty="0">
                          <a:solidFill>
                            <a:srgbClr val="FF0000"/>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          ○</a:t>
                      </a:r>
                      <a:r>
                        <a:rPr lang="en-US" sz="1000" i="1" dirty="0">
                          <a:effectLst/>
                          <a:latin typeface="Calibri Light" panose="020F0302020204030204" pitchFamily="34" charset="0"/>
                          <a:ea typeface="Calibri" panose="020F0502020204030204" pitchFamily="34" charset="0"/>
                          <a:cs typeface="Calibri Light" panose="020F0302020204030204" pitchFamily="34" charset="0"/>
                        </a:rPr>
                        <a:t> In Progress</a:t>
                      </a:r>
                      <a:endParaRPr lang="en-US" sz="1700" dirty="0"/>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3575759751"/>
                  </a:ext>
                </a:extLst>
              </a:tr>
              <a:tr h="463153">
                <a:tc gridSpan="3">
                  <a:txBody>
                    <a:bodyPr/>
                    <a:lstStyle/>
                    <a:p>
                      <a:pPr algn="l"/>
                      <a:r>
                        <a:rPr lang="en-US" sz="2500" dirty="0"/>
                        <a:t>Disaster Recovery</a:t>
                      </a:r>
                    </a:p>
                  </a:txBody>
                  <a:tcPr marL="89642" marR="89642" marT="44821" marB="44821"/>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xmlns="" val="2167475641"/>
                  </a:ext>
                </a:extLst>
              </a:tr>
              <a:tr h="363550">
                <a:tc>
                  <a:txBody>
                    <a:bodyPr/>
                    <a:lstStyle/>
                    <a:p>
                      <a:r>
                        <a:rPr lang="en-US" sz="1700" b="0" dirty="0"/>
                        <a:t>Backup &amp; Restore</a:t>
                      </a: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158481262"/>
                  </a:ext>
                </a:extLst>
              </a:tr>
              <a:tr h="363550">
                <a:tc>
                  <a:txBody>
                    <a:bodyPr/>
                    <a:lstStyle/>
                    <a:p>
                      <a:r>
                        <a:rPr lang="en-US" sz="1700" b="0" dirty="0"/>
                        <a:t>Log shipping</a:t>
                      </a: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          ○</a:t>
                      </a:r>
                      <a:r>
                        <a:rPr kumimoji="0" lang="en-US" sz="1000" b="0" i="1"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 In Progress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4255846244"/>
                  </a:ext>
                </a:extLst>
              </a:tr>
              <a:tr h="363550">
                <a:tc>
                  <a:txBody>
                    <a:bodyPr/>
                    <a:lstStyle/>
                    <a:p>
                      <a:r>
                        <a:rPr lang="en-US" sz="1700" b="0" dirty="0"/>
                        <a:t>Always On Availability Groups</a:t>
                      </a: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          ○</a:t>
                      </a:r>
                      <a:r>
                        <a:rPr kumimoji="0" lang="en-US" sz="1000" b="0" i="1"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 In Progress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2965335411"/>
                  </a:ext>
                </a:extLst>
              </a:tr>
              <a:tr h="463153">
                <a:tc gridSpan="3">
                  <a:txBody>
                    <a:bodyPr/>
                    <a:lstStyle/>
                    <a:p>
                      <a:r>
                        <a:rPr lang="en-US" sz="2500" b="1" kern="1200" dirty="0">
                          <a:solidFill>
                            <a:schemeClr val="lt1"/>
                          </a:solidFill>
                          <a:latin typeface="+mn-lt"/>
                          <a:ea typeface="+mn-ea"/>
                          <a:cs typeface="+mn-cs"/>
                        </a:rPr>
                        <a:t>Migration</a:t>
                      </a:r>
                    </a:p>
                  </a:txBody>
                  <a:tcPr marL="89642" marR="89642" marT="44821" marB="44821"/>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xmlns="" val="241735899"/>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b="0" dirty="0"/>
                        <a:t>Always On Availability Groups</a:t>
                      </a: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          ○</a:t>
                      </a:r>
                      <a:r>
                        <a:rPr kumimoji="0" lang="en-US" sz="1000" b="0" i="1" u="none" strike="noStrike" kern="1200" cap="none" spc="0" normalizeH="0" baseline="0" noProof="0" dirty="0">
                          <a:ln>
                            <a:noFill/>
                          </a:ln>
                          <a:solidFill>
                            <a:prstClr val="black"/>
                          </a:solidFill>
                          <a:effectLst/>
                          <a:uLnTx/>
                          <a:uFillTx/>
                          <a:latin typeface="Calibri Light" panose="020F0302020204030204" pitchFamily="34" charset="0"/>
                          <a:ea typeface="Calibri" panose="020F0502020204030204" pitchFamily="34" charset="0"/>
                          <a:cs typeface="Calibri Light" panose="020F0302020204030204" pitchFamily="34" charset="0"/>
                        </a:rPr>
                        <a:t> In Progress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marL="89642" marR="89642" marT="44821" marB="4482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rgbClr val="538135"/>
                          </a:solidFill>
                          <a:effectLst/>
                          <a:latin typeface="Segoe UI Emoji" panose="020B0502040204020203" pitchFamily="34" charset="0"/>
                          <a:ea typeface="Calibri" panose="020F0502020204030204" pitchFamily="34" charset="0"/>
                          <a:cs typeface="Calibri Light" panose="020F0302020204030204" pitchFamily="34" charset="0"/>
                          <a:sym typeface="Segoe UI Emoji" panose="020B0502040204020203" pitchFamily="34" charset="0"/>
                        </a:rPr>
                        <a:t>●</a:t>
                      </a:r>
                      <a:endParaRPr lang="en-US" sz="1700" dirty="0"/>
                    </a:p>
                  </a:txBody>
                  <a:tcPr marL="89642" marR="89642" marT="44821" marB="44821"/>
                </a:tc>
                <a:extLst>
                  <a:ext uri="{0D108BD9-81ED-4DB2-BD59-A6C34878D82A}">
                    <a16:rowId xmlns:a16="http://schemas.microsoft.com/office/drawing/2014/main" xmlns="" val="2165692692"/>
                  </a:ext>
                </a:extLst>
              </a:tr>
            </a:tbl>
          </a:graphicData>
        </a:graphic>
      </p:graphicFrame>
    </p:spTree>
    <p:extLst>
      <p:ext uri="{BB962C8B-B14F-4D97-AF65-F5344CB8AC3E}">
        <p14:creationId xmlns:p14="http://schemas.microsoft.com/office/powerpoint/2010/main" val="23330022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377"/>
            <a:ext cx="10101133" cy="3113816"/>
          </a:xfrm>
        </p:spPr>
        <p:txBody>
          <a:bodyPr/>
          <a:lstStyle/>
          <a:p>
            <a:r>
              <a:rPr lang="en-US" dirty="0" smtClean="0"/>
              <a:t>Demo </a:t>
            </a:r>
            <a:r>
              <a:rPr lang="mr-IN" dirty="0" smtClean="0"/>
              <a:t>–</a:t>
            </a:r>
            <a:r>
              <a:rPr lang="en-US" dirty="0" smtClean="0"/>
              <a:t> Failover Clustering</a:t>
            </a:r>
            <a:endParaRPr lang="en-US" dirty="0"/>
          </a:p>
        </p:txBody>
      </p:sp>
    </p:spTree>
    <p:extLst>
      <p:ext uri="{BB962C8B-B14F-4D97-AF65-F5344CB8AC3E}">
        <p14:creationId xmlns:p14="http://schemas.microsoft.com/office/powerpoint/2010/main" val="2170875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318010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 y="1428466"/>
            <a:ext cx="12191999"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endParaRPr lang="en-US" sz="4800" dirty="0"/>
          </a:p>
        </p:txBody>
      </p:sp>
      <p:sp>
        <p:nvSpPr>
          <p:cNvPr id="4" name="Title 3"/>
          <p:cNvSpPr>
            <a:spLocks noGrp="1"/>
          </p:cNvSpPr>
          <p:nvPr>
            <p:ph type="title"/>
          </p:nvPr>
        </p:nvSpPr>
        <p:spPr/>
        <p:txBody>
          <a:bodyPr/>
          <a:lstStyle/>
          <a:p>
            <a:r>
              <a:rPr lang="en-US" dirty="0"/>
              <a:t>System Architecture</a:t>
            </a:r>
          </a:p>
        </p:txBody>
      </p:sp>
      <p:sp>
        <p:nvSpPr>
          <p:cNvPr id="6" name="Text Placeholder 5"/>
          <p:cNvSpPr txBox="1">
            <a:spLocks/>
          </p:cNvSpPr>
          <p:nvPr/>
        </p:nvSpPr>
        <p:spPr>
          <a:xfrm>
            <a:off x="-2311440" y="149121"/>
            <a:ext cx="7998487" cy="6513039"/>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667" dirty="0">
              <a:solidFill>
                <a:schemeClr val="tx1">
                  <a:lumMod val="75000"/>
                  <a:lumOff val="25000"/>
                </a:schemeClr>
              </a:solidFill>
              <a:latin typeface="+mj-lt"/>
            </a:endParaRPr>
          </a:p>
        </p:txBody>
      </p:sp>
      <p:sp>
        <p:nvSpPr>
          <p:cNvPr id="8" name="Rectangle 7"/>
          <p:cNvSpPr/>
          <p:nvPr/>
        </p:nvSpPr>
        <p:spPr bwMode="auto">
          <a:xfrm>
            <a:off x="1069059" y="4157085"/>
            <a:ext cx="4689798" cy="103779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867" dirty="0">
                <a:solidFill>
                  <a:schemeClr val="bg1"/>
                </a:solidFill>
                <a:latin typeface="+mj-lt"/>
                <a:ea typeface="Segoe UI" pitchFamily="34" charset="0"/>
                <a:cs typeface="Segoe UI" pitchFamily="34" charset="0"/>
              </a:rPr>
              <a:t>SQL Platform Abstraction Layer </a:t>
            </a:r>
          </a:p>
          <a:p>
            <a:pPr algn="ctr" defTabSz="1243265" fontAlgn="base">
              <a:lnSpc>
                <a:spcPct val="90000"/>
              </a:lnSpc>
              <a:spcBef>
                <a:spcPct val="0"/>
              </a:spcBef>
              <a:spcAft>
                <a:spcPct val="0"/>
              </a:spcAft>
            </a:pPr>
            <a:r>
              <a:rPr lang="en-US" sz="1867" dirty="0">
                <a:solidFill>
                  <a:schemeClr val="bg1"/>
                </a:solidFill>
                <a:latin typeface="+mj-lt"/>
                <a:ea typeface="Segoe UI" pitchFamily="34" charset="0"/>
                <a:cs typeface="Segoe UI" pitchFamily="34" charset="0"/>
              </a:rPr>
              <a:t>(SQLPAL)</a:t>
            </a:r>
          </a:p>
        </p:txBody>
      </p:sp>
      <p:sp>
        <p:nvSpPr>
          <p:cNvPr id="9" name="Rectangle 8"/>
          <p:cNvSpPr/>
          <p:nvPr/>
        </p:nvSpPr>
        <p:spPr bwMode="auto">
          <a:xfrm>
            <a:off x="1069058" y="3314533"/>
            <a:ext cx="1142705" cy="70485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RDBMS</a:t>
            </a:r>
          </a:p>
        </p:txBody>
      </p:sp>
      <p:sp>
        <p:nvSpPr>
          <p:cNvPr id="10" name="Rectangle 9"/>
          <p:cNvSpPr/>
          <p:nvPr/>
        </p:nvSpPr>
        <p:spPr bwMode="auto">
          <a:xfrm>
            <a:off x="2257551" y="3314533"/>
            <a:ext cx="1142705" cy="70485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tx2"/>
                </a:solidFill>
                <a:latin typeface="+mj-lt"/>
                <a:ea typeface="Segoe UI" pitchFamily="34" charset="0"/>
                <a:cs typeface="Segoe UI" pitchFamily="34" charset="0"/>
              </a:rPr>
              <a:t>IS</a:t>
            </a:r>
          </a:p>
        </p:txBody>
      </p:sp>
      <p:sp>
        <p:nvSpPr>
          <p:cNvPr id="11" name="Rectangle 10"/>
          <p:cNvSpPr/>
          <p:nvPr/>
        </p:nvSpPr>
        <p:spPr bwMode="auto">
          <a:xfrm>
            <a:off x="3446045" y="3314533"/>
            <a:ext cx="1142705" cy="70485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tx2"/>
                </a:solidFill>
                <a:latin typeface="+mj-lt"/>
                <a:ea typeface="Segoe UI" pitchFamily="34" charset="0"/>
                <a:cs typeface="Segoe UI" pitchFamily="34" charset="0"/>
              </a:rPr>
              <a:t>AS</a:t>
            </a:r>
          </a:p>
        </p:txBody>
      </p:sp>
      <p:sp>
        <p:nvSpPr>
          <p:cNvPr id="12" name="Rectangle 11"/>
          <p:cNvSpPr/>
          <p:nvPr/>
        </p:nvSpPr>
        <p:spPr bwMode="auto">
          <a:xfrm>
            <a:off x="4634540" y="3314533"/>
            <a:ext cx="1142705" cy="704852"/>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tx2"/>
                </a:solidFill>
                <a:latin typeface="+mj-lt"/>
                <a:ea typeface="Segoe UI" pitchFamily="34" charset="0"/>
                <a:cs typeface="Segoe UI" pitchFamily="34" charset="0"/>
              </a:rPr>
              <a:t>RS</a:t>
            </a:r>
          </a:p>
        </p:txBody>
      </p:sp>
      <p:sp>
        <p:nvSpPr>
          <p:cNvPr id="13" name="Rectangle 12"/>
          <p:cNvSpPr/>
          <p:nvPr/>
        </p:nvSpPr>
        <p:spPr bwMode="auto">
          <a:xfrm>
            <a:off x="2086676" y="5537972"/>
            <a:ext cx="1246704" cy="55843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200" dirty="0">
                <a:solidFill>
                  <a:schemeClr val="bg1">
                    <a:lumMod val="50000"/>
                  </a:schemeClr>
                </a:solidFill>
                <a:latin typeface="+mj-lt"/>
                <a:ea typeface="Segoe UI" pitchFamily="34" charset="0"/>
                <a:cs typeface="Segoe UI" pitchFamily="34" charset="0"/>
              </a:rPr>
              <a:t>Windows</a:t>
            </a:r>
          </a:p>
        </p:txBody>
      </p:sp>
      <p:sp>
        <p:nvSpPr>
          <p:cNvPr id="14" name="Rectangle 13"/>
          <p:cNvSpPr/>
          <p:nvPr/>
        </p:nvSpPr>
        <p:spPr bwMode="auto">
          <a:xfrm>
            <a:off x="3532466" y="5537972"/>
            <a:ext cx="1246704" cy="558439"/>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200" dirty="0">
                <a:solidFill>
                  <a:schemeClr val="bg1">
                    <a:lumMod val="50000"/>
                  </a:schemeClr>
                </a:solidFill>
                <a:latin typeface="+mj-lt"/>
                <a:ea typeface="Segoe UI" pitchFamily="34" charset="0"/>
                <a:cs typeface="Segoe UI" pitchFamily="34" charset="0"/>
              </a:rPr>
              <a:t>Linux</a:t>
            </a:r>
          </a:p>
        </p:txBody>
      </p:sp>
      <p:sp>
        <p:nvSpPr>
          <p:cNvPr id="17" name="Rectangle 16"/>
          <p:cNvSpPr/>
          <p:nvPr/>
        </p:nvSpPr>
        <p:spPr bwMode="auto">
          <a:xfrm>
            <a:off x="2118159" y="4968233"/>
            <a:ext cx="1180352" cy="427715"/>
          </a:xfrm>
          <a:prstGeom prst="rect">
            <a:avLst/>
          </a:prstGeom>
          <a:solidFill>
            <a:schemeClr val="bg2">
              <a:lumMod val="60000"/>
              <a:lumOff val="40000"/>
            </a:schemeClr>
          </a:solid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200" dirty="0">
                <a:solidFill>
                  <a:schemeClr val="bg1">
                    <a:lumMod val="50000"/>
                  </a:schemeClr>
                </a:solidFill>
                <a:latin typeface="+mj-lt"/>
                <a:ea typeface="Segoe UI" pitchFamily="34" charset="0"/>
                <a:cs typeface="Segoe UI" pitchFamily="34" charset="0"/>
              </a:rPr>
              <a:t>Windows</a:t>
            </a:r>
          </a:p>
          <a:p>
            <a:pPr algn="ctr" defTabSz="1243265" fontAlgn="base">
              <a:lnSpc>
                <a:spcPct val="90000"/>
              </a:lnSpc>
              <a:spcBef>
                <a:spcPct val="0"/>
              </a:spcBef>
              <a:spcAft>
                <a:spcPct val="0"/>
              </a:spcAft>
            </a:pPr>
            <a:r>
              <a:rPr lang="en-US" sz="1200" dirty="0">
                <a:solidFill>
                  <a:schemeClr val="bg1">
                    <a:lumMod val="50000"/>
                  </a:schemeClr>
                </a:solidFill>
                <a:latin typeface="+mj-lt"/>
                <a:ea typeface="Segoe UI" pitchFamily="34" charset="0"/>
                <a:cs typeface="Segoe UI" pitchFamily="34" charset="0"/>
              </a:rPr>
              <a:t>Host Ext.</a:t>
            </a:r>
          </a:p>
        </p:txBody>
      </p:sp>
      <p:sp>
        <p:nvSpPr>
          <p:cNvPr id="18" name="Rectangle 17"/>
          <p:cNvSpPr/>
          <p:nvPr/>
        </p:nvSpPr>
        <p:spPr bwMode="auto">
          <a:xfrm>
            <a:off x="3571709" y="4968232"/>
            <a:ext cx="1187473" cy="427717"/>
          </a:xfrm>
          <a:prstGeom prst="rect">
            <a:avLst/>
          </a:prstGeom>
          <a:solidFill>
            <a:schemeClr val="bg2">
              <a:lumMod val="60000"/>
              <a:lumOff val="40000"/>
            </a:schemeClr>
          </a:solid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200" dirty="0">
                <a:solidFill>
                  <a:schemeClr val="bg1">
                    <a:lumMod val="50000"/>
                  </a:schemeClr>
                </a:solidFill>
                <a:latin typeface="+mj-lt"/>
                <a:ea typeface="Segoe UI" pitchFamily="34" charset="0"/>
                <a:cs typeface="Segoe UI" pitchFamily="34" charset="0"/>
              </a:rPr>
              <a:t>Linux Host Extension</a:t>
            </a:r>
          </a:p>
        </p:txBody>
      </p:sp>
      <p:grpSp>
        <p:nvGrpSpPr>
          <p:cNvPr id="2" name="Group 1"/>
          <p:cNvGrpSpPr/>
          <p:nvPr/>
        </p:nvGrpSpPr>
        <p:grpSpPr>
          <a:xfrm>
            <a:off x="5788538" y="1789598"/>
            <a:ext cx="5271812" cy="4459574"/>
            <a:chOff x="4302206" y="920332"/>
            <a:chExt cx="4702095" cy="3977634"/>
          </a:xfrm>
        </p:grpSpPr>
        <p:cxnSp>
          <p:nvCxnSpPr>
            <p:cNvPr id="21" name="Straight Connector 20"/>
            <p:cNvCxnSpPr/>
            <p:nvPr/>
          </p:nvCxnSpPr>
          <p:spPr>
            <a:xfrm>
              <a:off x="4302206" y="3841736"/>
              <a:ext cx="317766" cy="12397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4646447" y="2246786"/>
              <a:ext cx="4357854" cy="1718927"/>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SQL Platform Abstraction Layer</a:t>
              </a:r>
            </a:p>
            <a:p>
              <a:pPr algn="ctr" defTabSz="1243265"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(SQLPAL)</a:t>
              </a:r>
            </a:p>
          </p:txBody>
        </p:sp>
        <p:sp>
          <p:nvSpPr>
            <p:cNvPr id="23" name="Rectangle 22"/>
            <p:cNvSpPr/>
            <p:nvPr/>
          </p:nvSpPr>
          <p:spPr bwMode="auto">
            <a:xfrm>
              <a:off x="5018424" y="2909149"/>
              <a:ext cx="2092078" cy="4548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dirty="0">
                  <a:solidFill>
                    <a:schemeClr val="tx1">
                      <a:lumMod val="75000"/>
                      <a:lumOff val="25000"/>
                    </a:schemeClr>
                  </a:solidFill>
                  <a:latin typeface="+mj-lt"/>
                  <a:ea typeface="Segoe UI" pitchFamily="34" charset="0"/>
                  <a:cs typeface="Segoe UI" pitchFamily="34" charset="0"/>
                </a:rPr>
                <a:t>Win32-like APIs</a:t>
              </a:r>
            </a:p>
          </p:txBody>
        </p:sp>
        <p:cxnSp>
          <p:nvCxnSpPr>
            <p:cNvPr id="24" name="Straight Connector 23"/>
            <p:cNvCxnSpPr/>
            <p:nvPr/>
          </p:nvCxnSpPr>
          <p:spPr>
            <a:xfrm flipV="1">
              <a:off x="4302206" y="2711419"/>
              <a:ext cx="345505" cy="44002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4646446" y="4274952"/>
              <a:ext cx="4357855" cy="623014"/>
            </a:xfrm>
            <a:prstGeom prst="rect">
              <a:avLst/>
            </a:prstGeom>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Host Extension mapping to OS system calls</a:t>
              </a:r>
            </a:p>
            <a:p>
              <a:pPr algn="ctr" defTabSz="1243265" fontAlgn="base">
                <a:lnSpc>
                  <a:spcPct val="90000"/>
                </a:lnSpc>
                <a:spcBef>
                  <a:spcPct val="0"/>
                </a:spcBef>
                <a:spcAft>
                  <a:spcPct val="0"/>
                </a:spcAft>
              </a:pPr>
              <a:r>
                <a:rPr lang="en-US" sz="1600" dirty="0">
                  <a:solidFill>
                    <a:schemeClr val="bg1"/>
                  </a:solidFill>
                  <a:latin typeface="+mj-lt"/>
                  <a:ea typeface="Segoe UI" pitchFamily="34" charset="0"/>
                  <a:cs typeface="Segoe UI" pitchFamily="34" charset="0"/>
                </a:rPr>
                <a:t> (IO, Memory, CPU scheduling)</a:t>
              </a:r>
            </a:p>
          </p:txBody>
        </p:sp>
        <p:sp>
          <p:nvSpPr>
            <p:cNvPr id="26" name="Rectangle 25"/>
            <p:cNvSpPr/>
            <p:nvPr/>
          </p:nvSpPr>
          <p:spPr bwMode="auto">
            <a:xfrm>
              <a:off x="7219831" y="2909149"/>
              <a:ext cx="1466969" cy="45482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dirty="0">
                  <a:solidFill>
                    <a:schemeClr val="tx1">
                      <a:lumMod val="75000"/>
                      <a:lumOff val="25000"/>
                    </a:schemeClr>
                  </a:solidFill>
                  <a:latin typeface="+mj-lt"/>
                  <a:ea typeface="Segoe UI" pitchFamily="34" charset="0"/>
                  <a:cs typeface="Segoe UI" pitchFamily="34" charset="0"/>
                </a:rPr>
                <a:t>SQL OS API</a:t>
              </a:r>
            </a:p>
          </p:txBody>
        </p:sp>
        <p:sp>
          <p:nvSpPr>
            <p:cNvPr id="27" name="Rectangle 26"/>
            <p:cNvSpPr/>
            <p:nvPr/>
          </p:nvSpPr>
          <p:spPr bwMode="auto">
            <a:xfrm>
              <a:off x="5018424" y="3429894"/>
              <a:ext cx="3668376" cy="46150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algn="ctr" defTabSz="1243265" fontAlgn="base">
                <a:lnSpc>
                  <a:spcPct val="90000"/>
                </a:lnSpc>
                <a:spcBef>
                  <a:spcPct val="0"/>
                </a:spcBef>
                <a:spcAft>
                  <a:spcPct val="0"/>
                </a:spcAft>
              </a:pPr>
              <a:r>
                <a:rPr lang="en-US" dirty="0">
                  <a:solidFill>
                    <a:schemeClr val="tx1">
                      <a:lumMod val="75000"/>
                      <a:lumOff val="25000"/>
                    </a:schemeClr>
                  </a:solidFill>
                  <a:latin typeface="+mj-lt"/>
                  <a:ea typeface="Segoe UI" pitchFamily="34" charset="0"/>
                  <a:cs typeface="Segoe UI" pitchFamily="34" charset="0"/>
                </a:rPr>
                <a:t>SQL OS v2</a:t>
              </a:r>
            </a:p>
          </p:txBody>
        </p:sp>
        <p:cxnSp>
          <p:nvCxnSpPr>
            <p:cNvPr id="28" name="Straight Arrow Connector 27"/>
            <p:cNvCxnSpPr/>
            <p:nvPr/>
          </p:nvCxnSpPr>
          <p:spPr>
            <a:xfrm>
              <a:off x="5144276" y="1490870"/>
              <a:ext cx="1" cy="2778417"/>
            </a:xfrm>
            <a:prstGeom prst="straightConnector1">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562691" y="1490870"/>
              <a:ext cx="1" cy="2778417"/>
            </a:xfrm>
            <a:prstGeom prst="straightConnector1">
              <a:avLst/>
            </a:prstGeom>
            <a:ln w="76200">
              <a:solidFill>
                <a:schemeClr val="tx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646446" y="1400821"/>
              <a:ext cx="1892377" cy="573738"/>
            </a:xfrm>
            <a:prstGeom prst="rect">
              <a:avLst/>
            </a:prstGeom>
            <a:solidFill>
              <a:schemeClr val="bg1"/>
            </a:solidFill>
            <a:ln>
              <a:noFill/>
            </a:ln>
          </p:spPr>
          <p:txBody>
            <a:bodyPr wrap="square" lIns="243840" tIns="195072" rIns="243840" bIns="195072" rtlCol="0" anchor="ctr">
              <a:spAutoFit/>
            </a:bodyPr>
            <a:lstStyle/>
            <a:p>
              <a:pPr>
                <a:lnSpc>
                  <a:spcPct val="90000"/>
                </a:lnSpc>
                <a:spcAft>
                  <a:spcPts val="800"/>
                </a:spcAft>
              </a:pPr>
              <a:r>
                <a:rPr lang="en-US" dirty="0">
                  <a:solidFill>
                    <a:schemeClr val="tx1">
                      <a:lumMod val="75000"/>
                      <a:lumOff val="25000"/>
                    </a:schemeClr>
                  </a:solidFill>
                  <a:latin typeface="+mj-lt"/>
                </a:rPr>
                <a:t>Everything else</a:t>
              </a:r>
            </a:p>
          </p:txBody>
        </p:sp>
        <p:sp>
          <p:nvSpPr>
            <p:cNvPr id="31" name="TextBox 30"/>
            <p:cNvSpPr txBox="1"/>
            <p:nvPr/>
          </p:nvSpPr>
          <p:spPr>
            <a:xfrm>
              <a:off x="6664675" y="920332"/>
              <a:ext cx="2322335" cy="1043363"/>
            </a:xfrm>
            <a:prstGeom prst="rect">
              <a:avLst/>
            </a:prstGeom>
            <a:solidFill>
              <a:schemeClr val="bg1"/>
            </a:solidFill>
            <a:ln>
              <a:noFill/>
            </a:ln>
          </p:spPr>
          <p:txBody>
            <a:bodyPr wrap="square" lIns="243840" tIns="195072" rIns="243840" bIns="195072" rtlCol="0">
              <a:spAutoFit/>
            </a:bodyPr>
            <a:lstStyle/>
            <a:p>
              <a:pPr algn="r">
                <a:lnSpc>
                  <a:spcPct val="90000"/>
                </a:lnSpc>
                <a:spcAft>
                  <a:spcPts val="800"/>
                </a:spcAft>
              </a:pPr>
              <a:r>
                <a:rPr lang="en-US" dirty="0">
                  <a:solidFill>
                    <a:schemeClr val="tx1">
                      <a:lumMod val="75000"/>
                      <a:lumOff val="25000"/>
                    </a:schemeClr>
                  </a:solidFill>
                  <a:latin typeface="+mj-lt"/>
                </a:rPr>
                <a:t>System Resource &amp; Latency Sensitive Code Paths</a:t>
              </a:r>
            </a:p>
          </p:txBody>
        </p:sp>
      </p:grpSp>
      <p:sp>
        <p:nvSpPr>
          <p:cNvPr id="32" name="Text Placeholder 5"/>
          <p:cNvSpPr txBox="1">
            <a:spLocks/>
          </p:cNvSpPr>
          <p:nvPr/>
        </p:nvSpPr>
        <p:spPr>
          <a:xfrm>
            <a:off x="6690127" y="-684798"/>
            <a:ext cx="7635504" cy="3844799"/>
          </a:xfrm>
          <a:prstGeom prst="rect">
            <a:avLst/>
          </a:prstGeom>
        </p:spPr>
        <p:txBody>
          <a:bodyPr vert="horz" lIns="121920" tIns="60960" rIns="121920" bIns="6096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667" dirty="0">
              <a:solidFill>
                <a:schemeClr val="tx1">
                  <a:lumMod val="75000"/>
                  <a:lumOff val="25000"/>
                </a:schemeClr>
              </a:solidFill>
              <a:latin typeface="+mj-lt"/>
            </a:endParaRPr>
          </a:p>
        </p:txBody>
      </p:sp>
    </p:spTree>
    <p:extLst>
      <p:ext uri="{BB962C8B-B14F-4D97-AF65-F5344CB8AC3E}">
        <p14:creationId xmlns:p14="http://schemas.microsoft.com/office/powerpoint/2010/main" val="32105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4465" y="2804234"/>
            <a:ext cx="11506920" cy="1249533"/>
          </a:xfrm>
        </p:spPr>
        <p:txBody>
          <a:bodyPr>
            <a:normAutofit fontScale="90000"/>
          </a:bodyPr>
          <a:lstStyle/>
          <a:p>
            <a:r>
              <a:rPr lang="en-US" sz="5200" dirty="0" smtClean="0"/>
              <a:t>Demo - Performance</a:t>
            </a:r>
            <a:r>
              <a:rPr lang="en-US" sz="5400" dirty="0"/>
              <a:t/>
            </a:r>
            <a:br>
              <a:rPr lang="en-US" sz="5400" dirty="0"/>
            </a:br>
            <a:r>
              <a:rPr lang="en-US" sz="5400" dirty="0"/>
              <a:t/>
            </a:r>
            <a:br>
              <a:rPr lang="en-US" sz="5400" dirty="0"/>
            </a:br>
            <a:endParaRPr lang="en-US" sz="5400" dirty="0"/>
          </a:p>
        </p:txBody>
      </p:sp>
    </p:spTree>
    <p:extLst>
      <p:ext uri="{BB962C8B-B14F-4D97-AF65-F5344CB8AC3E}">
        <p14:creationId xmlns:p14="http://schemas.microsoft.com/office/powerpoint/2010/main" val="133399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65" y="334170"/>
            <a:ext cx="10515600" cy="1825136"/>
          </a:xfrm>
        </p:spPr>
        <p:txBody>
          <a:bodyPr>
            <a:normAutofit/>
          </a:bodyPr>
          <a:lstStyle/>
          <a:p>
            <a:r>
              <a:rPr lang="en-US" dirty="0">
                <a:solidFill>
                  <a:schemeClr val="accent6"/>
                </a:solidFill>
              </a:rPr>
              <a:t>SQL Server v.Next </a:t>
            </a:r>
            <a:r>
              <a:rPr lang="en-US" sz="3600" dirty="0">
                <a:solidFill>
                  <a:schemeClr val="accent6"/>
                </a:solidFill>
              </a:rPr>
              <a:t/>
            </a:r>
            <a:br>
              <a:rPr lang="en-US" sz="3600" dirty="0">
                <a:solidFill>
                  <a:schemeClr val="accent6"/>
                </a:solidFill>
              </a:rPr>
            </a:br>
            <a:r>
              <a:rPr lang="en-US" sz="3400" dirty="0">
                <a:solidFill>
                  <a:schemeClr val="accent6"/>
                </a:solidFill>
              </a:rPr>
              <a:t>Timeline</a:t>
            </a:r>
          </a:p>
        </p:txBody>
      </p:sp>
      <p:sp>
        <p:nvSpPr>
          <p:cNvPr id="7" name="Arrow: Right 6"/>
          <p:cNvSpPr/>
          <p:nvPr/>
        </p:nvSpPr>
        <p:spPr>
          <a:xfrm>
            <a:off x="0" y="3025253"/>
            <a:ext cx="11818961" cy="86153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 name="Oval 7"/>
          <p:cNvSpPr/>
          <p:nvPr/>
        </p:nvSpPr>
        <p:spPr>
          <a:xfrm>
            <a:off x="712693" y="3052177"/>
            <a:ext cx="807693" cy="80769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013680" y="3052177"/>
            <a:ext cx="807693" cy="80769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9314666" y="3052177"/>
            <a:ext cx="807693" cy="807693"/>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a:xfrm>
            <a:off x="712693" y="4048154"/>
            <a:ext cx="2164375" cy="110799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6"/>
                </a:solidFill>
                <a:effectLst/>
                <a:uLnTx/>
                <a:uFillTx/>
              </a:rPr>
              <a:t>3/2016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6"/>
                </a:solidFill>
                <a:effectLst/>
                <a:uLnTx/>
                <a:uFillTx/>
                <a:latin typeface="+mj-lt"/>
              </a:rPr>
              <a:t>Announce and </a:t>
            </a:r>
            <a:br>
              <a:rPr kumimoji="0" lang="en-US" sz="2400" b="0" i="0" u="none" strike="noStrike" kern="0" cap="none" spc="0" normalizeH="0" baseline="0" noProof="0" dirty="0">
                <a:ln>
                  <a:noFill/>
                </a:ln>
                <a:solidFill>
                  <a:schemeClr val="accent6"/>
                </a:solidFill>
                <a:effectLst/>
                <a:uLnTx/>
                <a:uFillTx/>
                <a:latin typeface="+mj-lt"/>
              </a:rPr>
            </a:br>
            <a:r>
              <a:rPr kumimoji="0" lang="en-US" sz="2400" b="0" i="0" u="none" strike="noStrike" kern="0" cap="none" spc="0" normalizeH="0" baseline="0" noProof="0" dirty="0">
                <a:ln>
                  <a:noFill/>
                </a:ln>
                <a:solidFill>
                  <a:schemeClr val="accent6"/>
                </a:solidFill>
                <a:effectLst/>
                <a:uLnTx/>
                <a:uFillTx/>
                <a:latin typeface="+mj-lt"/>
              </a:rPr>
              <a:t>private</a:t>
            </a:r>
            <a:r>
              <a:rPr kumimoji="0" lang="en-US" sz="2400" b="0" i="0" u="none" strike="noStrike" kern="0" cap="none" spc="0" normalizeH="0" noProof="0" dirty="0">
                <a:ln>
                  <a:noFill/>
                </a:ln>
                <a:solidFill>
                  <a:schemeClr val="accent6"/>
                </a:solidFill>
                <a:effectLst/>
                <a:uLnTx/>
                <a:uFillTx/>
                <a:latin typeface="+mj-lt"/>
              </a:rPr>
              <a:t> preview</a:t>
            </a:r>
            <a:endParaRPr kumimoji="0" lang="en-US" sz="2400" b="0" i="0" u="none" strike="noStrike" kern="0" cap="none" spc="0" normalizeH="0" baseline="0" noProof="0" dirty="0">
              <a:ln>
                <a:noFill/>
              </a:ln>
              <a:solidFill>
                <a:schemeClr val="accent6"/>
              </a:solidFill>
              <a:effectLst/>
              <a:uLnTx/>
              <a:uFillTx/>
              <a:latin typeface="+mj-lt"/>
            </a:endParaRPr>
          </a:p>
        </p:txBody>
      </p:sp>
      <p:sp>
        <p:nvSpPr>
          <p:cNvPr id="15" name="Rectangle 14"/>
          <p:cNvSpPr/>
          <p:nvPr/>
        </p:nvSpPr>
        <p:spPr>
          <a:xfrm>
            <a:off x="5013680" y="4031518"/>
            <a:ext cx="2247326" cy="110799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6"/>
                </a:solidFill>
                <a:effectLst/>
                <a:uLnTx/>
                <a:uFillTx/>
              </a:rPr>
              <a:t>11/2016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6"/>
                </a:solidFill>
                <a:effectLst/>
                <a:uLnTx/>
                <a:uFillTx/>
                <a:latin typeface="+mj-lt"/>
              </a:rPr>
              <a:t>Public Preview @ Connect()</a:t>
            </a:r>
          </a:p>
        </p:txBody>
      </p:sp>
      <p:sp>
        <p:nvSpPr>
          <p:cNvPr id="16" name="Rectangle 15"/>
          <p:cNvSpPr/>
          <p:nvPr/>
        </p:nvSpPr>
        <p:spPr>
          <a:xfrm>
            <a:off x="9314666" y="4031518"/>
            <a:ext cx="2436176" cy="101566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6"/>
                </a:solidFill>
                <a:effectLst/>
                <a:uLnTx/>
                <a:uFillTx/>
              </a:rPr>
              <a:t>Targeting</a:t>
            </a:r>
            <a:r>
              <a:rPr kumimoji="0" lang="en-US" sz="1800" b="1" i="0" u="none" strike="noStrike" kern="0" cap="none" spc="0" normalizeH="0" noProof="0" dirty="0">
                <a:ln>
                  <a:noFill/>
                </a:ln>
                <a:solidFill>
                  <a:schemeClr val="accent6"/>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accent6"/>
                </a:solidFill>
                <a:effectLst/>
                <a:uLnTx/>
                <a:uFillTx/>
              </a:rPr>
              <a:t>CY2017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6"/>
                </a:solidFill>
                <a:effectLst/>
                <a:uLnTx/>
                <a:uFillTx/>
                <a:latin typeface="+mj-lt"/>
              </a:rPr>
              <a:t>GA </a:t>
            </a:r>
          </a:p>
        </p:txBody>
      </p:sp>
      <p:cxnSp>
        <p:nvCxnSpPr>
          <p:cNvPr id="24" name="Straight Connector 23"/>
          <p:cNvCxnSpPr/>
          <p:nvPr/>
        </p:nvCxnSpPr>
        <p:spPr>
          <a:xfrm flipV="1">
            <a:off x="6083359" y="2731089"/>
            <a:ext cx="0" cy="68173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048864" y="2638028"/>
            <a:ext cx="1586575" cy="30777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accent6"/>
                </a:solidFill>
                <a:effectLst/>
                <a:uLnTx/>
                <a:uFillTx/>
                <a:latin typeface="Segoe UI" panose="020B0502040204020203" pitchFamily="34" charset="0"/>
                <a:cs typeface="Segoe UI" panose="020B0502040204020203" pitchFamily="34" charset="0"/>
              </a:rPr>
              <a:t>Monthly releases</a:t>
            </a:r>
          </a:p>
        </p:txBody>
      </p:sp>
      <p:sp>
        <p:nvSpPr>
          <p:cNvPr id="35" name="Oval 34"/>
          <p:cNvSpPr/>
          <p:nvPr/>
        </p:nvSpPr>
        <p:spPr>
          <a:xfrm>
            <a:off x="7495845" y="3423383"/>
            <a:ext cx="97768" cy="977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Oval 35"/>
          <p:cNvSpPr/>
          <p:nvPr/>
        </p:nvSpPr>
        <p:spPr>
          <a:xfrm>
            <a:off x="7788512"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Oval 37"/>
          <p:cNvSpPr/>
          <p:nvPr/>
        </p:nvSpPr>
        <p:spPr>
          <a:xfrm>
            <a:off x="8081179"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Oval 38"/>
          <p:cNvSpPr/>
          <p:nvPr/>
        </p:nvSpPr>
        <p:spPr>
          <a:xfrm>
            <a:off x="8373846"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Oval 39"/>
          <p:cNvSpPr/>
          <p:nvPr/>
        </p:nvSpPr>
        <p:spPr>
          <a:xfrm>
            <a:off x="8666513"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Oval 40"/>
          <p:cNvSpPr/>
          <p:nvPr/>
        </p:nvSpPr>
        <p:spPr>
          <a:xfrm>
            <a:off x="8959176"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Oval 24"/>
          <p:cNvSpPr/>
          <p:nvPr/>
        </p:nvSpPr>
        <p:spPr>
          <a:xfrm>
            <a:off x="6617844" y="3423383"/>
            <a:ext cx="97768" cy="97768"/>
          </a:xfrm>
          <a:prstGeom prst="ellipse">
            <a:avLst/>
          </a:prstGeom>
          <a:solidFill>
            <a:schemeClr val="accent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25"/>
          <p:cNvSpPr/>
          <p:nvPr/>
        </p:nvSpPr>
        <p:spPr>
          <a:xfrm>
            <a:off x="6910511"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Oval 28"/>
          <p:cNvSpPr/>
          <p:nvPr/>
        </p:nvSpPr>
        <p:spPr>
          <a:xfrm>
            <a:off x="7203178"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Oval 29"/>
          <p:cNvSpPr/>
          <p:nvPr/>
        </p:nvSpPr>
        <p:spPr>
          <a:xfrm>
            <a:off x="6032510"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Oval 30"/>
          <p:cNvSpPr/>
          <p:nvPr/>
        </p:nvSpPr>
        <p:spPr>
          <a:xfrm>
            <a:off x="6325177" y="3423383"/>
            <a:ext cx="97768" cy="97768"/>
          </a:xfrm>
          <a:prstGeom prst="ellipse">
            <a:avLst/>
          </a:prstGeom>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Arrow: Down 2"/>
          <p:cNvSpPr/>
          <p:nvPr/>
        </p:nvSpPr>
        <p:spPr>
          <a:xfrm>
            <a:off x="7788512" y="1955800"/>
            <a:ext cx="878001" cy="12319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74394" y="1441742"/>
            <a:ext cx="3735318" cy="369332"/>
          </a:xfrm>
          <a:prstGeom prst="rect">
            <a:avLst/>
          </a:prstGeom>
          <a:noFill/>
        </p:spPr>
        <p:txBody>
          <a:bodyPr wrap="none" rtlCol="0">
            <a:spAutoFit/>
          </a:bodyPr>
          <a:lstStyle/>
          <a:p>
            <a:r>
              <a:rPr lang="en-US" dirty="0">
                <a:solidFill>
                  <a:schemeClr val="accent6"/>
                </a:solidFill>
              </a:rPr>
              <a:t>CTP2 – production support for EAP</a:t>
            </a:r>
          </a:p>
        </p:txBody>
      </p:sp>
      <p:pic>
        <p:nvPicPr>
          <p:cNvPr id="28" name="Picture 27"/>
          <p:cNvPicPr>
            <a:picLocks noChangeAspect="1"/>
          </p:cNvPicPr>
          <p:nvPr/>
        </p:nvPicPr>
        <p:blipFill>
          <a:blip r:embed="rId3"/>
          <a:stretch>
            <a:fillRect/>
          </a:stretch>
        </p:blipFill>
        <p:spPr>
          <a:xfrm>
            <a:off x="118263" y="6309359"/>
            <a:ext cx="2349476" cy="716197"/>
          </a:xfrm>
          <a:prstGeom prst="rect">
            <a:avLst/>
          </a:prstGeom>
        </p:spPr>
      </p:pic>
    </p:spTree>
    <p:extLst>
      <p:ext uri="{BB962C8B-B14F-4D97-AF65-F5344CB8AC3E}">
        <p14:creationId xmlns:p14="http://schemas.microsoft.com/office/powerpoint/2010/main" val="26342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400509"/>
            <a:ext cx="12192000" cy="307777"/>
          </a:xfrm>
          <a:prstGeom prst="rect">
            <a:avLst/>
          </a:prstGeom>
          <a:noFill/>
        </p:spPr>
        <p:txBody>
          <a:bodyPr wrap="square" rtlCol="0">
            <a:spAutoFit/>
          </a:bodyPr>
          <a:lstStyle/>
          <a:p>
            <a:pPr algn="ctr"/>
            <a:r>
              <a:rPr lang="en-US" sz="1400" dirty="0">
                <a:solidFill>
                  <a:schemeClr val="bg1">
                    <a:lumMod val="50000"/>
                  </a:schemeClr>
                </a:solidFill>
              </a:rPr>
              <a:t>ISVs, service providers and hosters with customers in EAP will also be added to EAP so they can participate there.</a:t>
            </a:r>
          </a:p>
        </p:txBody>
      </p:sp>
      <p:grpSp>
        <p:nvGrpSpPr>
          <p:cNvPr id="3" name="Group 2"/>
          <p:cNvGrpSpPr/>
          <p:nvPr/>
        </p:nvGrpSpPr>
        <p:grpSpPr>
          <a:xfrm>
            <a:off x="971936" y="1465664"/>
            <a:ext cx="10248129" cy="4642691"/>
            <a:chOff x="962971" y="1179829"/>
            <a:chExt cx="10248129" cy="4642691"/>
          </a:xfrm>
        </p:grpSpPr>
        <p:grpSp>
          <p:nvGrpSpPr>
            <p:cNvPr id="5" name="Group 4"/>
            <p:cNvGrpSpPr/>
            <p:nvPr/>
          </p:nvGrpSpPr>
          <p:grpSpPr>
            <a:xfrm>
              <a:off x="962971" y="1641494"/>
              <a:ext cx="2674745" cy="4181026"/>
              <a:chOff x="605538" y="944040"/>
              <a:chExt cx="2674745" cy="4181026"/>
            </a:xfrm>
          </p:grpSpPr>
          <p:sp>
            <p:nvSpPr>
              <p:cNvPr id="6" name="Rectangle 5"/>
              <p:cNvSpPr/>
              <p:nvPr/>
            </p:nvSpPr>
            <p:spPr>
              <a:xfrm>
                <a:off x="605538" y="944040"/>
                <a:ext cx="2674745" cy="4181026"/>
              </a:xfrm>
              <a:prstGeom prst="rect">
                <a:avLst/>
              </a:prstGeom>
              <a:solidFill>
                <a:srgbClr val="002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7" name="Rectangle 6"/>
              <p:cNvSpPr/>
              <p:nvPr/>
            </p:nvSpPr>
            <p:spPr>
              <a:xfrm>
                <a:off x="605538" y="944040"/>
                <a:ext cx="2674745" cy="418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320040" rIns="128016" bIns="128016" numCol="1" spcCol="1270" anchor="t" anchorCtr="0">
                <a:noAutofit/>
              </a:bodyPr>
              <a:lstStyle/>
              <a:p>
                <a:pPr marL="114300" lvl="1" indent="-114300" algn="l" defTabSz="622300">
                  <a:lnSpc>
                    <a:spcPct val="90000"/>
                  </a:lnSpc>
                  <a:spcBef>
                    <a:spcPct val="0"/>
                  </a:spcBef>
                  <a:spcAft>
                    <a:spcPct val="15000"/>
                  </a:spcAft>
                  <a:buChar char="•"/>
                </a:pPr>
                <a:r>
                  <a:rPr lang="en-US" sz="1600" kern="1200" dirty="0">
                    <a:latin typeface="+mj-lt"/>
                  </a:rPr>
                  <a:t>Direct access to engineering team via PM buddy and Yammer group</a:t>
                </a:r>
              </a:p>
              <a:p>
                <a:pPr marL="114300" lvl="1" indent="-114300" algn="l" defTabSz="622300">
                  <a:lnSpc>
                    <a:spcPct val="90000"/>
                  </a:lnSpc>
                  <a:spcBef>
                    <a:spcPct val="0"/>
                  </a:spcBef>
                  <a:spcAft>
                    <a:spcPct val="15000"/>
                  </a:spcAft>
                  <a:buChar char="•"/>
                </a:pPr>
                <a:r>
                  <a:rPr lang="en-US" sz="1600" kern="1200" dirty="0">
                    <a:latin typeface="+mj-lt"/>
                  </a:rPr>
                  <a:t>Visibility into roadmap</a:t>
                </a:r>
              </a:p>
              <a:p>
                <a:pPr marL="114300" lvl="1" indent="-114300" algn="l" defTabSz="622300">
                  <a:lnSpc>
                    <a:spcPct val="90000"/>
                  </a:lnSpc>
                  <a:spcBef>
                    <a:spcPct val="0"/>
                  </a:spcBef>
                  <a:spcAft>
                    <a:spcPct val="15000"/>
                  </a:spcAft>
                  <a:buChar char="•"/>
                </a:pPr>
                <a:r>
                  <a:rPr lang="en-US" sz="1600" kern="1200" dirty="0">
                    <a:latin typeface="+mj-lt"/>
                  </a:rPr>
                  <a:t>Provide feedback and input into design of new features and functionality</a:t>
                </a:r>
              </a:p>
              <a:p>
                <a:pPr marL="114300" lvl="1" indent="-114300" algn="l" defTabSz="622300">
                  <a:lnSpc>
                    <a:spcPct val="90000"/>
                  </a:lnSpc>
                  <a:spcBef>
                    <a:spcPct val="0"/>
                  </a:spcBef>
                  <a:spcAft>
                    <a:spcPct val="15000"/>
                  </a:spcAft>
                  <a:buChar char="•"/>
                </a:pPr>
                <a:r>
                  <a:rPr lang="en-US" sz="1600" kern="1200" dirty="0">
                    <a:latin typeface="+mj-lt"/>
                  </a:rPr>
                  <a:t>Full production support from Microsoft Support via special support channel</a:t>
                </a:r>
              </a:p>
              <a:p>
                <a:pPr marL="114300" lvl="1" indent="-114300" algn="l" defTabSz="622300">
                  <a:lnSpc>
                    <a:spcPct val="90000"/>
                  </a:lnSpc>
                  <a:spcBef>
                    <a:spcPct val="0"/>
                  </a:spcBef>
                  <a:spcAft>
                    <a:spcPct val="15000"/>
                  </a:spcAft>
                  <a:buChar char="•"/>
                </a:pPr>
                <a:r>
                  <a:rPr lang="en-US" sz="1600" kern="1200" dirty="0">
                    <a:latin typeface="+mj-lt"/>
                  </a:rPr>
                  <a:t>License amendment to allow running vNext in production prior to GA</a:t>
                </a:r>
              </a:p>
              <a:p>
                <a:pPr marL="114300" lvl="1" indent="-114300" algn="l" defTabSz="622300">
                  <a:lnSpc>
                    <a:spcPct val="90000"/>
                  </a:lnSpc>
                  <a:spcBef>
                    <a:spcPct val="0"/>
                  </a:spcBef>
                  <a:spcAft>
                    <a:spcPct val="15000"/>
                  </a:spcAft>
                  <a:buChar char="•"/>
                </a:pPr>
                <a:r>
                  <a:rPr lang="en-US" sz="1600" kern="1200" dirty="0">
                    <a:latin typeface="+mj-lt"/>
                  </a:rPr>
                  <a:t>Release to release upgrade support</a:t>
                </a:r>
              </a:p>
            </p:txBody>
          </p:sp>
        </p:grpSp>
        <p:grpSp>
          <p:nvGrpSpPr>
            <p:cNvPr id="8" name="Group 7"/>
            <p:cNvGrpSpPr/>
            <p:nvPr/>
          </p:nvGrpSpPr>
          <p:grpSpPr>
            <a:xfrm>
              <a:off x="4749663" y="1641494"/>
              <a:ext cx="2674745" cy="4181026"/>
              <a:chOff x="4517781" y="944040"/>
              <a:chExt cx="2674745" cy="4181026"/>
            </a:xfrm>
          </p:grpSpPr>
          <p:sp>
            <p:nvSpPr>
              <p:cNvPr id="9" name="Rectangle 8"/>
              <p:cNvSpPr/>
              <p:nvPr/>
            </p:nvSpPr>
            <p:spPr>
              <a:xfrm>
                <a:off x="4517781" y="944040"/>
                <a:ext cx="2674745" cy="4181026"/>
              </a:xfrm>
              <a:prstGeom prst="rect">
                <a:avLst/>
              </a:prstGeom>
              <a:solidFill>
                <a:srgbClr val="002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 name="Rectangle 9"/>
              <p:cNvSpPr/>
              <p:nvPr/>
            </p:nvSpPr>
            <p:spPr>
              <a:xfrm>
                <a:off x="4517781" y="944040"/>
                <a:ext cx="2674745" cy="418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320040" rIns="128016" bIns="128016" numCol="1" spcCol="1270" anchor="t" anchorCtr="0">
                <a:noAutofit/>
              </a:bodyPr>
              <a:lstStyle/>
              <a:p>
                <a:pPr marL="114300" lvl="1" indent="-114300" algn="l" defTabSz="622300">
                  <a:lnSpc>
                    <a:spcPct val="90000"/>
                  </a:lnSpc>
                  <a:spcBef>
                    <a:spcPct val="0"/>
                  </a:spcBef>
                  <a:spcAft>
                    <a:spcPct val="15000"/>
                  </a:spcAft>
                  <a:buChar char="•"/>
                </a:pPr>
                <a:r>
                  <a:rPr lang="en-US" sz="1600" kern="1200" dirty="0">
                    <a:latin typeface="+mj-lt"/>
                  </a:rPr>
                  <a:t>Real world usage of SQL Server in production to verify quality, scale and performance</a:t>
                </a:r>
              </a:p>
              <a:p>
                <a:pPr marL="114300" lvl="1" indent="-114300" algn="l" defTabSz="622300">
                  <a:lnSpc>
                    <a:spcPct val="90000"/>
                  </a:lnSpc>
                  <a:spcBef>
                    <a:spcPct val="0"/>
                  </a:spcBef>
                  <a:spcAft>
                    <a:spcPct val="15000"/>
                  </a:spcAft>
                  <a:buChar char="•"/>
                </a:pPr>
                <a:r>
                  <a:rPr lang="en-US" sz="1600" kern="1200" dirty="0">
                    <a:latin typeface="+mj-lt"/>
                  </a:rPr>
                  <a:t>Discover bugs</a:t>
                </a:r>
              </a:p>
              <a:p>
                <a:pPr marL="114300" lvl="1" indent="-114300" algn="l" defTabSz="622300">
                  <a:lnSpc>
                    <a:spcPct val="90000"/>
                  </a:lnSpc>
                  <a:spcBef>
                    <a:spcPct val="0"/>
                  </a:spcBef>
                  <a:spcAft>
                    <a:spcPct val="15000"/>
                  </a:spcAft>
                  <a:buChar char="•"/>
                </a:pPr>
                <a:r>
                  <a:rPr lang="en-US" sz="1600" kern="1200" dirty="0">
                    <a:latin typeface="+mj-lt"/>
                  </a:rPr>
                  <a:t>Discover issues preventing customer adoption in production</a:t>
                </a:r>
              </a:p>
              <a:p>
                <a:pPr marL="114300" lvl="1" indent="-114300" algn="l" defTabSz="622300">
                  <a:lnSpc>
                    <a:spcPct val="90000"/>
                  </a:lnSpc>
                  <a:spcBef>
                    <a:spcPct val="0"/>
                  </a:spcBef>
                  <a:spcAft>
                    <a:spcPct val="15000"/>
                  </a:spcAft>
                  <a:buChar char="•"/>
                </a:pPr>
                <a:r>
                  <a:rPr lang="en-US" sz="1600" kern="1200" dirty="0">
                    <a:latin typeface="+mj-lt"/>
                  </a:rPr>
                  <a:t>Document customer evidence</a:t>
                </a:r>
              </a:p>
            </p:txBody>
          </p:sp>
        </p:grpSp>
        <p:grpSp>
          <p:nvGrpSpPr>
            <p:cNvPr id="11" name="Group 10"/>
            <p:cNvGrpSpPr/>
            <p:nvPr/>
          </p:nvGrpSpPr>
          <p:grpSpPr>
            <a:xfrm>
              <a:off x="8536355" y="1641494"/>
              <a:ext cx="2674745" cy="4181026"/>
              <a:chOff x="8430025" y="944040"/>
              <a:chExt cx="2674745" cy="4181026"/>
            </a:xfrm>
          </p:grpSpPr>
          <p:sp>
            <p:nvSpPr>
              <p:cNvPr id="12" name="Rectangle 11"/>
              <p:cNvSpPr/>
              <p:nvPr/>
            </p:nvSpPr>
            <p:spPr>
              <a:xfrm>
                <a:off x="8430025" y="944040"/>
                <a:ext cx="2674745" cy="4181026"/>
              </a:xfrm>
              <a:prstGeom prst="rect">
                <a:avLst/>
              </a:prstGeom>
              <a:solidFill>
                <a:srgbClr val="002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3" name="Rectangle 12"/>
              <p:cNvSpPr/>
              <p:nvPr/>
            </p:nvSpPr>
            <p:spPr>
              <a:xfrm>
                <a:off x="8430025" y="944040"/>
                <a:ext cx="2674745" cy="4181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8016" tIns="320040" rIns="128016" bIns="128016" numCol="1" spcCol="1270" anchor="t" anchorCtr="0">
                <a:noAutofit/>
              </a:bodyPr>
              <a:lstStyle/>
              <a:p>
                <a:pPr marL="114300" lvl="1" indent="-114300" algn="l" defTabSz="622300">
                  <a:lnSpc>
                    <a:spcPct val="90000"/>
                  </a:lnSpc>
                  <a:spcBef>
                    <a:spcPct val="0"/>
                  </a:spcBef>
                  <a:spcAft>
                    <a:spcPct val="15000"/>
                  </a:spcAft>
                  <a:buChar char="•"/>
                </a:pPr>
                <a:r>
                  <a:rPr lang="en-US" sz="1600" kern="1200" dirty="0">
                    <a:latin typeface="+mj-lt"/>
                  </a:rPr>
                  <a:t>NDA</a:t>
                </a:r>
              </a:p>
              <a:p>
                <a:pPr marL="114300" lvl="1" indent="-114300" algn="l" defTabSz="622300">
                  <a:lnSpc>
                    <a:spcPct val="90000"/>
                  </a:lnSpc>
                  <a:spcBef>
                    <a:spcPct val="0"/>
                  </a:spcBef>
                  <a:spcAft>
                    <a:spcPct val="15000"/>
                  </a:spcAft>
                  <a:buChar char="•"/>
                </a:pPr>
                <a:r>
                  <a:rPr lang="en-US" sz="1600" kern="1200" dirty="0">
                    <a:latin typeface="+mj-lt"/>
                  </a:rPr>
                  <a:t>Sign license agreement amendment</a:t>
                </a:r>
              </a:p>
              <a:p>
                <a:pPr marL="114300" lvl="1" indent="-114300" algn="l" defTabSz="622300">
                  <a:lnSpc>
                    <a:spcPct val="90000"/>
                  </a:lnSpc>
                  <a:spcBef>
                    <a:spcPct val="0"/>
                  </a:spcBef>
                  <a:spcAft>
                    <a:spcPct val="15000"/>
                  </a:spcAft>
                  <a:buChar char="•"/>
                </a:pPr>
                <a:r>
                  <a:rPr lang="en-US" sz="1600" kern="1200" dirty="0">
                    <a:latin typeface="+mj-lt"/>
                  </a:rPr>
                  <a:t>Complete pre-deployment questionnaire</a:t>
                </a:r>
              </a:p>
              <a:p>
                <a:pPr marL="114300" lvl="1" indent="-114300" algn="l" defTabSz="622300">
                  <a:lnSpc>
                    <a:spcPct val="90000"/>
                  </a:lnSpc>
                  <a:spcBef>
                    <a:spcPct val="0"/>
                  </a:spcBef>
                  <a:spcAft>
                    <a:spcPct val="15000"/>
                  </a:spcAft>
                  <a:buChar char="•"/>
                </a:pPr>
                <a:r>
                  <a:rPr lang="en-US" sz="1600" kern="1200" dirty="0">
                    <a:latin typeface="+mj-lt"/>
                  </a:rPr>
                  <a:t>Meet with Microsoft Support</a:t>
                </a:r>
              </a:p>
            </p:txBody>
          </p:sp>
        </p:grpSp>
        <p:sp>
          <p:nvSpPr>
            <p:cNvPr id="23" name="TextBox 22"/>
            <p:cNvSpPr txBox="1"/>
            <p:nvPr/>
          </p:nvSpPr>
          <p:spPr>
            <a:xfrm>
              <a:off x="962971" y="1179829"/>
              <a:ext cx="2674745" cy="461665"/>
            </a:xfrm>
            <a:prstGeom prst="rect">
              <a:avLst/>
            </a:prstGeom>
            <a:noFill/>
          </p:spPr>
          <p:txBody>
            <a:bodyPr wrap="square" rtlCol="0">
              <a:spAutoFit/>
            </a:bodyPr>
            <a:lstStyle/>
            <a:p>
              <a:r>
                <a:rPr lang="en-US" sz="2400" dirty="0"/>
                <a:t>Customer Benefits</a:t>
              </a:r>
            </a:p>
          </p:txBody>
        </p:sp>
        <p:sp>
          <p:nvSpPr>
            <p:cNvPr id="24" name="TextBox 23"/>
            <p:cNvSpPr txBox="1"/>
            <p:nvPr/>
          </p:nvSpPr>
          <p:spPr>
            <a:xfrm>
              <a:off x="4749663" y="1179829"/>
              <a:ext cx="2674745" cy="461665"/>
            </a:xfrm>
            <a:prstGeom prst="rect">
              <a:avLst/>
            </a:prstGeom>
            <a:noFill/>
          </p:spPr>
          <p:txBody>
            <a:bodyPr wrap="square" rtlCol="0">
              <a:spAutoFit/>
            </a:bodyPr>
            <a:lstStyle/>
            <a:p>
              <a:r>
                <a:rPr lang="en-US" sz="2400"/>
                <a:t>Microsoft Goals</a:t>
              </a:r>
              <a:endParaRPr lang="en-US" sz="2400" dirty="0"/>
            </a:p>
          </p:txBody>
        </p:sp>
        <p:sp>
          <p:nvSpPr>
            <p:cNvPr id="25" name="TextBox 24"/>
            <p:cNvSpPr txBox="1"/>
            <p:nvPr/>
          </p:nvSpPr>
          <p:spPr>
            <a:xfrm>
              <a:off x="8536354" y="1179829"/>
              <a:ext cx="2674745" cy="461665"/>
            </a:xfrm>
            <a:prstGeom prst="rect">
              <a:avLst/>
            </a:prstGeom>
            <a:noFill/>
          </p:spPr>
          <p:txBody>
            <a:bodyPr wrap="square" rtlCol="0">
              <a:spAutoFit/>
            </a:bodyPr>
            <a:lstStyle/>
            <a:p>
              <a:r>
                <a:rPr lang="en-US" sz="2400" dirty="0"/>
                <a:t>Requirements</a:t>
              </a:r>
            </a:p>
          </p:txBody>
        </p:sp>
      </p:grpSp>
      <p:sp>
        <p:nvSpPr>
          <p:cNvPr id="26" name="Title 1"/>
          <p:cNvSpPr txBox="1">
            <a:spLocks/>
          </p:cNvSpPr>
          <p:nvPr/>
        </p:nvSpPr>
        <p:spPr>
          <a:xfrm>
            <a:off x="324465" y="334170"/>
            <a:ext cx="10515600" cy="949881"/>
          </a:xfrm>
          <a:prstGeom prst="rect">
            <a:avLst/>
          </a:prstGeom>
        </p:spPr>
        <p:txBody>
          <a:bodyPr>
            <a:normAutofit/>
          </a:bodyPr>
          <a:lst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a:lstStyle>
          <a:p>
            <a:r>
              <a:rPr lang="en-US" sz="4700" dirty="0">
                <a:solidFill>
                  <a:schemeClr val="tx1"/>
                </a:solidFill>
              </a:rPr>
              <a:t>SQL Server Early Adoption Program</a:t>
            </a:r>
          </a:p>
        </p:txBody>
      </p:sp>
    </p:spTree>
    <p:extLst>
      <p:ext uri="{BB962C8B-B14F-4D97-AF65-F5344CB8AC3E}">
        <p14:creationId xmlns:p14="http://schemas.microsoft.com/office/powerpoint/2010/main" val="19824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auto">
          <a:xfrm>
            <a:off x="7350149" y="2695170"/>
            <a:ext cx="3566160"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6" name="Arrow: Right 5"/>
          <p:cNvSpPr/>
          <p:nvPr/>
        </p:nvSpPr>
        <p:spPr bwMode="auto">
          <a:xfrm>
            <a:off x="6912379" y="3053537"/>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Arrow: Right 137"/>
          <p:cNvSpPr/>
          <p:nvPr/>
        </p:nvSpPr>
        <p:spPr bwMode="auto">
          <a:xfrm>
            <a:off x="6915456" y="4930104"/>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Rectangle 99"/>
          <p:cNvSpPr/>
          <p:nvPr/>
        </p:nvSpPr>
        <p:spPr bwMode="auto">
          <a:xfrm>
            <a:off x="3683334" y="2695171"/>
            <a:ext cx="3549641"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139" name="Arrow: Right 138"/>
          <p:cNvSpPr/>
          <p:nvPr/>
        </p:nvSpPr>
        <p:spPr bwMode="auto">
          <a:xfrm>
            <a:off x="3235838" y="4203365"/>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p:cNvSpPr/>
          <p:nvPr/>
        </p:nvSpPr>
        <p:spPr bwMode="auto">
          <a:xfrm>
            <a:off x="0" y="2695171"/>
            <a:ext cx="3566160"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17" name="Title 16"/>
          <p:cNvSpPr>
            <a:spLocks noGrp="1"/>
          </p:cNvSpPr>
          <p:nvPr>
            <p:ph type="title"/>
          </p:nvPr>
        </p:nvSpPr>
        <p:spPr>
          <a:xfrm>
            <a:off x="269241" y="289957"/>
            <a:ext cx="10225094" cy="899537"/>
          </a:xfrm>
        </p:spPr>
        <p:txBody>
          <a:bodyPr/>
          <a:lstStyle/>
          <a:p>
            <a:r>
              <a:rPr lang="en-US" sz="4700" dirty="0">
                <a:solidFill>
                  <a:schemeClr val="tx1"/>
                </a:solidFill>
              </a:rPr>
              <a:t>Developing new applications on Linux</a:t>
            </a:r>
            <a:br>
              <a:rPr lang="en-US" sz="4700" dirty="0">
                <a:solidFill>
                  <a:schemeClr val="tx1"/>
                </a:solidFill>
              </a:rPr>
            </a:br>
            <a:r>
              <a:rPr lang="en-US" sz="3400" spc="-98" dirty="0">
                <a:solidFill>
                  <a:schemeClr val="tx1"/>
                </a:solidFill>
                <a:ea typeface="ＭＳ Ｐゴシック" charset="0"/>
              </a:rPr>
              <a:t>Choose your path</a:t>
            </a:r>
          </a:p>
        </p:txBody>
      </p:sp>
      <p:sp>
        <p:nvSpPr>
          <p:cNvPr id="95" name="Arrow: Right 94"/>
          <p:cNvSpPr/>
          <p:nvPr/>
        </p:nvSpPr>
        <p:spPr>
          <a:xfrm>
            <a:off x="0" y="1365967"/>
            <a:ext cx="11791784" cy="1783494"/>
          </a:xfrm>
          <a:prstGeom prst="rightArrow">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Title 16"/>
          <p:cNvSpPr txBox="1">
            <a:spLocks/>
          </p:cNvSpPr>
          <p:nvPr/>
        </p:nvSpPr>
        <p:spPr>
          <a:xfrm>
            <a:off x="3675074" y="1832837"/>
            <a:ext cx="3373151" cy="219240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Deploy your </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application</a:t>
            </a:r>
          </a:p>
        </p:txBody>
      </p:sp>
      <p:sp>
        <p:nvSpPr>
          <p:cNvPr id="97" name="Title 16"/>
          <p:cNvSpPr txBox="1">
            <a:spLocks/>
          </p:cNvSpPr>
          <p:nvPr/>
        </p:nvSpPr>
        <p:spPr>
          <a:xfrm>
            <a:off x="92148" y="1832837"/>
            <a:ext cx="3615015" cy="162988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Choose your </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development environment</a:t>
            </a:r>
          </a:p>
        </p:txBody>
      </p:sp>
      <p:sp>
        <p:nvSpPr>
          <p:cNvPr id="98" name="Title 16"/>
          <p:cNvSpPr txBox="1">
            <a:spLocks/>
          </p:cNvSpPr>
          <p:nvPr/>
        </p:nvSpPr>
        <p:spPr>
          <a:xfrm>
            <a:off x="7350150" y="1832837"/>
            <a:ext cx="3537102" cy="219240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Upgrade to </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SQL Server v.Next</a:t>
            </a:r>
          </a:p>
        </p:txBody>
      </p:sp>
      <p:sp>
        <p:nvSpPr>
          <p:cNvPr id="136" name="Rectangle 135"/>
          <p:cNvSpPr/>
          <p:nvPr/>
        </p:nvSpPr>
        <p:spPr>
          <a:xfrm>
            <a:off x="7708602" y="2929274"/>
            <a:ext cx="3019552" cy="1111073"/>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Easily upgrade to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v.Next GA</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Use simple backup and restore from Windows to Linux </a:t>
            </a:r>
          </a:p>
        </p:txBody>
      </p:sp>
      <p:sp>
        <p:nvSpPr>
          <p:cNvPr id="137" name="Rectangle 136"/>
          <p:cNvSpPr/>
          <p:nvPr/>
        </p:nvSpPr>
        <p:spPr>
          <a:xfrm>
            <a:off x="7708602" y="4824733"/>
            <a:ext cx="3019552" cy="917174"/>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Easily upgrade to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v.Next GA</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Go-live</a:t>
            </a:r>
          </a:p>
        </p:txBody>
      </p:sp>
      <p:sp>
        <p:nvSpPr>
          <p:cNvPr id="4" name="Rectangle 3"/>
          <p:cNvSpPr/>
          <p:nvPr/>
        </p:nvSpPr>
        <p:spPr>
          <a:xfrm>
            <a:off x="3814412" y="2929274"/>
            <a:ext cx="3341061" cy="1111073"/>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2016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 Windows </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 today and easily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migrate to v.Next</a:t>
            </a:r>
          </a:p>
        </p:txBody>
      </p:sp>
      <p:sp>
        <p:nvSpPr>
          <p:cNvPr id="135" name="Rectangle 134"/>
          <p:cNvSpPr/>
          <p:nvPr/>
        </p:nvSpPr>
        <p:spPr>
          <a:xfrm>
            <a:off x="3814412" y="4824733"/>
            <a:ext cx="3341061" cy="834074"/>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v.Next CTP </a:t>
            </a: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90000"/>
              </a:lnSpc>
              <a:spcBef>
                <a:spcPts val="60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Test your app today and go live close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to GA with the Early Adoption Program</a:t>
            </a:r>
          </a:p>
        </p:txBody>
      </p:sp>
      <p:sp>
        <p:nvSpPr>
          <p:cNvPr id="5" name="TextBox 4"/>
          <p:cNvSpPr txBox="1"/>
          <p:nvPr/>
        </p:nvSpPr>
        <p:spPr>
          <a:xfrm>
            <a:off x="3924022" y="4208798"/>
            <a:ext cx="32515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OR</a:t>
            </a:r>
          </a:p>
        </p:txBody>
      </p:sp>
      <p:grpSp>
        <p:nvGrpSpPr>
          <p:cNvPr id="2" name="Group 1"/>
          <p:cNvGrpSpPr/>
          <p:nvPr/>
        </p:nvGrpSpPr>
        <p:grpSpPr>
          <a:xfrm>
            <a:off x="1386628" y="3148359"/>
            <a:ext cx="744390" cy="887635"/>
            <a:chOff x="1386628" y="2939912"/>
            <a:chExt cx="744390" cy="887635"/>
          </a:xfrm>
        </p:grpSpPr>
        <p:sp>
          <p:nvSpPr>
            <p:cNvPr id="103" name="Freeform 5"/>
            <p:cNvSpPr>
              <a:spLocks/>
            </p:cNvSpPr>
            <p:nvPr/>
          </p:nvSpPr>
          <p:spPr bwMode="auto">
            <a:xfrm>
              <a:off x="1511972" y="3113858"/>
              <a:ext cx="496260" cy="659971"/>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4" name="Freeform 6"/>
            <p:cNvSpPr>
              <a:spLocks/>
            </p:cNvSpPr>
            <p:nvPr/>
          </p:nvSpPr>
          <p:spPr bwMode="auto">
            <a:xfrm>
              <a:off x="1634758" y="2939912"/>
              <a:ext cx="273710" cy="347892"/>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5" name="Freeform 7"/>
            <p:cNvSpPr>
              <a:spLocks/>
            </p:cNvSpPr>
            <p:nvPr/>
          </p:nvSpPr>
          <p:spPr bwMode="auto">
            <a:xfrm>
              <a:off x="1734522" y="3635695"/>
              <a:ext cx="235340" cy="163714"/>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6" name="Freeform 8"/>
            <p:cNvSpPr>
              <a:spLocks/>
            </p:cNvSpPr>
            <p:nvPr/>
          </p:nvSpPr>
          <p:spPr bwMode="auto">
            <a:xfrm>
              <a:off x="1524762" y="3635695"/>
              <a:ext cx="219992" cy="163714"/>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7" name="Freeform 9"/>
            <p:cNvSpPr>
              <a:spLocks/>
            </p:cNvSpPr>
            <p:nvPr/>
          </p:nvSpPr>
          <p:spPr bwMode="auto">
            <a:xfrm>
              <a:off x="1558017" y="3180366"/>
              <a:ext cx="378590" cy="562766"/>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8" name="Freeform 10"/>
            <p:cNvSpPr>
              <a:spLocks/>
            </p:cNvSpPr>
            <p:nvPr/>
          </p:nvSpPr>
          <p:spPr bwMode="auto">
            <a:xfrm>
              <a:off x="1386628" y="3546164"/>
              <a:ext cx="289059" cy="278825"/>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chemeClr val="accent2"/>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9" name="Freeform 11"/>
            <p:cNvSpPr>
              <a:spLocks/>
            </p:cNvSpPr>
            <p:nvPr/>
          </p:nvSpPr>
          <p:spPr bwMode="auto">
            <a:xfrm>
              <a:off x="1872656" y="3561512"/>
              <a:ext cx="258362" cy="266035"/>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chemeClr val="accent2"/>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0" name="Freeform 12"/>
            <p:cNvSpPr>
              <a:spLocks/>
            </p:cNvSpPr>
            <p:nvPr/>
          </p:nvSpPr>
          <p:spPr bwMode="auto">
            <a:xfrm>
              <a:off x="1652664" y="3072929"/>
              <a:ext cx="63951" cy="99763"/>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1" name="Freeform 13"/>
            <p:cNvSpPr>
              <a:spLocks/>
            </p:cNvSpPr>
            <p:nvPr/>
          </p:nvSpPr>
          <p:spPr bwMode="auto">
            <a:xfrm>
              <a:off x="1749870" y="3065255"/>
              <a:ext cx="84415" cy="104879"/>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2" name="Freeform 14"/>
            <p:cNvSpPr>
              <a:spLocks/>
            </p:cNvSpPr>
            <p:nvPr/>
          </p:nvSpPr>
          <p:spPr bwMode="auto">
            <a:xfrm>
              <a:off x="1688477" y="3111300"/>
              <a:ext cx="92090" cy="69067"/>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3" name="Freeform 15"/>
            <p:cNvSpPr>
              <a:spLocks/>
            </p:cNvSpPr>
            <p:nvPr/>
          </p:nvSpPr>
          <p:spPr bwMode="auto">
            <a:xfrm>
              <a:off x="1872656" y="3241759"/>
              <a:ext cx="186737" cy="360682"/>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4" name="Freeform 16"/>
            <p:cNvSpPr>
              <a:spLocks/>
            </p:cNvSpPr>
            <p:nvPr/>
          </p:nvSpPr>
          <p:spPr bwMode="auto">
            <a:xfrm>
              <a:off x="1872656" y="3558954"/>
              <a:ext cx="258362" cy="266035"/>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5" name="Freeform 17"/>
            <p:cNvSpPr>
              <a:spLocks/>
            </p:cNvSpPr>
            <p:nvPr/>
          </p:nvSpPr>
          <p:spPr bwMode="auto">
            <a:xfrm>
              <a:off x="1905910" y="3351754"/>
              <a:ext cx="84415" cy="240454"/>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6" name="Freeform 18"/>
            <p:cNvSpPr>
              <a:spLocks/>
            </p:cNvSpPr>
            <p:nvPr/>
          </p:nvSpPr>
          <p:spPr bwMode="auto">
            <a:xfrm>
              <a:off x="1934049" y="3530816"/>
              <a:ext cx="107438" cy="8953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7" name="Freeform 19"/>
            <p:cNvSpPr>
              <a:spLocks/>
            </p:cNvSpPr>
            <p:nvPr/>
          </p:nvSpPr>
          <p:spPr bwMode="auto">
            <a:xfrm>
              <a:off x="1939165" y="3528258"/>
              <a:ext cx="76741" cy="25580"/>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8" name="Freeform 20"/>
            <p:cNvSpPr>
              <a:spLocks/>
            </p:cNvSpPr>
            <p:nvPr/>
          </p:nvSpPr>
          <p:spPr bwMode="auto">
            <a:xfrm>
              <a:off x="1491508" y="3318500"/>
              <a:ext cx="156041" cy="340217"/>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19" name="Freeform 21"/>
            <p:cNvSpPr>
              <a:spLocks/>
            </p:cNvSpPr>
            <p:nvPr/>
          </p:nvSpPr>
          <p:spPr bwMode="auto">
            <a:xfrm>
              <a:off x="1488950" y="3257107"/>
              <a:ext cx="181621" cy="427190"/>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0" name="Freeform 22"/>
            <p:cNvSpPr>
              <a:spLocks/>
            </p:cNvSpPr>
            <p:nvPr/>
          </p:nvSpPr>
          <p:spPr bwMode="auto">
            <a:xfrm>
              <a:off x="1389186" y="3541048"/>
              <a:ext cx="286501" cy="281383"/>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1" name="Freeform 23"/>
            <p:cNvSpPr>
              <a:spLocks/>
            </p:cNvSpPr>
            <p:nvPr/>
          </p:nvSpPr>
          <p:spPr bwMode="auto">
            <a:xfrm>
              <a:off x="1770334" y="3095952"/>
              <a:ext cx="48603" cy="58835"/>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2" name="Freeform 24"/>
            <p:cNvSpPr>
              <a:spLocks/>
            </p:cNvSpPr>
            <p:nvPr/>
          </p:nvSpPr>
          <p:spPr bwMode="auto">
            <a:xfrm>
              <a:off x="1793357" y="3103626"/>
              <a:ext cx="17906" cy="23022"/>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3" name="Freeform 25"/>
            <p:cNvSpPr>
              <a:spLocks/>
            </p:cNvSpPr>
            <p:nvPr/>
          </p:nvSpPr>
          <p:spPr bwMode="auto">
            <a:xfrm>
              <a:off x="1665454" y="3098510"/>
              <a:ext cx="35813" cy="5627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4" name="Freeform 26"/>
            <p:cNvSpPr>
              <a:spLocks/>
            </p:cNvSpPr>
            <p:nvPr/>
          </p:nvSpPr>
          <p:spPr bwMode="auto">
            <a:xfrm>
              <a:off x="1680803" y="3106184"/>
              <a:ext cx="15348" cy="23022"/>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5" name="Freeform 27"/>
            <p:cNvSpPr>
              <a:spLocks/>
            </p:cNvSpPr>
            <p:nvPr/>
          </p:nvSpPr>
          <p:spPr bwMode="auto">
            <a:xfrm>
              <a:off x="1798473" y="3047349"/>
              <a:ext cx="35813" cy="3069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6" name="Freeform 28"/>
            <p:cNvSpPr>
              <a:spLocks/>
            </p:cNvSpPr>
            <p:nvPr/>
          </p:nvSpPr>
          <p:spPr bwMode="auto">
            <a:xfrm>
              <a:off x="1678245" y="3052465"/>
              <a:ext cx="33255" cy="28138"/>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7" name="Freeform 29"/>
            <p:cNvSpPr>
              <a:spLocks/>
            </p:cNvSpPr>
            <p:nvPr/>
          </p:nvSpPr>
          <p:spPr bwMode="auto">
            <a:xfrm>
              <a:off x="1650106" y="3126648"/>
              <a:ext cx="181621" cy="94647"/>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8" name="Freeform 30"/>
            <p:cNvSpPr>
              <a:spLocks/>
            </p:cNvSpPr>
            <p:nvPr/>
          </p:nvSpPr>
          <p:spPr bwMode="auto">
            <a:xfrm>
              <a:off x="1650106" y="3175250"/>
              <a:ext cx="184179" cy="84415"/>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29" name="Freeform 31"/>
            <p:cNvSpPr>
              <a:spLocks/>
            </p:cNvSpPr>
            <p:nvPr/>
          </p:nvSpPr>
          <p:spPr bwMode="auto">
            <a:xfrm>
              <a:off x="1652664" y="3165018"/>
              <a:ext cx="181621" cy="92089"/>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0" name="Freeform 32"/>
            <p:cNvSpPr>
              <a:spLocks/>
            </p:cNvSpPr>
            <p:nvPr/>
          </p:nvSpPr>
          <p:spPr bwMode="auto">
            <a:xfrm>
              <a:off x="1657780" y="3157344"/>
              <a:ext cx="158599" cy="69067"/>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chemeClr val="accent2"/>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1" name="Freeform 33"/>
            <p:cNvSpPr>
              <a:spLocks/>
            </p:cNvSpPr>
            <p:nvPr/>
          </p:nvSpPr>
          <p:spPr bwMode="auto">
            <a:xfrm>
              <a:off x="1650106" y="3131764"/>
              <a:ext cx="181621" cy="92089"/>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2" name="Freeform 34"/>
            <p:cNvSpPr>
              <a:spLocks noEditPoints="1"/>
            </p:cNvSpPr>
            <p:nvPr/>
          </p:nvSpPr>
          <p:spPr bwMode="auto">
            <a:xfrm>
              <a:off x="1698709" y="3141996"/>
              <a:ext cx="58835" cy="10232"/>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133" name="Freeform 130"/>
          <p:cNvSpPr>
            <a:spLocks noChangeAspect="1" noEditPoints="1"/>
          </p:cNvSpPr>
          <p:nvPr/>
        </p:nvSpPr>
        <p:spPr bwMode="black">
          <a:xfrm>
            <a:off x="1382614" y="4413886"/>
            <a:ext cx="752418" cy="74936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a typeface="+mn-ea"/>
              <a:cs typeface="+mn-cs"/>
            </a:endParaRPr>
          </a:p>
        </p:txBody>
      </p:sp>
      <p:sp>
        <p:nvSpPr>
          <p:cNvPr id="134" name="TextBox 133"/>
          <p:cNvSpPr txBox="1"/>
          <p:nvPr/>
        </p:nvSpPr>
        <p:spPr>
          <a:xfrm>
            <a:off x="980009" y="5411745"/>
            <a:ext cx="1557628" cy="6774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a:ea typeface="+mn-ea"/>
                <a:cs typeface="+mn-cs"/>
              </a:rPr>
              <a:t>macOS</a:t>
            </a:r>
          </a:p>
        </p:txBody>
      </p:sp>
    </p:spTree>
    <p:extLst>
      <p:ext uri="{BB962C8B-B14F-4D97-AF65-F5344CB8AC3E}">
        <p14:creationId xmlns:p14="http://schemas.microsoft.com/office/powerpoint/2010/main" val="15151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rrow: Right 37"/>
          <p:cNvSpPr/>
          <p:nvPr/>
        </p:nvSpPr>
        <p:spPr>
          <a:xfrm>
            <a:off x="0" y="1325792"/>
            <a:ext cx="11791784" cy="1783494"/>
          </a:xfrm>
          <a:prstGeom prst="rightArrow">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53"/>
          <p:cNvSpPr/>
          <p:nvPr/>
        </p:nvSpPr>
        <p:spPr bwMode="auto">
          <a:xfrm>
            <a:off x="7884209" y="2654133"/>
            <a:ext cx="3025565"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17" name="Title 16"/>
          <p:cNvSpPr>
            <a:spLocks noGrp="1"/>
          </p:cNvSpPr>
          <p:nvPr>
            <p:ph type="title"/>
          </p:nvPr>
        </p:nvSpPr>
        <p:spPr>
          <a:xfrm>
            <a:off x="269241" y="289957"/>
            <a:ext cx="10992317" cy="899537"/>
          </a:xfrm>
        </p:spPr>
        <p:txBody>
          <a:bodyPr/>
          <a:lstStyle/>
          <a:p>
            <a:r>
              <a:rPr lang="en-US" sz="4700" dirty="0">
                <a:solidFill>
                  <a:schemeClr val="tx1"/>
                </a:solidFill>
              </a:rPr>
              <a:t>Migrate to SQL Server v.Next</a:t>
            </a:r>
            <a:r>
              <a:rPr lang="en-US" dirty="0">
                <a:solidFill>
                  <a:schemeClr val="tx1"/>
                </a:solidFill>
              </a:rPr>
              <a:t/>
            </a:r>
            <a:br>
              <a:rPr lang="en-US" dirty="0">
                <a:solidFill>
                  <a:schemeClr val="tx1"/>
                </a:solidFill>
              </a:rPr>
            </a:br>
            <a:r>
              <a:rPr lang="en-US" sz="3400" spc="-98" dirty="0">
                <a:solidFill>
                  <a:schemeClr val="tx1"/>
                </a:solidFill>
                <a:ea typeface="ＭＳ Ｐゴシック" charset="0"/>
              </a:rPr>
              <a:t>Get free SQL Server licenses today when you migrate!*</a:t>
            </a:r>
          </a:p>
        </p:txBody>
      </p:sp>
      <p:sp>
        <p:nvSpPr>
          <p:cNvPr id="96" name="Title 16"/>
          <p:cNvSpPr txBox="1">
            <a:spLocks/>
          </p:cNvSpPr>
          <p:nvPr/>
        </p:nvSpPr>
        <p:spPr>
          <a:xfrm>
            <a:off x="2297196" y="1816908"/>
            <a:ext cx="2567926" cy="219240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Use migration tools and partners</a:t>
            </a:r>
          </a:p>
        </p:txBody>
      </p:sp>
      <p:sp>
        <p:nvSpPr>
          <p:cNvPr id="97" name="Title 16"/>
          <p:cNvSpPr txBox="1">
            <a:spLocks/>
          </p:cNvSpPr>
          <p:nvPr/>
        </p:nvSpPr>
        <p:spPr>
          <a:xfrm>
            <a:off x="85060" y="1816908"/>
            <a:ext cx="2653061" cy="1629881"/>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Identify apps</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for migration</a:t>
            </a:r>
          </a:p>
        </p:txBody>
      </p:sp>
      <p:sp>
        <p:nvSpPr>
          <p:cNvPr id="98" name="Title 16"/>
          <p:cNvSpPr txBox="1">
            <a:spLocks/>
          </p:cNvSpPr>
          <p:nvPr/>
        </p:nvSpPr>
        <p:spPr>
          <a:xfrm>
            <a:off x="8161526" y="1816908"/>
            <a:ext cx="2913866" cy="219240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Run </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SQL Server v.Next</a:t>
            </a:r>
          </a:p>
        </p:txBody>
      </p:sp>
      <p:sp>
        <p:nvSpPr>
          <p:cNvPr id="51" name="Title 16"/>
          <p:cNvSpPr txBox="1">
            <a:spLocks/>
          </p:cNvSpPr>
          <p:nvPr/>
        </p:nvSpPr>
        <p:spPr>
          <a:xfrm>
            <a:off x="5145805" y="1816908"/>
            <a:ext cx="2388885" cy="219240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Deploy </a:t>
            </a:r>
            <a:b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br>
            <a:r>
              <a:rPr kumimoji="0" lang="en-US" sz="2200" b="0" i="0" u="none" strike="noStrike" kern="1200" cap="none" spc="0" normalizeH="0" baseline="0" noProof="0" dirty="0">
                <a:ln w="3175">
                  <a:noFill/>
                </a:ln>
                <a:solidFill>
                  <a:srgbClr val="FFFFFF"/>
                </a:solidFill>
                <a:effectLst/>
                <a:uLnTx/>
                <a:uFillTx/>
                <a:latin typeface="Segoe UI Light"/>
                <a:ea typeface="+mn-ea"/>
                <a:cs typeface="Segoe UI" pitchFamily="34" charset="0"/>
              </a:rPr>
              <a:t>to production</a:t>
            </a:r>
          </a:p>
        </p:txBody>
      </p:sp>
      <p:grpSp>
        <p:nvGrpSpPr>
          <p:cNvPr id="4" name="Group 3"/>
          <p:cNvGrpSpPr/>
          <p:nvPr/>
        </p:nvGrpSpPr>
        <p:grpSpPr>
          <a:xfrm>
            <a:off x="7434777" y="3467233"/>
            <a:ext cx="711823" cy="2107780"/>
            <a:chOff x="7788241" y="3234297"/>
            <a:chExt cx="711823" cy="2107780"/>
          </a:xfrm>
        </p:grpSpPr>
        <p:sp>
          <p:nvSpPr>
            <p:cNvPr id="42" name="Arrow: Right 5"/>
            <p:cNvSpPr/>
            <p:nvPr/>
          </p:nvSpPr>
          <p:spPr bwMode="auto">
            <a:xfrm>
              <a:off x="7798874" y="3234297"/>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Arrow: Right 137"/>
            <p:cNvSpPr/>
            <p:nvPr/>
          </p:nvSpPr>
          <p:spPr bwMode="auto">
            <a:xfrm>
              <a:off x="7788241" y="4781246"/>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3" name="Rectangle 52"/>
          <p:cNvSpPr/>
          <p:nvPr/>
        </p:nvSpPr>
        <p:spPr bwMode="auto">
          <a:xfrm>
            <a:off x="5058343" y="2654133"/>
            <a:ext cx="2759563"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47" name="Arrow: Right 138"/>
          <p:cNvSpPr/>
          <p:nvPr/>
        </p:nvSpPr>
        <p:spPr bwMode="auto">
          <a:xfrm>
            <a:off x="4608132" y="4245645"/>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p:cNvSpPr/>
          <p:nvPr/>
        </p:nvSpPr>
        <p:spPr bwMode="auto">
          <a:xfrm>
            <a:off x="2305164" y="2654133"/>
            <a:ext cx="2679192"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sp>
        <p:nvSpPr>
          <p:cNvPr id="25" name="Arrow: Right 138"/>
          <p:cNvSpPr/>
          <p:nvPr/>
        </p:nvSpPr>
        <p:spPr bwMode="auto">
          <a:xfrm>
            <a:off x="1880549" y="4240708"/>
            <a:ext cx="701190" cy="560831"/>
          </a:xfrm>
          <a:prstGeom prst="rightArrow">
            <a:avLst/>
          </a:prstGeom>
          <a:solidFill>
            <a:schemeClr val="accent1"/>
          </a:solidFill>
          <a:ln w="41275">
            <a:solidFill>
              <a:srgbClr val="F8F8F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p:cNvSpPr/>
          <p:nvPr/>
        </p:nvSpPr>
        <p:spPr>
          <a:xfrm>
            <a:off x="2459124" y="3450280"/>
            <a:ext cx="2532324" cy="618631"/>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a:t>
            </a: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Migration Assistant</a:t>
            </a:r>
          </a:p>
        </p:txBody>
      </p:sp>
      <p:sp>
        <p:nvSpPr>
          <p:cNvPr id="27" name="Rectangle 26"/>
          <p:cNvSpPr/>
          <p:nvPr/>
        </p:nvSpPr>
        <p:spPr>
          <a:xfrm>
            <a:off x="2459123" y="4983745"/>
            <a:ext cx="2525233" cy="646331"/>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Global partner ecosystem</a:t>
            </a:r>
          </a:p>
        </p:txBody>
      </p:sp>
      <p:sp>
        <p:nvSpPr>
          <p:cNvPr id="99" name="Rectangle 98"/>
          <p:cNvSpPr/>
          <p:nvPr/>
        </p:nvSpPr>
        <p:spPr bwMode="auto">
          <a:xfrm>
            <a:off x="0" y="2654133"/>
            <a:ext cx="2234013" cy="3733981"/>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55" name="Group 54"/>
          <p:cNvGrpSpPr>
            <a:grpSpLocks noChangeAspect="1"/>
          </p:cNvGrpSpPr>
          <p:nvPr/>
        </p:nvGrpSpPr>
        <p:grpSpPr>
          <a:xfrm flipH="1">
            <a:off x="394293" y="3166055"/>
            <a:ext cx="534142" cy="693641"/>
            <a:chOff x="377824" y="1184276"/>
            <a:chExt cx="1020762" cy="1325568"/>
          </a:xfrm>
          <a:solidFill>
            <a:schemeClr val="bg1"/>
          </a:solidFill>
        </p:grpSpPr>
        <p:sp>
          <p:nvSpPr>
            <p:cNvPr id="56" name="Oval 12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sp>
          <p:nvSpPr>
            <p:cNvPr id="57" name="Freeform 123"/>
            <p:cNvSpPr>
              <a:spLocks noEditPoints="1"/>
            </p:cNvSpPr>
            <p:nvPr/>
          </p:nvSpPr>
          <p:spPr bwMode="auto">
            <a:xfrm>
              <a:off x="377824" y="1314456"/>
              <a:ext cx="1020762"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grpSp>
      <p:grpSp>
        <p:nvGrpSpPr>
          <p:cNvPr id="58" name="Group 57"/>
          <p:cNvGrpSpPr>
            <a:grpSpLocks noChangeAspect="1"/>
          </p:cNvGrpSpPr>
          <p:nvPr/>
        </p:nvGrpSpPr>
        <p:grpSpPr>
          <a:xfrm flipH="1">
            <a:off x="394293" y="4191187"/>
            <a:ext cx="534142" cy="693641"/>
            <a:chOff x="377824" y="1184276"/>
            <a:chExt cx="1020762" cy="1325568"/>
          </a:xfrm>
          <a:solidFill>
            <a:schemeClr val="bg1"/>
          </a:solidFill>
        </p:grpSpPr>
        <p:sp>
          <p:nvSpPr>
            <p:cNvPr id="59" name="Oval 12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sp>
          <p:nvSpPr>
            <p:cNvPr id="60" name="Freeform 123"/>
            <p:cNvSpPr>
              <a:spLocks noEditPoints="1"/>
            </p:cNvSpPr>
            <p:nvPr/>
          </p:nvSpPr>
          <p:spPr bwMode="auto">
            <a:xfrm>
              <a:off x="377824" y="1314456"/>
              <a:ext cx="1020762"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grpSp>
      <p:grpSp>
        <p:nvGrpSpPr>
          <p:cNvPr id="61" name="Group 60"/>
          <p:cNvGrpSpPr>
            <a:grpSpLocks noChangeAspect="1"/>
          </p:cNvGrpSpPr>
          <p:nvPr/>
        </p:nvGrpSpPr>
        <p:grpSpPr>
          <a:xfrm flipH="1">
            <a:off x="394293" y="5216320"/>
            <a:ext cx="534142" cy="693641"/>
            <a:chOff x="377824" y="1184276"/>
            <a:chExt cx="1020762" cy="1325568"/>
          </a:xfrm>
          <a:solidFill>
            <a:schemeClr val="bg1"/>
          </a:solidFill>
        </p:grpSpPr>
        <p:sp>
          <p:nvSpPr>
            <p:cNvPr id="62" name="Oval 12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sp>
          <p:nvSpPr>
            <p:cNvPr id="63" name="Freeform 123"/>
            <p:cNvSpPr>
              <a:spLocks noEditPoints="1"/>
            </p:cNvSpPr>
            <p:nvPr/>
          </p:nvSpPr>
          <p:spPr bwMode="auto">
            <a:xfrm>
              <a:off x="377824" y="1314456"/>
              <a:ext cx="1020762"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33333"/>
                </a:solidFill>
                <a:effectLst/>
                <a:uLnTx/>
                <a:uFillTx/>
                <a:latin typeface="Segoe UI"/>
                <a:ea typeface="+mn-ea"/>
                <a:cs typeface="+mn-cs"/>
              </a:endParaRPr>
            </a:p>
          </p:txBody>
        </p:sp>
      </p:grpSp>
      <p:sp>
        <p:nvSpPr>
          <p:cNvPr id="2" name="TextBox 1"/>
          <p:cNvSpPr txBox="1"/>
          <p:nvPr/>
        </p:nvSpPr>
        <p:spPr>
          <a:xfrm>
            <a:off x="814913" y="3437693"/>
            <a:ext cx="185006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2050"/>
                </a:solidFill>
                <a:effectLst/>
                <a:uLnTx/>
                <a:uFillTx/>
                <a:latin typeface="Segoe UI"/>
                <a:ea typeface="+mn-ea"/>
                <a:cs typeface="+mn-cs"/>
              </a:rPr>
              <a:t>Oracle</a:t>
            </a:r>
          </a:p>
        </p:txBody>
      </p:sp>
      <p:sp>
        <p:nvSpPr>
          <p:cNvPr id="65" name="TextBox 64"/>
          <p:cNvSpPr txBox="1"/>
          <p:nvPr/>
        </p:nvSpPr>
        <p:spPr>
          <a:xfrm>
            <a:off x="814913" y="4451608"/>
            <a:ext cx="185006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2050"/>
                </a:solidFill>
                <a:effectLst/>
                <a:uLnTx/>
                <a:uFillTx/>
                <a:latin typeface="Segoe UI"/>
                <a:ea typeface="+mn-ea"/>
                <a:cs typeface="+mn-cs"/>
              </a:rPr>
              <a:t>Sybase</a:t>
            </a:r>
          </a:p>
        </p:txBody>
      </p:sp>
      <p:sp>
        <p:nvSpPr>
          <p:cNvPr id="66" name="TextBox 65"/>
          <p:cNvSpPr txBox="1"/>
          <p:nvPr/>
        </p:nvSpPr>
        <p:spPr>
          <a:xfrm>
            <a:off x="814913" y="5484713"/>
            <a:ext cx="185006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2050"/>
                </a:solidFill>
                <a:effectLst/>
                <a:uLnTx/>
                <a:uFillTx/>
                <a:latin typeface="Segoe UI"/>
                <a:ea typeface="+mn-ea"/>
                <a:cs typeface="+mn-cs"/>
              </a:rPr>
              <a:t>DB2</a:t>
            </a:r>
          </a:p>
        </p:txBody>
      </p:sp>
      <p:sp>
        <p:nvSpPr>
          <p:cNvPr id="48" name="TextBox 47"/>
          <p:cNvSpPr txBox="1"/>
          <p:nvPr/>
        </p:nvSpPr>
        <p:spPr>
          <a:xfrm>
            <a:off x="2671883" y="4263832"/>
            <a:ext cx="1796784"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AND</a:t>
            </a:r>
          </a:p>
        </p:txBody>
      </p:sp>
      <p:sp>
        <p:nvSpPr>
          <p:cNvPr id="49" name="TextBox 48"/>
          <p:cNvSpPr txBox="1"/>
          <p:nvPr/>
        </p:nvSpPr>
        <p:spPr>
          <a:xfrm>
            <a:off x="5654833" y="4263832"/>
            <a:ext cx="32515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OR</a:t>
            </a:r>
          </a:p>
        </p:txBody>
      </p:sp>
      <p:sp>
        <p:nvSpPr>
          <p:cNvPr id="39" name="Rectangle 38"/>
          <p:cNvSpPr/>
          <p:nvPr/>
        </p:nvSpPr>
        <p:spPr>
          <a:xfrm>
            <a:off x="8209954" y="2968609"/>
            <a:ext cx="2547693" cy="1581972"/>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Easily upgrade to SQL Server v.Next GA</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Use simple backup and restore from Windows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to Linux </a:t>
            </a:r>
          </a:p>
        </p:txBody>
      </p:sp>
      <p:sp>
        <p:nvSpPr>
          <p:cNvPr id="40" name="Rectangle 39"/>
          <p:cNvSpPr/>
          <p:nvPr/>
        </p:nvSpPr>
        <p:spPr>
          <a:xfrm>
            <a:off x="8209954" y="4776607"/>
            <a:ext cx="2547693" cy="1194173"/>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Easily upgrade to SQL Server v.Next GA </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Go-live</a:t>
            </a:r>
          </a:p>
        </p:txBody>
      </p:sp>
      <p:sp>
        <p:nvSpPr>
          <p:cNvPr id="41" name="Rectangle 40"/>
          <p:cNvSpPr/>
          <p:nvPr/>
        </p:nvSpPr>
        <p:spPr>
          <a:xfrm>
            <a:off x="5138675" y="2968609"/>
            <a:ext cx="2567916" cy="1111073"/>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2016 </a:t>
            </a:r>
            <a:b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 Windows </a:t>
            </a:r>
          </a:p>
          <a:p>
            <a:pPr marL="0" marR="0" lvl="0" indent="0" algn="l" defTabSz="914102" rtl="0" eaLnBrk="1" fontAlgn="base" latinLnBrk="0" hangingPunct="1">
              <a:lnSpc>
                <a:spcPct val="90000"/>
              </a:lnSpc>
              <a:spcBef>
                <a:spcPts val="60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Deploy today and easily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migrate to v.Next</a:t>
            </a:r>
          </a:p>
        </p:txBody>
      </p:sp>
      <p:sp>
        <p:nvSpPr>
          <p:cNvPr id="46" name="Rectangle 45"/>
          <p:cNvSpPr/>
          <p:nvPr/>
        </p:nvSpPr>
        <p:spPr>
          <a:xfrm>
            <a:off x="5138674" y="4776607"/>
            <a:ext cx="2730609" cy="1027974"/>
          </a:xfrm>
          <a:prstGeom prst="rect">
            <a:avLst/>
          </a:prstGeom>
        </p:spPr>
        <p:txBody>
          <a:bodyPr wrap="square">
            <a:sp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 v.Next CTP</a:t>
            </a:r>
          </a:p>
          <a:p>
            <a:pPr marL="0" marR="0" lvl="0" indent="0" algn="l" defTabSz="914102" rtl="0" eaLnBrk="1" fontAlgn="base" latinLnBrk="0" hangingPunct="1">
              <a:lnSpc>
                <a:spcPct val="90000"/>
              </a:lnSpc>
              <a:spcBef>
                <a:spcPts val="600"/>
              </a:spcBef>
              <a:spcAft>
                <a:spcPts val="6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Test your app today and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go live close to GA with </a:t>
            </a:r>
            <a:b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the Early Adoption Program</a:t>
            </a:r>
          </a:p>
        </p:txBody>
      </p:sp>
      <p:sp>
        <p:nvSpPr>
          <p:cNvPr id="3" name="TextBox 2"/>
          <p:cNvSpPr txBox="1"/>
          <p:nvPr/>
        </p:nvSpPr>
        <p:spPr>
          <a:xfrm>
            <a:off x="-8021" y="6356030"/>
            <a:ext cx="1075764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r>
              <a:rPr kumimoji="0" lang="en-US" sz="1000" b="0" i="0" u="none" strike="noStrike" kern="1200" cap="none" spc="0" normalizeH="0" baseline="0" noProof="0" dirty="0">
                <a:ln>
                  <a:noFill/>
                </a:ln>
                <a:solidFill>
                  <a:srgbClr val="505050"/>
                </a:solidFill>
                <a:effectLst/>
                <a:uLnTx/>
                <a:uFillTx/>
                <a:latin typeface="Segoe UI"/>
                <a:ea typeface="+mn-ea"/>
                <a:cs typeface="+mn-cs"/>
              </a:rPr>
              <a:t>Software Assurance subscription required. Some restrictions may apply. Limited time offer—free training and subsidized deployment services available until December 31, 2016.  </a:t>
            </a: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https://www.microsoft.com/en-us/sql-server/sql-license-migration</a:t>
            </a:r>
          </a:p>
        </p:txBody>
      </p:sp>
    </p:spTree>
    <p:extLst>
      <p:ext uri="{BB962C8B-B14F-4D97-AF65-F5344CB8AC3E}">
        <p14:creationId xmlns:p14="http://schemas.microsoft.com/office/powerpoint/2010/main" val="315697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37544" y="0"/>
            <a:ext cx="6854456" cy="6868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reeform: Shape 7"/>
          <p:cNvSpPr>
            <a:spLocks/>
          </p:cNvSpPr>
          <p:nvPr/>
        </p:nvSpPr>
        <p:spPr bwMode="auto">
          <a:xfrm flipH="1" flipV="1">
            <a:off x="0" y="27598"/>
            <a:ext cx="6241609"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3" name="Rectangle 1" hidden="1"/>
          <p:cNvSpPr/>
          <p:nvPr/>
        </p:nvSpPr>
        <p:spPr bwMode="auto">
          <a:xfrm rot="16200000">
            <a:off x="2666338" y="-2666661"/>
            <a:ext cx="6857650" cy="12191944"/>
          </a:xfrm>
          <a:prstGeom prst="rect">
            <a:avLst/>
          </a:prstGeom>
          <a:gradFill flip="none" rotWithShape="1">
            <a:gsLst>
              <a:gs pos="61000">
                <a:srgbClr val="FFFFFF">
                  <a:alpha val="67000"/>
                </a:srgbClr>
              </a:gs>
              <a:gs pos="100000">
                <a:srgbClr val="FFFFFF">
                  <a:alpha val="92000"/>
                </a:srgbClr>
              </a:gs>
              <a:gs pos="1000">
                <a:schemeClr val="bg1">
                  <a:alpha val="37000"/>
                </a:schemeClr>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539" tIns="44769" rIns="89539" bIns="179187" numCol="1" rtlCol="0" anchor="b" anchorCtr="0" compatLnSpc="1">
            <a:prstTxWarp prst="textNoShape">
              <a:avLst/>
            </a:prstTxWarp>
          </a:bodyPr>
          <a:lstStyle/>
          <a:p>
            <a:pPr algn="ctr" defTabSz="894905" fontAlgn="base">
              <a:spcBef>
                <a:spcPct val="0"/>
              </a:spcBef>
              <a:spcAft>
                <a:spcPct val="0"/>
              </a:spcAft>
              <a:defRPr/>
            </a:pPr>
            <a:endParaRPr lang="en-US" sz="2252"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25285" y="334609"/>
            <a:ext cx="4473032" cy="892425"/>
          </a:xfrm>
        </p:spPr>
        <p:txBody>
          <a:bodyPr>
            <a:noAutofit/>
          </a:bodyPr>
          <a:lstStyle/>
          <a:p>
            <a:r>
              <a:rPr lang="en-US" sz="4700" dirty="0">
                <a:solidFill>
                  <a:schemeClr val="tx1"/>
                </a:solidFill>
              </a:rPr>
              <a:t>Businesses </a:t>
            </a:r>
            <a:br>
              <a:rPr lang="en-US" sz="4700" dirty="0">
                <a:solidFill>
                  <a:schemeClr val="tx1"/>
                </a:solidFill>
              </a:rPr>
            </a:br>
            <a:r>
              <a:rPr lang="en-US" sz="4700" dirty="0">
                <a:solidFill>
                  <a:schemeClr val="tx1"/>
                </a:solidFill>
              </a:rPr>
              <a:t>are embracing choice</a:t>
            </a:r>
          </a:p>
        </p:txBody>
      </p:sp>
      <p:sp>
        <p:nvSpPr>
          <p:cNvPr id="19" name="Freeform 130"/>
          <p:cNvSpPr>
            <a:spLocks noChangeAspect="1" noEditPoints="1"/>
          </p:cNvSpPr>
          <p:nvPr/>
        </p:nvSpPr>
        <p:spPr bwMode="black">
          <a:xfrm>
            <a:off x="10000128" y="1193124"/>
            <a:ext cx="579404" cy="57705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3D1"/>
          </a:solidFill>
          <a:ln>
            <a:noFill/>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endParaRPr>
          </a:p>
        </p:txBody>
      </p:sp>
      <p:sp>
        <p:nvSpPr>
          <p:cNvPr id="21" name="Freeform: Shape 390"/>
          <p:cNvSpPr/>
          <p:nvPr/>
        </p:nvSpPr>
        <p:spPr>
          <a:xfrm>
            <a:off x="10846008" y="1223454"/>
            <a:ext cx="816071" cy="516387"/>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nvGrpSpPr>
          <p:cNvPr id="6" name="Group 5"/>
          <p:cNvGrpSpPr/>
          <p:nvPr/>
        </p:nvGrpSpPr>
        <p:grpSpPr>
          <a:xfrm>
            <a:off x="9154043" y="2399942"/>
            <a:ext cx="2774204" cy="577376"/>
            <a:chOff x="8994821" y="2365217"/>
            <a:chExt cx="2774204" cy="577376"/>
          </a:xfrm>
        </p:grpSpPr>
        <p:sp>
          <p:nvSpPr>
            <p:cNvPr id="36" name="Rectangle 35"/>
            <p:cNvSpPr/>
            <p:nvPr/>
          </p:nvSpPr>
          <p:spPr bwMode="auto">
            <a:xfrm>
              <a:off x="9827616" y="2365217"/>
              <a:ext cx="459122" cy="5773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ea typeface="Segoe UI" pitchFamily="34" charset="0"/>
                  <a:cs typeface="Segoe UI" pitchFamily="34" charset="0"/>
                </a:rPr>
                <a:t>101001010010</a:t>
              </a:r>
            </a:p>
          </p:txBody>
        </p:sp>
        <p:sp>
          <p:nvSpPr>
            <p:cNvPr id="37" name="Freeform 139">
              <a:hlinkClick r:id="rId3"/>
            </p:cNvPr>
            <p:cNvSpPr/>
            <p:nvPr/>
          </p:nvSpPr>
          <p:spPr>
            <a:xfrm>
              <a:off x="8994821" y="2411837"/>
              <a:ext cx="674252" cy="48413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0000"/>
                </a:solidFill>
                <a:effectLst/>
                <a:uLnTx/>
                <a:uFillTx/>
              </a:endParaRPr>
            </a:p>
          </p:txBody>
        </p:sp>
        <p:grpSp>
          <p:nvGrpSpPr>
            <p:cNvPr id="38" name="Group 37"/>
            <p:cNvGrpSpPr/>
            <p:nvPr/>
          </p:nvGrpSpPr>
          <p:grpSpPr>
            <a:xfrm>
              <a:off x="11172351" y="2391655"/>
              <a:ext cx="596674" cy="510560"/>
              <a:chOff x="10592128" y="1976707"/>
              <a:chExt cx="748773" cy="640708"/>
            </a:xfrm>
            <a:solidFill>
              <a:srgbClr val="0078D7"/>
            </a:solidFill>
          </p:grpSpPr>
          <p:sp>
            <p:nvSpPr>
              <p:cNvPr id="42" name="Freeform 141"/>
              <p:cNvSpPr/>
              <p:nvPr/>
            </p:nvSpPr>
            <p:spPr bwMode="auto">
              <a:xfrm>
                <a:off x="10592128" y="1976707"/>
                <a:ext cx="748773" cy="500381"/>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A80000"/>
                  </a:solidFill>
                  <a:effectLst/>
                  <a:uLnTx/>
                  <a:uFillTx/>
                  <a:ea typeface="Segoe UI" pitchFamily="34" charset="0"/>
                  <a:cs typeface="Segoe UI" pitchFamily="34" charset="0"/>
                </a:endParaRPr>
              </a:p>
            </p:txBody>
          </p:sp>
          <p:grpSp>
            <p:nvGrpSpPr>
              <p:cNvPr id="43" name="Group 42"/>
              <p:cNvGrpSpPr/>
              <p:nvPr/>
            </p:nvGrpSpPr>
            <p:grpSpPr>
              <a:xfrm>
                <a:off x="10817850" y="2320884"/>
                <a:ext cx="295846" cy="296531"/>
                <a:chOff x="10817850" y="2320884"/>
                <a:chExt cx="295846" cy="296531"/>
              </a:xfrm>
              <a:grpFill/>
            </p:grpSpPr>
            <p:sp>
              <p:nvSpPr>
                <p:cNvPr id="44" name="Freeform 143"/>
                <p:cNvSpPr/>
                <p:nvPr/>
              </p:nvSpPr>
              <p:spPr bwMode="auto">
                <a:xfrm rot="18830973">
                  <a:off x="10817507" y="2321227"/>
                  <a:ext cx="296531" cy="295846"/>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A80000"/>
                    </a:solidFill>
                    <a:effectLst/>
                    <a:uLnTx/>
                    <a:uFillTx/>
                    <a:ea typeface="Segoe UI" pitchFamily="34" charset="0"/>
                    <a:cs typeface="Segoe UI" pitchFamily="34" charset="0"/>
                  </a:endParaRPr>
                </a:p>
              </p:txBody>
            </p:sp>
            <p:sp>
              <p:nvSpPr>
                <p:cNvPr id="45" name="Oval 44"/>
                <p:cNvSpPr/>
                <p:nvPr/>
              </p:nvSpPr>
              <p:spPr bwMode="auto">
                <a:xfrm>
                  <a:off x="10892671" y="2341231"/>
                  <a:ext cx="148336" cy="1483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A80000"/>
                    </a:solidFill>
                    <a:effectLst/>
                    <a:uLnTx/>
                    <a:uFillTx/>
                    <a:latin typeface="+mj-lt"/>
                    <a:ea typeface="Segoe UI" pitchFamily="34" charset="0"/>
                    <a:cs typeface="Segoe UI" pitchFamily="34" charset="0"/>
                  </a:endParaRPr>
                </a:p>
              </p:txBody>
            </p:sp>
          </p:grpSp>
        </p:grpSp>
        <p:grpSp>
          <p:nvGrpSpPr>
            <p:cNvPr id="39" name="Group 38"/>
            <p:cNvGrpSpPr/>
            <p:nvPr/>
          </p:nvGrpSpPr>
          <p:grpSpPr>
            <a:xfrm>
              <a:off x="10491581" y="2365265"/>
              <a:ext cx="475930" cy="577280"/>
              <a:chOff x="10473171" y="2542892"/>
              <a:chExt cx="316776" cy="384234"/>
            </a:xfrm>
          </p:grpSpPr>
          <p:sp>
            <p:nvSpPr>
              <p:cNvPr id="40" name="Freeform 149"/>
              <p:cNvSpPr>
                <a:spLocks noChangeAspect="1"/>
              </p:cNvSpPr>
              <p:nvPr/>
            </p:nvSpPr>
            <p:spPr bwMode="auto">
              <a:xfrm>
                <a:off x="10473171" y="2542892"/>
                <a:ext cx="316776" cy="384234"/>
              </a:xfrm>
              <a:custGeom>
                <a:avLst/>
                <a:gdLst>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3148226 h 4068206"/>
                  <a:gd name="connsiteX5" fmla="*/ 654838 w 3353970"/>
                  <a:gd name="connsiteY5" fmla="*/ 3004970 h 4068206"/>
                  <a:gd name="connsiteX6" fmla="*/ 798094 w 3353970"/>
                  <a:gd name="connsiteY6" fmla="*/ 2861714 h 4068206"/>
                  <a:gd name="connsiteX7" fmla="*/ 798094 w 3353970"/>
                  <a:gd name="connsiteY7" fmla="*/ 2277716 h 4068206"/>
                  <a:gd name="connsiteX8" fmla="*/ 2555877 w 3353970"/>
                  <a:gd name="connsiteY8" fmla="*/ 2277716 h 4068206"/>
                  <a:gd name="connsiteX9" fmla="*/ 2699133 w 3353970"/>
                  <a:gd name="connsiteY9" fmla="*/ 2420972 h 4068206"/>
                  <a:gd name="connsiteX10" fmla="*/ 2555877 w 3353970"/>
                  <a:gd name="connsiteY10" fmla="*/ 2564228 h 4068206"/>
                  <a:gd name="connsiteX11" fmla="*/ 798094 w 3353970"/>
                  <a:gd name="connsiteY11" fmla="*/ 2564228 h 4068206"/>
                  <a:gd name="connsiteX12" fmla="*/ 654838 w 3353970"/>
                  <a:gd name="connsiteY12" fmla="*/ 2420972 h 4068206"/>
                  <a:gd name="connsiteX13" fmla="*/ 798094 w 3353970"/>
                  <a:gd name="connsiteY13" fmla="*/ 2277716 h 4068206"/>
                  <a:gd name="connsiteX14" fmla="*/ 798094 w 3353970"/>
                  <a:gd name="connsiteY14" fmla="*/ 1693718 h 4068206"/>
                  <a:gd name="connsiteX15" fmla="*/ 2555877 w 3353970"/>
                  <a:gd name="connsiteY15" fmla="*/ 1693718 h 4068206"/>
                  <a:gd name="connsiteX16" fmla="*/ 2699133 w 3353970"/>
                  <a:gd name="connsiteY16" fmla="*/ 1836974 h 4068206"/>
                  <a:gd name="connsiteX17" fmla="*/ 2555877 w 3353970"/>
                  <a:gd name="connsiteY17" fmla="*/ 1980230 h 4068206"/>
                  <a:gd name="connsiteX18" fmla="*/ 798094 w 3353970"/>
                  <a:gd name="connsiteY18" fmla="*/ 1980230 h 4068206"/>
                  <a:gd name="connsiteX19" fmla="*/ 654838 w 3353970"/>
                  <a:gd name="connsiteY19" fmla="*/ 1836974 h 4068206"/>
                  <a:gd name="connsiteX20" fmla="*/ 798094 w 3353970"/>
                  <a:gd name="connsiteY20" fmla="*/ 1693718 h 4068206"/>
                  <a:gd name="connsiteX21" fmla="*/ 1530134 w 3353970"/>
                  <a:gd name="connsiteY21" fmla="*/ 1144192 h 4068206"/>
                  <a:gd name="connsiteX22" fmla="*/ 2555877 w 3353970"/>
                  <a:gd name="connsiteY22" fmla="*/ 1144192 h 4068206"/>
                  <a:gd name="connsiteX23" fmla="*/ 2699133 w 3353970"/>
                  <a:gd name="connsiteY23" fmla="*/ 1287448 h 4068206"/>
                  <a:gd name="connsiteX24" fmla="*/ 2555877 w 3353970"/>
                  <a:gd name="connsiteY24" fmla="*/ 1430704 h 4068206"/>
                  <a:gd name="connsiteX25" fmla="*/ 1530134 w 3353970"/>
                  <a:gd name="connsiteY25" fmla="*/ 1430704 h 4068206"/>
                  <a:gd name="connsiteX26" fmla="*/ 1386878 w 3353970"/>
                  <a:gd name="connsiteY26" fmla="*/ 1287448 h 4068206"/>
                  <a:gd name="connsiteX27" fmla="*/ 1530134 w 3353970"/>
                  <a:gd name="connsiteY27" fmla="*/ 1144192 h 4068206"/>
                  <a:gd name="connsiteX28" fmla="*/ 2943154 w 3353970"/>
                  <a:gd name="connsiteY28" fmla="*/ 244615 h 4068206"/>
                  <a:gd name="connsiteX29" fmla="*/ 1232526 w 3353970"/>
                  <a:gd name="connsiteY29" fmla="*/ 244616 h 4068206"/>
                  <a:gd name="connsiteX30" fmla="*/ 1232526 w 3353970"/>
                  <a:gd name="connsiteY30" fmla="*/ 856139 h 4068206"/>
                  <a:gd name="connsiteX31" fmla="*/ 915088 w 3353970"/>
                  <a:gd name="connsiteY31" fmla="*/ 1173577 h 4068206"/>
                  <a:gd name="connsiteX32" fmla="*/ 271532 w 3353970"/>
                  <a:gd name="connsiteY32" fmla="*/ 1173577 h 4068206"/>
                  <a:gd name="connsiteX33" fmla="*/ 271532 w 3353970"/>
                  <a:gd name="connsiteY33" fmla="*/ 3630672 h 4068206"/>
                  <a:gd name="connsiteX34" fmla="*/ 442122 w 3353970"/>
                  <a:gd name="connsiteY34" fmla="*/ 3801262 h 4068206"/>
                  <a:gd name="connsiteX35" fmla="*/ 2943154 w 3353970"/>
                  <a:gd name="connsiteY35" fmla="*/ 3801262 h 4068206"/>
                  <a:gd name="connsiteX36" fmla="*/ 3113744 w 3353970"/>
                  <a:gd name="connsiteY36" fmla="*/ 3630672 h 4068206"/>
                  <a:gd name="connsiteX37" fmla="*/ 3113744 w 3353970"/>
                  <a:gd name="connsiteY37" fmla="*/ 415205 h 4068206"/>
                  <a:gd name="connsiteX38" fmla="*/ 2943154 w 3353970"/>
                  <a:gd name="connsiteY38" fmla="*/ 244615 h 4068206"/>
                  <a:gd name="connsiteX39" fmla="*/ 3022095 w 3353970"/>
                  <a:gd name="connsiteY39" fmla="*/ 0 h 4068206"/>
                  <a:gd name="connsiteX40" fmla="*/ 3353970 w 3353970"/>
                  <a:gd name="connsiteY40" fmla="*/ 331875 h 4068206"/>
                  <a:gd name="connsiteX41" fmla="*/ 3353970 w 3353970"/>
                  <a:gd name="connsiteY41" fmla="*/ 3736331 h 4068206"/>
                  <a:gd name="connsiteX42" fmla="*/ 3022095 w 3353970"/>
                  <a:gd name="connsiteY42" fmla="*/ 4068206 h 4068206"/>
                  <a:gd name="connsiteX43" fmla="*/ 331875 w 3353970"/>
                  <a:gd name="connsiteY43" fmla="*/ 4068206 h 4068206"/>
                  <a:gd name="connsiteX44" fmla="*/ 0 w 3353970"/>
                  <a:gd name="connsiteY44" fmla="*/ 3736331 h 4068206"/>
                  <a:gd name="connsiteX45" fmla="*/ 0 w 3353970"/>
                  <a:gd name="connsiteY45" fmla="*/ 1047346 h 4068206"/>
                  <a:gd name="connsiteX46" fmla="*/ 1047345 w 3353970"/>
                  <a:gd name="connsiteY46" fmla="*/ 1 h 4068206"/>
                  <a:gd name="connsiteX0" fmla="*/ 798094 w 3353970"/>
                  <a:gd name="connsiteY0" fmla="*/ 2861714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3004970 h 4068206"/>
                  <a:gd name="connsiteX5" fmla="*/ 798094 w 3353970"/>
                  <a:gd name="connsiteY5" fmla="*/ 2861714 h 4068206"/>
                  <a:gd name="connsiteX6" fmla="*/ 798094 w 3353970"/>
                  <a:gd name="connsiteY6" fmla="*/ 2277716 h 4068206"/>
                  <a:gd name="connsiteX7" fmla="*/ 2555877 w 3353970"/>
                  <a:gd name="connsiteY7" fmla="*/ 2277716 h 4068206"/>
                  <a:gd name="connsiteX8" fmla="*/ 2699133 w 3353970"/>
                  <a:gd name="connsiteY8" fmla="*/ 2420972 h 4068206"/>
                  <a:gd name="connsiteX9" fmla="*/ 2555877 w 3353970"/>
                  <a:gd name="connsiteY9" fmla="*/ 2564228 h 4068206"/>
                  <a:gd name="connsiteX10" fmla="*/ 798094 w 3353970"/>
                  <a:gd name="connsiteY10" fmla="*/ 2564228 h 4068206"/>
                  <a:gd name="connsiteX11" fmla="*/ 654838 w 3353970"/>
                  <a:gd name="connsiteY11" fmla="*/ 2420972 h 4068206"/>
                  <a:gd name="connsiteX12" fmla="*/ 798094 w 3353970"/>
                  <a:gd name="connsiteY12" fmla="*/ 2277716 h 4068206"/>
                  <a:gd name="connsiteX13" fmla="*/ 798094 w 3353970"/>
                  <a:gd name="connsiteY13" fmla="*/ 1693718 h 4068206"/>
                  <a:gd name="connsiteX14" fmla="*/ 2555877 w 3353970"/>
                  <a:gd name="connsiteY14" fmla="*/ 1693718 h 4068206"/>
                  <a:gd name="connsiteX15" fmla="*/ 2699133 w 3353970"/>
                  <a:gd name="connsiteY15" fmla="*/ 1836974 h 4068206"/>
                  <a:gd name="connsiteX16" fmla="*/ 2555877 w 3353970"/>
                  <a:gd name="connsiteY16" fmla="*/ 1980230 h 4068206"/>
                  <a:gd name="connsiteX17" fmla="*/ 798094 w 3353970"/>
                  <a:gd name="connsiteY17" fmla="*/ 1980230 h 4068206"/>
                  <a:gd name="connsiteX18" fmla="*/ 654838 w 3353970"/>
                  <a:gd name="connsiteY18" fmla="*/ 1836974 h 4068206"/>
                  <a:gd name="connsiteX19" fmla="*/ 798094 w 3353970"/>
                  <a:gd name="connsiteY19" fmla="*/ 1693718 h 4068206"/>
                  <a:gd name="connsiteX20" fmla="*/ 1530134 w 3353970"/>
                  <a:gd name="connsiteY20" fmla="*/ 1144192 h 4068206"/>
                  <a:gd name="connsiteX21" fmla="*/ 2555877 w 3353970"/>
                  <a:gd name="connsiteY21" fmla="*/ 1144192 h 4068206"/>
                  <a:gd name="connsiteX22" fmla="*/ 2699133 w 3353970"/>
                  <a:gd name="connsiteY22" fmla="*/ 1287448 h 4068206"/>
                  <a:gd name="connsiteX23" fmla="*/ 2555877 w 3353970"/>
                  <a:gd name="connsiteY23" fmla="*/ 1430704 h 4068206"/>
                  <a:gd name="connsiteX24" fmla="*/ 1530134 w 3353970"/>
                  <a:gd name="connsiteY24" fmla="*/ 1430704 h 4068206"/>
                  <a:gd name="connsiteX25" fmla="*/ 1386878 w 3353970"/>
                  <a:gd name="connsiteY25" fmla="*/ 1287448 h 4068206"/>
                  <a:gd name="connsiteX26" fmla="*/ 1530134 w 3353970"/>
                  <a:gd name="connsiteY26" fmla="*/ 1144192 h 4068206"/>
                  <a:gd name="connsiteX27" fmla="*/ 2943154 w 3353970"/>
                  <a:gd name="connsiteY27" fmla="*/ 244615 h 4068206"/>
                  <a:gd name="connsiteX28" fmla="*/ 1232526 w 3353970"/>
                  <a:gd name="connsiteY28" fmla="*/ 244616 h 4068206"/>
                  <a:gd name="connsiteX29" fmla="*/ 1232526 w 3353970"/>
                  <a:gd name="connsiteY29" fmla="*/ 856139 h 4068206"/>
                  <a:gd name="connsiteX30" fmla="*/ 915088 w 3353970"/>
                  <a:gd name="connsiteY30" fmla="*/ 1173577 h 4068206"/>
                  <a:gd name="connsiteX31" fmla="*/ 271532 w 3353970"/>
                  <a:gd name="connsiteY31" fmla="*/ 1173577 h 4068206"/>
                  <a:gd name="connsiteX32" fmla="*/ 271532 w 3353970"/>
                  <a:gd name="connsiteY32" fmla="*/ 3630672 h 4068206"/>
                  <a:gd name="connsiteX33" fmla="*/ 442122 w 3353970"/>
                  <a:gd name="connsiteY33" fmla="*/ 3801262 h 4068206"/>
                  <a:gd name="connsiteX34" fmla="*/ 2943154 w 3353970"/>
                  <a:gd name="connsiteY34" fmla="*/ 3801262 h 4068206"/>
                  <a:gd name="connsiteX35" fmla="*/ 3113744 w 3353970"/>
                  <a:gd name="connsiteY35" fmla="*/ 3630672 h 4068206"/>
                  <a:gd name="connsiteX36" fmla="*/ 3113744 w 3353970"/>
                  <a:gd name="connsiteY36" fmla="*/ 415205 h 4068206"/>
                  <a:gd name="connsiteX37" fmla="*/ 2943154 w 3353970"/>
                  <a:gd name="connsiteY37" fmla="*/ 244615 h 4068206"/>
                  <a:gd name="connsiteX38" fmla="*/ 3022095 w 3353970"/>
                  <a:gd name="connsiteY38" fmla="*/ 0 h 4068206"/>
                  <a:gd name="connsiteX39" fmla="*/ 3353970 w 3353970"/>
                  <a:gd name="connsiteY39" fmla="*/ 331875 h 4068206"/>
                  <a:gd name="connsiteX40" fmla="*/ 3353970 w 3353970"/>
                  <a:gd name="connsiteY40" fmla="*/ 3736331 h 4068206"/>
                  <a:gd name="connsiteX41" fmla="*/ 3022095 w 3353970"/>
                  <a:gd name="connsiteY41" fmla="*/ 4068206 h 4068206"/>
                  <a:gd name="connsiteX42" fmla="*/ 331875 w 3353970"/>
                  <a:gd name="connsiteY42" fmla="*/ 4068206 h 4068206"/>
                  <a:gd name="connsiteX43" fmla="*/ 0 w 3353970"/>
                  <a:gd name="connsiteY43" fmla="*/ 3736331 h 4068206"/>
                  <a:gd name="connsiteX44" fmla="*/ 0 w 3353970"/>
                  <a:gd name="connsiteY44" fmla="*/ 1047346 h 4068206"/>
                  <a:gd name="connsiteX45" fmla="*/ 1047345 w 3353970"/>
                  <a:gd name="connsiteY45" fmla="*/ 1 h 4068206"/>
                  <a:gd name="connsiteX46" fmla="*/ 3022095 w 3353970"/>
                  <a:gd name="connsiteY46" fmla="*/ 0 h 4068206"/>
                  <a:gd name="connsiteX0" fmla="*/ 654838 w 3353970"/>
                  <a:gd name="connsiteY0" fmla="*/ 3004970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3004970 h 4068206"/>
                  <a:gd name="connsiteX5" fmla="*/ 798094 w 3353970"/>
                  <a:gd name="connsiteY5" fmla="*/ 2277716 h 4068206"/>
                  <a:gd name="connsiteX6" fmla="*/ 2555877 w 3353970"/>
                  <a:gd name="connsiteY6" fmla="*/ 2277716 h 4068206"/>
                  <a:gd name="connsiteX7" fmla="*/ 2699133 w 3353970"/>
                  <a:gd name="connsiteY7" fmla="*/ 2420972 h 4068206"/>
                  <a:gd name="connsiteX8" fmla="*/ 2555877 w 3353970"/>
                  <a:gd name="connsiteY8" fmla="*/ 2564228 h 4068206"/>
                  <a:gd name="connsiteX9" fmla="*/ 798094 w 3353970"/>
                  <a:gd name="connsiteY9" fmla="*/ 2564228 h 4068206"/>
                  <a:gd name="connsiteX10" fmla="*/ 654838 w 3353970"/>
                  <a:gd name="connsiteY10" fmla="*/ 2420972 h 4068206"/>
                  <a:gd name="connsiteX11" fmla="*/ 798094 w 3353970"/>
                  <a:gd name="connsiteY11" fmla="*/ 2277716 h 4068206"/>
                  <a:gd name="connsiteX12" fmla="*/ 798094 w 3353970"/>
                  <a:gd name="connsiteY12" fmla="*/ 1693718 h 4068206"/>
                  <a:gd name="connsiteX13" fmla="*/ 2555877 w 3353970"/>
                  <a:gd name="connsiteY13" fmla="*/ 1693718 h 4068206"/>
                  <a:gd name="connsiteX14" fmla="*/ 2699133 w 3353970"/>
                  <a:gd name="connsiteY14" fmla="*/ 1836974 h 4068206"/>
                  <a:gd name="connsiteX15" fmla="*/ 2555877 w 3353970"/>
                  <a:gd name="connsiteY15" fmla="*/ 1980230 h 4068206"/>
                  <a:gd name="connsiteX16" fmla="*/ 798094 w 3353970"/>
                  <a:gd name="connsiteY16" fmla="*/ 1980230 h 4068206"/>
                  <a:gd name="connsiteX17" fmla="*/ 654838 w 3353970"/>
                  <a:gd name="connsiteY17" fmla="*/ 1836974 h 4068206"/>
                  <a:gd name="connsiteX18" fmla="*/ 798094 w 3353970"/>
                  <a:gd name="connsiteY18" fmla="*/ 1693718 h 4068206"/>
                  <a:gd name="connsiteX19" fmla="*/ 1530134 w 3353970"/>
                  <a:gd name="connsiteY19" fmla="*/ 1144192 h 4068206"/>
                  <a:gd name="connsiteX20" fmla="*/ 2555877 w 3353970"/>
                  <a:gd name="connsiteY20" fmla="*/ 1144192 h 4068206"/>
                  <a:gd name="connsiteX21" fmla="*/ 2699133 w 3353970"/>
                  <a:gd name="connsiteY21" fmla="*/ 1287448 h 4068206"/>
                  <a:gd name="connsiteX22" fmla="*/ 2555877 w 3353970"/>
                  <a:gd name="connsiteY22" fmla="*/ 1430704 h 4068206"/>
                  <a:gd name="connsiteX23" fmla="*/ 1530134 w 3353970"/>
                  <a:gd name="connsiteY23" fmla="*/ 1430704 h 4068206"/>
                  <a:gd name="connsiteX24" fmla="*/ 1386878 w 3353970"/>
                  <a:gd name="connsiteY24" fmla="*/ 1287448 h 4068206"/>
                  <a:gd name="connsiteX25" fmla="*/ 1530134 w 3353970"/>
                  <a:gd name="connsiteY25" fmla="*/ 1144192 h 4068206"/>
                  <a:gd name="connsiteX26" fmla="*/ 2943154 w 3353970"/>
                  <a:gd name="connsiteY26" fmla="*/ 244615 h 4068206"/>
                  <a:gd name="connsiteX27" fmla="*/ 1232526 w 3353970"/>
                  <a:gd name="connsiteY27" fmla="*/ 244616 h 4068206"/>
                  <a:gd name="connsiteX28" fmla="*/ 1232526 w 3353970"/>
                  <a:gd name="connsiteY28" fmla="*/ 856139 h 4068206"/>
                  <a:gd name="connsiteX29" fmla="*/ 915088 w 3353970"/>
                  <a:gd name="connsiteY29" fmla="*/ 1173577 h 4068206"/>
                  <a:gd name="connsiteX30" fmla="*/ 271532 w 3353970"/>
                  <a:gd name="connsiteY30" fmla="*/ 1173577 h 4068206"/>
                  <a:gd name="connsiteX31" fmla="*/ 271532 w 3353970"/>
                  <a:gd name="connsiteY31" fmla="*/ 3630672 h 4068206"/>
                  <a:gd name="connsiteX32" fmla="*/ 442122 w 3353970"/>
                  <a:gd name="connsiteY32" fmla="*/ 3801262 h 4068206"/>
                  <a:gd name="connsiteX33" fmla="*/ 2943154 w 3353970"/>
                  <a:gd name="connsiteY33" fmla="*/ 3801262 h 4068206"/>
                  <a:gd name="connsiteX34" fmla="*/ 3113744 w 3353970"/>
                  <a:gd name="connsiteY34" fmla="*/ 3630672 h 4068206"/>
                  <a:gd name="connsiteX35" fmla="*/ 3113744 w 3353970"/>
                  <a:gd name="connsiteY35" fmla="*/ 415205 h 4068206"/>
                  <a:gd name="connsiteX36" fmla="*/ 2943154 w 3353970"/>
                  <a:gd name="connsiteY36" fmla="*/ 244615 h 4068206"/>
                  <a:gd name="connsiteX37" fmla="*/ 3022095 w 3353970"/>
                  <a:gd name="connsiteY37" fmla="*/ 0 h 4068206"/>
                  <a:gd name="connsiteX38" fmla="*/ 3353970 w 3353970"/>
                  <a:gd name="connsiteY38" fmla="*/ 331875 h 4068206"/>
                  <a:gd name="connsiteX39" fmla="*/ 3353970 w 3353970"/>
                  <a:gd name="connsiteY39" fmla="*/ 3736331 h 4068206"/>
                  <a:gd name="connsiteX40" fmla="*/ 3022095 w 3353970"/>
                  <a:gd name="connsiteY40" fmla="*/ 4068206 h 4068206"/>
                  <a:gd name="connsiteX41" fmla="*/ 331875 w 3353970"/>
                  <a:gd name="connsiteY41" fmla="*/ 4068206 h 4068206"/>
                  <a:gd name="connsiteX42" fmla="*/ 0 w 3353970"/>
                  <a:gd name="connsiteY42" fmla="*/ 3736331 h 4068206"/>
                  <a:gd name="connsiteX43" fmla="*/ 0 w 3353970"/>
                  <a:gd name="connsiteY43" fmla="*/ 1047346 h 4068206"/>
                  <a:gd name="connsiteX44" fmla="*/ 1047345 w 3353970"/>
                  <a:gd name="connsiteY44" fmla="*/ 1 h 4068206"/>
                  <a:gd name="connsiteX45" fmla="*/ 3022095 w 3353970"/>
                  <a:gd name="connsiteY45"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2277716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798094 w 3353970"/>
                  <a:gd name="connsiteY8" fmla="*/ 2564228 h 4068206"/>
                  <a:gd name="connsiteX9" fmla="*/ 654838 w 3353970"/>
                  <a:gd name="connsiteY9" fmla="*/ 2420972 h 4068206"/>
                  <a:gd name="connsiteX10" fmla="*/ 798094 w 3353970"/>
                  <a:gd name="connsiteY10" fmla="*/ 2277716 h 4068206"/>
                  <a:gd name="connsiteX11" fmla="*/ 798094 w 3353970"/>
                  <a:gd name="connsiteY11" fmla="*/ 1693718 h 4068206"/>
                  <a:gd name="connsiteX12" fmla="*/ 2555877 w 3353970"/>
                  <a:gd name="connsiteY12" fmla="*/ 1693718 h 4068206"/>
                  <a:gd name="connsiteX13" fmla="*/ 2699133 w 3353970"/>
                  <a:gd name="connsiteY13" fmla="*/ 1836974 h 4068206"/>
                  <a:gd name="connsiteX14" fmla="*/ 2555877 w 3353970"/>
                  <a:gd name="connsiteY14" fmla="*/ 1980230 h 4068206"/>
                  <a:gd name="connsiteX15" fmla="*/ 798094 w 3353970"/>
                  <a:gd name="connsiteY15" fmla="*/ 1980230 h 4068206"/>
                  <a:gd name="connsiteX16" fmla="*/ 654838 w 3353970"/>
                  <a:gd name="connsiteY16" fmla="*/ 1836974 h 4068206"/>
                  <a:gd name="connsiteX17" fmla="*/ 798094 w 3353970"/>
                  <a:gd name="connsiteY17" fmla="*/ 1693718 h 4068206"/>
                  <a:gd name="connsiteX18" fmla="*/ 1530134 w 3353970"/>
                  <a:gd name="connsiteY18" fmla="*/ 1144192 h 4068206"/>
                  <a:gd name="connsiteX19" fmla="*/ 2555877 w 3353970"/>
                  <a:gd name="connsiteY19" fmla="*/ 1144192 h 4068206"/>
                  <a:gd name="connsiteX20" fmla="*/ 2699133 w 3353970"/>
                  <a:gd name="connsiteY20" fmla="*/ 1287448 h 4068206"/>
                  <a:gd name="connsiteX21" fmla="*/ 2555877 w 3353970"/>
                  <a:gd name="connsiteY21" fmla="*/ 1430704 h 4068206"/>
                  <a:gd name="connsiteX22" fmla="*/ 1530134 w 3353970"/>
                  <a:gd name="connsiteY22" fmla="*/ 1430704 h 4068206"/>
                  <a:gd name="connsiteX23" fmla="*/ 1386878 w 3353970"/>
                  <a:gd name="connsiteY23" fmla="*/ 1287448 h 4068206"/>
                  <a:gd name="connsiteX24" fmla="*/ 1530134 w 3353970"/>
                  <a:gd name="connsiteY24" fmla="*/ 1144192 h 4068206"/>
                  <a:gd name="connsiteX25" fmla="*/ 2943154 w 3353970"/>
                  <a:gd name="connsiteY25" fmla="*/ 244615 h 4068206"/>
                  <a:gd name="connsiteX26" fmla="*/ 1232526 w 3353970"/>
                  <a:gd name="connsiteY26" fmla="*/ 244616 h 4068206"/>
                  <a:gd name="connsiteX27" fmla="*/ 1232526 w 3353970"/>
                  <a:gd name="connsiteY27" fmla="*/ 856139 h 4068206"/>
                  <a:gd name="connsiteX28" fmla="*/ 915088 w 3353970"/>
                  <a:gd name="connsiteY28" fmla="*/ 1173577 h 4068206"/>
                  <a:gd name="connsiteX29" fmla="*/ 271532 w 3353970"/>
                  <a:gd name="connsiteY29" fmla="*/ 1173577 h 4068206"/>
                  <a:gd name="connsiteX30" fmla="*/ 271532 w 3353970"/>
                  <a:gd name="connsiteY30" fmla="*/ 3630672 h 4068206"/>
                  <a:gd name="connsiteX31" fmla="*/ 442122 w 3353970"/>
                  <a:gd name="connsiteY31" fmla="*/ 3801262 h 4068206"/>
                  <a:gd name="connsiteX32" fmla="*/ 2943154 w 3353970"/>
                  <a:gd name="connsiteY32" fmla="*/ 3801262 h 4068206"/>
                  <a:gd name="connsiteX33" fmla="*/ 3113744 w 3353970"/>
                  <a:gd name="connsiteY33" fmla="*/ 3630672 h 4068206"/>
                  <a:gd name="connsiteX34" fmla="*/ 3113744 w 3353970"/>
                  <a:gd name="connsiteY34" fmla="*/ 415205 h 4068206"/>
                  <a:gd name="connsiteX35" fmla="*/ 2943154 w 3353970"/>
                  <a:gd name="connsiteY35" fmla="*/ 244615 h 4068206"/>
                  <a:gd name="connsiteX36" fmla="*/ 3022095 w 3353970"/>
                  <a:gd name="connsiteY36" fmla="*/ 0 h 4068206"/>
                  <a:gd name="connsiteX37" fmla="*/ 3353970 w 3353970"/>
                  <a:gd name="connsiteY37" fmla="*/ 331875 h 4068206"/>
                  <a:gd name="connsiteX38" fmla="*/ 3353970 w 3353970"/>
                  <a:gd name="connsiteY38" fmla="*/ 3736331 h 4068206"/>
                  <a:gd name="connsiteX39" fmla="*/ 3022095 w 3353970"/>
                  <a:gd name="connsiteY39" fmla="*/ 4068206 h 4068206"/>
                  <a:gd name="connsiteX40" fmla="*/ 331875 w 3353970"/>
                  <a:gd name="connsiteY40" fmla="*/ 4068206 h 4068206"/>
                  <a:gd name="connsiteX41" fmla="*/ 0 w 3353970"/>
                  <a:gd name="connsiteY41" fmla="*/ 3736331 h 4068206"/>
                  <a:gd name="connsiteX42" fmla="*/ 0 w 3353970"/>
                  <a:gd name="connsiteY42" fmla="*/ 1047346 h 4068206"/>
                  <a:gd name="connsiteX43" fmla="*/ 1047345 w 3353970"/>
                  <a:gd name="connsiteY43" fmla="*/ 1 h 4068206"/>
                  <a:gd name="connsiteX44" fmla="*/ 3022095 w 3353970"/>
                  <a:gd name="connsiteY44"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798094 w 3353970"/>
                  <a:gd name="connsiteY4" fmla="*/ 2277716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654838 w 3353970"/>
                  <a:gd name="connsiteY8" fmla="*/ 2420972 h 4068206"/>
                  <a:gd name="connsiteX9" fmla="*/ 798094 w 3353970"/>
                  <a:gd name="connsiteY9" fmla="*/ 2277716 h 4068206"/>
                  <a:gd name="connsiteX10" fmla="*/ 798094 w 3353970"/>
                  <a:gd name="connsiteY10" fmla="*/ 1693718 h 4068206"/>
                  <a:gd name="connsiteX11" fmla="*/ 2555877 w 3353970"/>
                  <a:gd name="connsiteY11" fmla="*/ 1693718 h 4068206"/>
                  <a:gd name="connsiteX12" fmla="*/ 2699133 w 3353970"/>
                  <a:gd name="connsiteY12" fmla="*/ 1836974 h 4068206"/>
                  <a:gd name="connsiteX13" fmla="*/ 2555877 w 3353970"/>
                  <a:gd name="connsiteY13" fmla="*/ 1980230 h 4068206"/>
                  <a:gd name="connsiteX14" fmla="*/ 798094 w 3353970"/>
                  <a:gd name="connsiteY14" fmla="*/ 1980230 h 4068206"/>
                  <a:gd name="connsiteX15" fmla="*/ 654838 w 3353970"/>
                  <a:gd name="connsiteY15" fmla="*/ 1836974 h 4068206"/>
                  <a:gd name="connsiteX16" fmla="*/ 798094 w 3353970"/>
                  <a:gd name="connsiteY16" fmla="*/ 1693718 h 4068206"/>
                  <a:gd name="connsiteX17" fmla="*/ 1530134 w 3353970"/>
                  <a:gd name="connsiteY17" fmla="*/ 1144192 h 4068206"/>
                  <a:gd name="connsiteX18" fmla="*/ 2555877 w 3353970"/>
                  <a:gd name="connsiteY18" fmla="*/ 1144192 h 4068206"/>
                  <a:gd name="connsiteX19" fmla="*/ 2699133 w 3353970"/>
                  <a:gd name="connsiteY19" fmla="*/ 1287448 h 4068206"/>
                  <a:gd name="connsiteX20" fmla="*/ 2555877 w 3353970"/>
                  <a:gd name="connsiteY20" fmla="*/ 1430704 h 4068206"/>
                  <a:gd name="connsiteX21" fmla="*/ 1530134 w 3353970"/>
                  <a:gd name="connsiteY21" fmla="*/ 1430704 h 4068206"/>
                  <a:gd name="connsiteX22" fmla="*/ 1386878 w 3353970"/>
                  <a:gd name="connsiteY22" fmla="*/ 1287448 h 4068206"/>
                  <a:gd name="connsiteX23" fmla="*/ 1530134 w 3353970"/>
                  <a:gd name="connsiteY23" fmla="*/ 1144192 h 4068206"/>
                  <a:gd name="connsiteX24" fmla="*/ 2943154 w 3353970"/>
                  <a:gd name="connsiteY24" fmla="*/ 244615 h 4068206"/>
                  <a:gd name="connsiteX25" fmla="*/ 1232526 w 3353970"/>
                  <a:gd name="connsiteY25" fmla="*/ 244616 h 4068206"/>
                  <a:gd name="connsiteX26" fmla="*/ 1232526 w 3353970"/>
                  <a:gd name="connsiteY26" fmla="*/ 856139 h 4068206"/>
                  <a:gd name="connsiteX27" fmla="*/ 915088 w 3353970"/>
                  <a:gd name="connsiteY27" fmla="*/ 1173577 h 4068206"/>
                  <a:gd name="connsiteX28" fmla="*/ 271532 w 3353970"/>
                  <a:gd name="connsiteY28" fmla="*/ 1173577 h 4068206"/>
                  <a:gd name="connsiteX29" fmla="*/ 271532 w 3353970"/>
                  <a:gd name="connsiteY29" fmla="*/ 3630672 h 4068206"/>
                  <a:gd name="connsiteX30" fmla="*/ 442122 w 3353970"/>
                  <a:gd name="connsiteY30" fmla="*/ 3801262 h 4068206"/>
                  <a:gd name="connsiteX31" fmla="*/ 2943154 w 3353970"/>
                  <a:gd name="connsiteY31" fmla="*/ 3801262 h 4068206"/>
                  <a:gd name="connsiteX32" fmla="*/ 3113744 w 3353970"/>
                  <a:gd name="connsiteY32" fmla="*/ 3630672 h 4068206"/>
                  <a:gd name="connsiteX33" fmla="*/ 3113744 w 3353970"/>
                  <a:gd name="connsiteY33" fmla="*/ 415205 h 4068206"/>
                  <a:gd name="connsiteX34" fmla="*/ 2943154 w 3353970"/>
                  <a:gd name="connsiteY34" fmla="*/ 244615 h 4068206"/>
                  <a:gd name="connsiteX35" fmla="*/ 3022095 w 3353970"/>
                  <a:gd name="connsiteY35" fmla="*/ 0 h 4068206"/>
                  <a:gd name="connsiteX36" fmla="*/ 3353970 w 3353970"/>
                  <a:gd name="connsiteY36" fmla="*/ 331875 h 4068206"/>
                  <a:gd name="connsiteX37" fmla="*/ 3353970 w 3353970"/>
                  <a:gd name="connsiteY37" fmla="*/ 3736331 h 4068206"/>
                  <a:gd name="connsiteX38" fmla="*/ 3022095 w 3353970"/>
                  <a:gd name="connsiteY38" fmla="*/ 4068206 h 4068206"/>
                  <a:gd name="connsiteX39" fmla="*/ 331875 w 3353970"/>
                  <a:gd name="connsiteY39" fmla="*/ 4068206 h 4068206"/>
                  <a:gd name="connsiteX40" fmla="*/ 0 w 3353970"/>
                  <a:gd name="connsiteY40" fmla="*/ 3736331 h 4068206"/>
                  <a:gd name="connsiteX41" fmla="*/ 0 w 3353970"/>
                  <a:gd name="connsiteY41" fmla="*/ 1047346 h 4068206"/>
                  <a:gd name="connsiteX42" fmla="*/ 1047345 w 3353970"/>
                  <a:gd name="connsiteY42" fmla="*/ 1 h 4068206"/>
                  <a:gd name="connsiteX43" fmla="*/ 3022095 w 3353970"/>
                  <a:gd name="connsiteY43"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2420972 h 4068206"/>
                  <a:gd name="connsiteX5" fmla="*/ 2555877 w 3353970"/>
                  <a:gd name="connsiteY5" fmla="*/ 2277716 h 4068206"/>
                  <a:gd name="connsiteX6" fmla="*/ 2699133 w 3353970"/>
                  <a:gd name="connsiteY6" fmla="*/ 2420972 h 4068206"/>
                  <a:gd name="connsiteX7" fmla="*/ 2555877 w 3353970"/>
                  <a:gd name="connsiteY7" fmla="*/ 2564228 h 4068206"/>
                  <a:gd name="connsiteX8" fmla="*/ 654838 w 3353970"/>
                  <a:gd name="connsiteY8" fmla="*/ 2420972 h 4068206"/>
                  <a:gd name="connsiteX9" fmla="*/ 798094 w 3353970"/>
                  <a:gd name="connsiteY9" fmla="*/ 1693718 h 4068206"/>
                  <a:gd name="connsiteX10" fmla="*/ 2555877 w 3353970"/>
                  <a:gd name="connsiteY10" fmla="*/ 1693718 h 4068206"/>
                  <a:gd name="connsiteX11" fmla="*/ 2699133 w 3353970"/>
                  <a:gd name="connsiteY11" fmla="*/ 1836974 h 4068206"/>
                  <a:gd name="connsiteX12" fmla="*/ 2555877 w 3353970"/>
                  <a:gd name="connsiteY12" fmla="*/ 1980230 h 4068206"/>
                  <a:gd name="connsiteX13" fmla="*/ 798094 w 3353970"/>
                  <a:gd name="connsiteY13" fmla="*/ 1980230 h 4068206"/>
                  <a:gd name="connsiteX14" fmla="*/ 654838 w 3353970"/>
                  <a:gd name="connsiteY14" fmla="*/ 1836974 h 4068206"/>
                  <a:gd name="connsiteX15" fmla="*/ 798094 w 3353970"/>
                  <a:gd name="connsiteY15" fmla="*/ 1693718 h 4068206"/>
                  <a:gd name="connsiteX16" fmla="*/ 1530134 w 3353970"/>
                  <a:gd name="connsiteY16" fmla="*/ 1144192 h 4068206"/>
                  <a:gd name="connsiteX17" fmla="*/ 2555877 w 3353970"/>
                  <a:gd name="connsiteY17" fmla="*/ 1144192 h 4068206"/>
                  <a:gd name="connsiteX18" fmla="*/ 2699133 w 3353970"/>
                  <a:gd name="connsiteY18" fmla="*/ 1287448 h 4068206"/>
                  <a:gd name="connsiteX19" fmla="*/ 2555877 w 3353970"/>
                  <a:gd name="connsiteY19" fmla="*/ 1430704 h 4068206"/>
                  <a:gd name="connsiteX20" fmla="*/ 1530134 w 3353970"/>
                  <a:gd name="connsiteY20" fmla="*/ 1430704 h 4068206"/>
                  <a:gd name="connsiteX21" fmla="*/ 1386878 w 3353970"/>
                  <a:gd name="connsiteY21" fmla="*/ 1287448 h 4068206"/>
                  <a:gd name="connsiteX22" fmla="*/ 1530134 w 3353970"/>
                  <a:gd name="connsiteY22" fmla="*/ 1144192 h 4068206"/>
                  <a:gd name="connsiteX23" fmla="*/ 2943154 w 3353970"/>
                  <a:gd name="connsiteY23" fmla="*/ 244615 h 4068206"/>
                  <a:gd name="connsiteX24" fmla="*/ 1232526 w 3353970"/>
                  <a:gd name="connsiteY24" fmla="*/ 244616 h 4068206"/>
                  <a:gd name="connsiteX25" fmla="*/ 1232526 w 3353970"/>
                  <a:gd name="connsiteY25" fmla="*/ 856139 h 4068206"/>
                  <a:gd name="connsiteX26" fmla="*/ 915088 w 3353970"/>
                  <a:gd name="connsiteY26" fmla="*/ 1173577 h 4068206"/>
                  <a:gd name="connsiteX27" fmla="*/ 271532 w 3353970"/>
                  <a:gd name="connsiteY27" fmla="*/ 1173577 h 4068206"/>
                  <a:gd name="connsiteX28" fmla="*/ 271532 w 3353970"/>
                  <a:gd name="connsiteY28" fmla="*/ 3630672 h 4068206"/>
                  <a:gd name="connsiteX29" fmla="*/ 442122 w 3353970"/>
                  <a:gd name="connsiteY29" fmla="*/ 3801262 h 4068206"/>
                  <a:gd name="connsiteX30" fmla="*/ 2943154 w 3353970"/>
                  <a:gd name="connsiteY30" fmla="*/ 3801262 h 4068206"/>
                  <a:gd name="connsiteX31" fmla="*/ 3113744 w 3353970"/>
                  <a:gd name="connsiteY31" fmla="*/ 3630672 h 4068206"/>
                  <a:gd name="connsiteX32" fmla="*/ 3113744 w 3353970"/>
                  <a:gd name="connsiteY32" fmla="*/ 415205 h 4068206"/>
                  <a:gd name="connsiteX33" fmla="*/ 2943154 w 3353970"/>
                  <a:gd name="connsiteY33" fmla="*/ 244615 h 4068206"/>
                  <a:gd name="connsiteX34" fmla="*/ 3022095 w 3353970"/>
                  <a:gd name="connsiteY34" fmla="*/ 0 h 4068206"/>
                  <a:gd name="connsiteX35" fmla="*/ 3353970 w 3353970"/>
                  <a:gd name="connsiteY35" fmla="*/ 331875 h 4068206"/>
                  <a:gd name="connsiteX36" fmla="*/ 3353970 w 3353970"/>
                  <a:gd name="connsiteY36" fmla="*/ 3736331 h 4068206"/>
                  <a:gd name="connsiteX37" fmla="*/ 3022095 w 3353970"/>
                  <a:gd name="connsiteY37" fmla="*/ 4068206 h 4068206"/>
                  <a:gd name="connsiteX38" fmla="*/ 331875 w 3353970"/>
                  <a:gd name="connsiteY38" fmla="*/ 4068206 h 4068206"/>
                  <a:gd name="connsiteX39" fmla="*/ 0 w 3353970"/>
                  <a:gd name="connsiteY39" fmla="*/ 3736331 h 4068206"/>
                  <a:gd name="connsiteX40" fmla="*/ 0 w 3353970"/>
                  <a:gd name="connsiteY40" fmla="*/ 1047346 h 4068206"/>
                  <a:gd name="connsiteX41" fmla="*/ 1047345 w 3353970"/>
                  <a:gd name="connsiteY41" fmla="*/ 1 h 4068206"/>
                  <a:gd name="connsiteX42" fmla="*/ 3022095 w 3353970"/>
                  <a:gd name="connsiteY42" fmla="*/ 0 h 4068206"/>
                  <a:gd name="connsiteX0" fmla="*/ 2555877 w 3353970"/>
                  <a:gd name="connsiteY0" fmla="*/ 3148226 h 4068206"/>
                  <a:gd name="connsiteX1" fmla="*/ 2555877 w 3353970"/>
                  <a:gd name="connsiteY1" fmla="*/ 2861714 h 4068206"/>
                  <a:gd name="connsiteX2" fmla="*/ 2699133 w 3353970"/>
                  <a:gd name="connsiteY2" fmla="*/ 3004970 h 4068206"/>
                  <a:gd name="connsiteX3" fmla="*/ 2555877 w 3353970"/>
                  <a:gd name="connsiteY3" fmla="*/ 3148226 h 4068206"/>
                  <a:gd name="connsiteX4" fmla="*/ 654838 w 3353970"/>
                  <a:gd name="connsiteY4" fmla="*/ 2420972 h 4068206"/>
                  <a:gd name="connsiteX5" fmla="*/ 2555877 w 3353970"/>
                  <a:gd name="connsiteY5" fmla="*/ 2277716 h 4068206"/>
                  <a:gd name="connsiteX6" fmla="*/ 2699133 w 3353970"/>
                  <a:gd name="connsiteY6" fmla="*/ 2420972 h 4068206"/>
                  <a:gd name="connsiteX7" fmla="*/ 654838 w 3353970"/>
                  <a:gd name="connsiteY7" fmla="*/ 2420972 h 4068206"/>
                  <a:gd name="connsiteX8" fmla="*/ 798094 w 3353970"/>
                  <a:gd name="connsiteY8" fmla="*/ 1693718 h 4068206"/>
                  <a:gd name="connsiteX9" fmla="*/ 2555877 w 3353970"/>
                  <a:gd name="connsiteY9" fmla="*/ 1693718 h 4068206"/>
                  <a:gd name="connsiteX10" fmla="*/ 2699133 w 3353970"/>
                  <a:gd name="connsiteY10" fmla="*/ 1836974 h 4068206"/>
                  <a:gd name="connsiteX11" fmla="*/ 2555877 w 3353970"/>
                  <a:gd name="connsiteY11" fmla="*/ 1980230 h 4068206"/>
                  <a:gd name="connsiteX12" fmla="*/ 798094 w 3353970"/>
                  <a:gd name="connsiteY12" fmla="*/ 1980230 h 4068206"/>
                  <a:gd name="connsiteX13" fmla="*/ 654838 w 3353970"/>
                  <a:gd name="connsiteY13" fmla="*/ 1836974 h 4068206"/>
                  <a:gd name="connsiteX14" fmla="*/ 798094 w 3353970"/>
                  <a:gd name="connsiteY14" fmla="*/ 1693718 h 4068206"/>
                  <a:gd name="connsiteX15" fmla="*/ 1530134 w 3353970"/>
                  <a:gd name="connsiteY15" fmla="*/ 1144192 h 4068206"/>
                  <a:gd name="connsiteX16" fmla="*/ 2555877 w 3353970"/>
                  <a:gd name="connsiteY16" fmla="*/ 1144192 h 4068206"/>
                  <a:gd name="connsiteX17" fmla="*/ 2699133 w 3353970"/>
                  <a:gd name="connsiteY17" fmla="*/ 1287448 h 4068206"/>
                  <a:gd name="connsiteX18" fmla="*/ 2555877 w 3353970"/>
                  <a:gd name="connsiteY18" fmla="*/ 1430704 h 4068206"/>
                  <a:gd name="connsiteX19" fmla="*/ 1530134 w 3353970"/>
                  <a:gd name="connsiteY19" fmla="*/ 1430704 h 4068206"/>
                  <a:gd name="connsiteX20" fmla="*/ 1386878 w 3353970"/>
                  <a:gd name="connsiteY20" fmla="*/ 1287448 h 4068206"/>
                  <a:gd name="connsiteX21" fmla="*/ 1530134 w 3353970"/>
                  <a:gd name="connsiteY21" fmla="*/ 1144192 h 4068206"/>
                  <a:gd name="connsiteX22" fmla="*/ 2943154 w 3353970"/>
                  <a:gd name="connsiteY22" fmla="*/ 244615 h 4068206"/>
                  <a:gd name="connsiteX23" fmla="*/ 1232526 w 3353970"/>
                  <a:gd name="connsiteY23" fmla="*/ 244616 h 4068206"/>
                  <a:gd name="connsiteX24" fmla="*/ 1232526 w 3353970"/>
                  <a:gd name="connsiteY24" fmla="*/ 856139 h 4068206"/>
                  <a:gd name="connsiteX25" fmla="*/ 915088 w 3353970"/>
                  <a:gd name="connsiteY25" fmla="*/ 1173577 h 4068206"/>
                  <a:gd name="connsiteX26" fmla="*/ 271532 w 3353970"/>
                  <a:gd name="connsiteY26" fmla="*/ 1173577 h 4068206"/>
                  <a:gd name="connsiteX27" fmla="*/ 271532 w 3353970"/>
                  <a:gd name="connsiteY27" fmla="*/ 3630672 h 4068206"/>
                  <a:gd name="connsiteX28" fmla="*/ 442122 w 3353970"/>
                  <a:gd name="connsiteY28" fmla="*/ 3801262 h 4068206"/>
                  <a:gd name="connsiteX29" fmla="*/ 2943154 w 3353970"/>
                  <a:gd name="connsiteY29" fmla="*/ 3801262 h 4068206"/>
                  <a:gd name="connsiteX30" fmla="*/ 3113744 w 3353970"/>
                  <a:gd name="connsiteY30" fmla="*/ 3630672 h 4068206"/>
                  <a:gd name="connsiteX31" fmla="*/ 3113744 w 3353970"/>
                  <a:gd name="connsiteY31" fmla="*/ 415205 h 4068206"/>
                  <a:gd name="connsiteX32" fmla="*/ 2943154 w 3353970"/>
                  <a:gd name="connsiteY32" fmla="*/ 244615 h 4068206"/>
                  <a:gd name="connsiteX33" fmla="*/ 3022095 w 3353970"/>
                  <a:gd name="connsiteY33" fmla="*/ 0 h 4068206"/>
                  <a:gd name="connsiteX34" fmla="*/ 3353970 w 3353970"/>
                  <a:gd name="connsiteY34" fmla="*/ 331875 h 4068206"/>
                  <a:gd name="connsiteX35" fmla="*/ 3353970 w 3353970"/>
                  <a:gd name="connsiteY35" fmla="*/ 3736331 h 4068206"/>
                  <a:gd name="connsiteX36" fmla="*/ 3022095 w 3353970"/>
                  <a:gd name="connsiteY36" fmla="*/ 4068206 h 4068206"/>
                  <a:gd name="connsiteX37" fmla="*/ 331875 w 3353970"/>
                  <a:gd name="connsiteY37" fmla="*/ 4068206 h 4068206"/>
                  <a:gd name="connsiteX38" fmla="*/ 0 w 3353970"/>
                  <a:gd name="connsiteY38" fmla="*/ 3736331 h 4068206"/>
                  <a:gd name="connsiteX39" fmla="*/ 0 w 3353970"/>
                  <a:gd name="connsiteY39" fmla="*/ 1047346 h 4068206"/>
                  <a:gd name="connsiteX40" fmla="*/ 1047345 w 3353970"/>
                  <a:gd name="connsiteY40" fmla="*/ 1 h 4068206"/>
                  <a:gd name="connsiteX41" fmla="*/ 3022095 w 3353970"/>
                  <a:gd name="connsiteY41" fmla="*/ 0 h 4068206"/>
                  <a:gd name="connsiteX0" fmla="*/ 2699133 w 3353970"/>
                  <a:gd name="connsiteY0" fmla="*/ 3004970 h 4068206"/>
                  <a:gd name="connsiteX1" fmla="*/ 2555877 w 3353970"/>
                  <a:gd name="connsiteY1" fmla="*/ 2861714 h 4068206"/>
                  <a:gd name="connsiteX2" fmla="*/ 2699133 w 3353970"/>
                  <a:gd name="connsiteY2" fmla="*/ 3004970 h 4068206"/>
                  <a:gd name="connsiteX3" fmla="*/ 654838 w 3353970"/>
                  <a:gd name="connsiteY3" fmla="*/ 2420972 h 4068206"/>
                  <a:gd name="connsiteX4" fmla="*/ 2555877 w 3353970"/>
                  <a:gd name="connsiteY4" fmla="*/ 2277716 h 4068206"/>
                  <a:gd name="connsiteX5" fmla="*/ 2699133 w 3353970"/>
                  <a:gd name="connsiteY5" fmla="*/ 2420972 h 4068206"/>
                  <a:gd name="connsiteX6" fmla="*/ 654838 w 3353970"/>
                  <a:gd name="connsiteY6" fmla="*/ 2420972 h 4068206"/>
                  <a:gd name="connsiteX7" fmla="*/ 798094 w 3353970"/>
                  <a:gd name="connsiteY7" fmla="*/ 1693718 h 4068206"/>
                  <a:gd name="connsiteX8" fmla="*/ 2555877 w 3353970"/>
                  <a:gd name="connsiteY8" fmla="*/ 1693718 h 4068206"/>
                  <a:gd name="connsiteX9" fmla="*/ 2699133 w 3353970"/>
                  <a:gd name="connsiteY9" fmla="*/ 1836974 h 4068206"/>
                  <a:gd name="connsiteX10" fmla="*/ 2555877 w 3353970"/>
                  <a:gd name="connsiteY10" fmla="*/ 1980230 h 4068206"/>
                  <a:gd name="connsiteX11" fmla="*/ 798094 w 3353970"/>
                  <a:gd name="connsiteY11" fmla="*/ 1980230 h 4068206"/>
                  <a:gd name="connsiteX12" fmla="*/ 654838 w 3353970"/>
                  <a:gd name="connsiteY12" fmla="*/ 1836974 h 4068206"/>
                  <a:gd name="connsiteX13" fmla="*/ 798094 w 3353970"/>
                  <a:gd name="connsiteY13" fmla="*/ 1693718 h 4068206"/>
                  <a:gd name="connsiteX14" fmla="*/ 1530134 w 3353970"/>
                  <a:gd name="connsiteY14" fmla="*/ 1144192 h 4068206"/>
                  <a:gd name="connsiteX15" fmla="*/ 2555877 w 3353970"/>
                  <a:gd name="connsiteY15" fmla="*/ 1144192 h 4068206"/>
                  <a:gd name="connsiteX16" fmla="*/ 2699133 w 3353970"/>
                  <a:gd name="connsiteY16" fmla="*/ 1287448 h 4068206"/>
                  <a:gd name="connsiteX17" fmla="*/ 2555877 w 3353970"/>
                  <a:gd name="connsiteY17" fmla="*/ 1430704 h 4068206"/>
                  <a:gd name="connsiteX18" fmla="*/ 1530134 w 3353970"/>
                  <a:gd name="connsiteY18" fmla="*/ 1430704 h 4068206"/>
                  <a:gd name="connsiteX19" fmla="*/ 1386878 w 3353970"/>
                  <a:gd name="connsiteY19" fmla="*/ 1287448 h 4068206"/>
                  <a:gd name="connsiteX20" fmla="*/ 1530134 w 3353970"/>
                  <a:gd name="connsiteY20" fmla="*/ 1144192 h 4068206"/>
                  <a:gd name="connsiteX21" fmla="*/ 2943154 w 3353970"/>
                  <a:gd name="connsiteY21" fmla="*/ 244615 h 4068206"/>
                  <a:gd name="connsiteX22" fmla="*/ 1232526 w 3353970"/>
                  <a:gd name="connsiteY22" fmla="*/ 244616 h 4068206"/>
                  <a:gd name="connsiteX23" fmla="*/ 1232526 w 3353970"/>
                  <a:gd name="connsiteY23" fmla="*/ 856139 h 4068206"/>
                  <a:gd name="connsiteX24" fmla="*/ 915088 w 3353970"/>
                  <a:gd name="connsiteY24" fmla="*/ 1173577 h 4068206"/>
                  <a:gd name="connsiteX25" fmla="*/ 271532 w 3353970"/>
                  <a:gd name="connsiteY25" fmla="*/ 1173577 h 4068206"/>
                  <a:gd name="connsiteX26" fmla="*/ 271532 w 3353970"/>
                  <a:gd name="connsiteY26" fmla="*/ 3630672 h 4068206"/>
                  <a:gd name="connsiteX27" fmla="*/ 442122 w 3353970"/>
                  <a:gd name="connsiteY27" fmla="*/ 3801262 h 4068206"/>
                  <a:gd name="connsiteX28" fmla="*/ 2943154 w 3353970"/>
                  <a:gd name="connsiteY28" fmla="*/ 3801262 h 4068206"/>
                  <a:gd name="connsiteX29" fmla="*/ 3113744 w 3353970"/>
                  <a:gd name="connsiteY29" fmla="*/ 3630672 h 4068206"/>
                  <a:gd name="connsiteX30" fmla="*/ 3113744 w 3353970"/>
                  <a:gd name="connsiteY30" fmla="*/ 415205 h 4068206"/>
                  <a:gd name="connsiteX31" fmla="*/ 2943154 w 3353970"/>
                  <a:gd name="connsiteY31" fmla="*/ 244615 h 4068206"/>
                  <a:gd name="connsiteX32" fmla="*/ 3022095 w 3353970"/>
                  <a:gd name="connsiteY32" fmla="*/ 0 h 4068206"/>
                  <a:gd name="connsiteX33" fmla="*/ 3353970 w 3353970"/>
                  <a:gd name="connsiteY33" fmla="*/ 331875 h 4068206"/>
                  <a:gd name="connsiteX34" fmla="*/ 3353970 w 3353970"/>
                  <a:gd name="connsiteY34" fmla="*/ 3736331 h 4068206"/>
                  <a:gd name="connsiteX35" fmla="*/ 3022095 w 3353970"/>
                  <a:gd name="connsiteY35" fmla="*/ 4068206 h 4068206"/>
                  <a:gd name="connsiteX36" fmla="*/ 331875 w 3353970"/>
                  <a:gd name="connsiteY36" fmla="*/ 4068206 h 4068206"/>
                  <a:gd name="connsiteX37" fmla="*/ 0 w 3353970"/>
                  <a:gd name="connsiteY37" fmla="*/ 3736331 h 4068206"/>
                  <a:gd name="connsiteX38" fmla="*/ 0 w 3353970"/>
                  <a:gd name="connsiteY38" fmla="*/ 1047346 h 4068206"/>
                  <a:gd name="connsiteX39" fmla="*/ 1047345 w 3353970"/>
                  <a:gd name="connsiteY39" fmla="*/ 1 h 4068206"/>
                  <a:gd name="connsiteX40" fmla="*/ 3022095 w 3353970"/>
                  <a:gd name="connsiteY40" fmla="*/ 0 h 4068206"/>
                  <a:gd name="connsiteX0" fmla="*/ 654838 w 3353970"/>
                  <a:gd name="connsiteY0" fmla="*/ 2420972 h 4068206"/>
                  <a:gd name="connsiteX1" fmla="*/ 2555877 w 3353970"/>
                  <a:gd name="connsiteY1" fmla="*/ 2277716 h 4068206"/>
                  <a:gd name="connsiteX2" fmla="*/ 2699133 w 3353970"/>
                  <a:gd name="connsiteY2" fmla="*/ 2420972 h 4068206"/>
                  <a:gd name="connsiteX3" fmla="*/ 654838 w 3353970"/>
                  <a:gd name="connsiteY3" fmla="*/ 2420972 h 4068206"/>
                  <a:gd name="connsiteX4" fmla="*/ 798094 w 3353970"/>
                  <a:gd name="connsiteY4" fmla="*/ 1693718 h 4068206"/>
                  <a:gd name="connsiteX5" fmla="*/ 2555877 w 3353970"/>
                  <a:gd name="connsiteY5" fmla="*/ 1693718 h 4068206"/>
                  <a:gd name="connsiteX6" fmla="*/ 2699133 w 3353970"/>
                  <a:gd name="connsiteY6" fmla="*/ 1836974 h 4068206"/>
                  <a:gd name="connsiteX7" fmla="*/ 2555877 w 3353970"/>
                  <a:gd name="connsiteY7" fmla="*/ 1980230 h 4068206"/>
                  <a:gd name="connsiteX8" fmla="*/ 798094 w 3353970"/>
                  <a:gd name="connsiteY8" fmla="*/ 1980230 h 4068206"/>
                  <a:gd name="connsiteX9" fmla="*/ 654838 w 3353970"/>
                  <a:gd name="connsiteY9" fmla="*/ 1836974 h 4068206"/>
                  <a:gd name="connsiteX10" fmla="*/ 798094 w 3353970"/>
                  <a:gd name="connsiteY10" fmla="*/ 1693718 h 4068206"/>
                  <a:gd name="connsiteX11" fmla="*/ 1530134 w 3353970"/>
                  <a:gd name="connsiteY11" fmla="*/ 1144192 h 4068206"/>
                  <a:gd name="connsiteX12" fmla="*/ 2555877 w 3353970"/>
                  <a:gd name="connsiteY12" fmla="*/ 1144192 h 4068206"/>
                  <a:gd name="connsiteX13" fmla="*/ 2699133 w 3353970"/>
                  <a:gd name="connsiteY13" fmla="*/ 1287448 h 4068206"/>
                  <a:gd name="connsiteX14" fmla="*/ 2555877 w 3353970"/>
                  <a:gd name="connsiteY14" fmla="*/ 1430704 h 4068206"/>
                  <a:gd name="connsiteX15" fmla="*/ 1530134 w 3353970"/>
                  <a:gd name="connsiteY15" fmla="*/ 1430704 h 4068206"/>
                  <a:gd name="connsiteX16" fmla="*/ 1386878 w 3353970"/>
                  <a:gd name="connsiteY16" fmla="*/ 1287448 h 4068206"/>
                  <a:gd name="connsiteX17" fmla="*/ 1530134 w 3353970"/>
                  <a:gd name="connsiteY17" fmla="*/ 1144192 h 4068206"/>
                  <a:gd name="connsiteX18" fmla="*/ 2943154 w 3353970"/>
                  <a:gd name="connsiteY18" fmla="*/ 244615 h 4068206"/>
                  <a:gd name="connsiteX19" fmla="*/ 1232526 w 3353970"/>
                  <a:gd name="connsiteY19" fmla="*/ 244616 h 4068206"/>
                  <a:gd name="connsiteX20" fmla="*/ 1232526 w 3353970"/>
                  <a:gd name="connsiteY20" fmla="*/ 856139 h 4068206"/>
                  <a:gd name="connsiteX21" fmla="*/ 915088 w 3353970"/>
                  <a:gd name="connsiteY21" fmla="*/ 1173577 h 4068206"/>
                  <a:gd name="connsiteX22" fmla="*/ 271532 w 3353970"/>
                  <a:gd name="connsiteY22" fmla="*/ 1173577 h 4068206"/>
                  <a:gd name="connsiteX23" fmla="*/ 271532 w 3353970"/>
                  <a:gd name="connsiteY23" fmla="*/ 3630672 h 4068206"/>
                  <a:gd name="connsiteX24" fmla="*/ 442122 w 3353970"/>
                  <a:gd name="connsiteY24" fmla="*/ 3801262 h 4068206"/>
                  <a:gd name="connsiteX25" fmla="*/ 2943154 w 3353970"/>
                  <a:gd name="connsiteY25" fmla="*/ 3801262 h 4068206"/>
                  <a:gd name="connsiteX26" fmla="*/ 3113744 w 3353970"/>
                  <a:gd name="connsiteY26" fmla="*/ 3630672 h 4068206"/>
                  <a:gd name="connsiteX27" fmla="*/ 3113744 w 3353970"/>
                  <a:gd name="connsiteY27" fmla="*/ 415205 h 4068206"/>
                  <a:gd name="connsiteX28" fmla="*/ 2943154 w 3353970"/>
                  <a:gd name="connsiteY28" fmla="*/ 244615 h 4068206"/>
                  <a:gd name="connsiteX29" fmla="*/ 3022095 w 3353970"/>
                  <a:gd name="connsiteY29" fmla="*/ 0 h 4068206"/>
                  <a:gd name="connsiteX30" fmla="*/ 3353970 w 3353970"/>
                  <a:gd name="connsiteY30" fmla="*/ 331875 h 4068206"/>
                  <a:gd name="connsiteX31" fmla="*/ 3353970 w 3353970"/>
                  <a:gd name="connsiteY31" fmla="*/ 3736331 h 4068206"/>
                  <a:gd name="connsiteX32" fmla="*/ 3022095 w 3353970"/>
                  <a:gd name="connsiteY32" fmla="*/ 4068206 h 4068206"/>
                  <a:gd name="connsiteX33" fmla="*/ 331875 w 3353970"/>
                  <a:gd name="connsiteY33" fmla="*/ 4068206 h 4068206"/>
                  <a:gd name="connsiteX34" fmla="*/ 0 w 3353970"/>
                  <a:gd name="connsiteY34" fmla="*/ 3736331 h 4068206"/>
                  <a:gd name="connsiteX35" fmla="*/ 0 w 3353970"/>
                  <a:gd name="connsiteY35" fmla="*/ 1047346 h 4068206"/>
                  <a:gd name="connsiteX36" fmla="*/ 1047345 w 3353970"/>
                  <a:gd name="connsiteY36" fmla="*/ 1 h 4068206"/>
                  <a:gd name="connsiteX37" fmla="*/ 3022095 w 3353970"/>
                  <a:gd name="connsiteY37"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2699133 w 3353970"/>
                  <a:gd name="connsiteY5" fmla="*/ 1836974 h 4068206"/>
                  <a:gd name="connsiteX6" fmla="*/ 2555877 w 3353970"/>
                  <a:gd name="connsiteY6" fmla="*/ 1980230 h 4068206"/>
                  <a:gd name="connsiteX7" fmla="*/ 798094 w 3353970"/>
                  <a:gd name="connsiteY7" fmla="*/ 1980230 h 4068206"/>
                  <a:gd name="connsiteX8" fmla="*/ 654838 w 3353970"/>
                  <a:gd name="connsiteY8" fmla="*/ 1836974 h 4068206"/>
                  <a:gd name="connsiteX9" fmla="*/ 798094 w 3353970"/>
                  <a:gd name="connsiteY9" fmla="*/ 1693718 h 4068206"/>
                  <a:gd name="connsiteX10" fmla="*/ 1530134 w 3353970"/>
                  <a:gd name="connsiteY10" fmla="*/ 1144192 h 4068206"/>
                  <a:gd name="connsiteX11" fmla="*/ 2555877 w 3353970"/>
                  <a:gd name="connsiteY11" fmla="*/ 1144192 h 4068206"/>
                  <a:gd name="connsiteX12" fmla="*/ 2699133 w 3353970"/>
                  <a:gd name="connsiteY12" fmla="*/ 1287448 h 4068206"/>
                  <a:gd name="connsiteX13" fmla="*/ 2555877 w 3353970"/>
                  <a:gd name="connsiteY13" fmla="*/ 1430704 h 4068206"/>
                  <a:gd name="connsiteX14" fmla="*/ 1530134 w 3353970"/>
                  <a:gd name="connsiteY14" fmla="*/ 1430704 h 4068206"/>
                  <a:gd name="connsiteX15" fmla="*/ 1386878 w 3353970"/>
                  <a:gd name="connsiteY15" fmla="*/ 1287448 h 4068206"/>
                  <a:gd name="connsiteX16" fmla="*/ 1530134 w 3353970"/>
                  <a:gd name="connsiteY16" fmla="*/ 1144192 h 4068206"/>
                  <a:gd name="connsiteX17" fmla="*/ 2943154 w 3353970"/>
                  <a:gd name="connsiteY17" fmla="*/ 244615 h 4068206"/>
                  <a:gd name="connsiteX18" fmla="*/ 1232526 w 3353970"/>
                  <a:gd name="connsiteY18" fmla="*/ 244616 h 4068206"/>
                  <a:gd name="connsiteX19" fmla="*/ 1232526 w 3353970"/>
                  <a:gd name="connsiteY19" fmla="*/ 856139 h 4068206"/>
                  <a:gd name="connsiteX20" fmla="*/ 915088 w 3353970"/>
                  <a:gd name="connsiteY20" fmla="*/ 1173577 h 4068206"/>
                  <a:gd name="connsiteX21" fmla="*/ 271532 w 3353970"/>
                  <a:gd name="connsiteY21" fmla="*/ 1173577 h 4068206"/>
                  <a:gd name="connsiteX22" fmla="*/ 271532 w 3353970"/>
                  <a:gd name="connsiteY22" fmla="*/ 3630672 h 4068206"/>
                  <a:gd name="connsiteX23" fmla="*/ 442122 w 3353970"/>
                  <a:gd name="connsiteY23" fmla="*/ 3801262 h 4068206"/>
                  <a:gd name="connsiteX24" fmla="*/ 2943154 w 3353970"/>
                  <a:gd name="connsiteY24" fmla="*/ 3801262 h 4068206"/>
                  <a:gd name="connsiteX25" fmla="*/ 3113744 w 3353970"/>
                  <a:gd name="connsiteY25" fmla="*/ 3630672 h 4068206"/>
                  <a:gd name="connsiteX26" fmla="*/ 3113744 w 3353970"/>
                  <a:gd name="connsiteY26" fmla="*/ 415205 h 4068206"/>
                  <a:gd name="connsiteX27" fmla="*/ 2943154 w 3353970"/>
                  <a:gd name="connsiteY27" fmla="*/ 244615 h 4068206"/>
                  <a:gd name="connsiteX28" fmla="*/ 3022095 w 3353970"/>
                  <a:gd name="connsiteY28" fmla="*/ 0 h 4068206"/>
                  <a:gd name="connsiteX29" fmla="*/ 3353970 w 3353970"/>
                  <a:gd name="connsiteY29" fmla="*/ 331875 h 4068206"/>
                  <a:gd name="connsiteX30" fmla="*/ 3353970 w 3353970"/>
                  <a:gd name="connsiteY30" fmla="*/ 3736331 h 4068206"/>
                  <a:gd name="connsiteX31" fmla="*/ 3022095 w 3353970"/>
                  <a:gd name="connsiteY31" fmla="*/ 4068206 h 4068206"/>
                  <a:gd name="connsiteX32" fmla="*/ 331875 w 3353970"/>
                  <a:gd name="connsiteY32" fmla="*/ 4068206 h 4068206"/>
                  <a:gd name="connsiteX33" fmla="*/ 0 w 3353970"/>
                  <a:gd name="connsiteY33" fmla="*/ 3736331 h 4068206"/>
                  <a:gd name="connsiteX34" fmla="*/ 0 w 3353970"/>
                  <a:gd name="connsiteY34" fmla="*/ 1047346 h 4068206"/>
                  <a:gd name="connsiteX35" fmla="*/ 1047345 w 3353970"/>
                  <a:gd name="connsiteY35" fmla="*/ 1 h 4068206"/>
                  <a:gd name="connsiteX36" fmla="*/ 3022095 w 3353970"/>
                  <a:gd name="connsiteY36"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2555877 w 3353970"/>
                  <a:gd name="connsiteY5" fmla="*/ 1980230 h 4068206"/>
                  <a:gd name="connsiteX6" fmla="*/ 798094 w 3353970"/>
                  <a:gd name="connsiteY6" fmla="*/ 1980230 h 4068206"/>
                  <a:gd name="connsiteX7" fmla="*/ 654838 w 3353970"/>
                  <a:gd name="connsiteY7" fmla="*/ 1836974 h 4068206"/>
                  <a:gd name="connsiteX8" fmla="*/ 798094 w 3353970"/>
                  <a:gd name="connsiteY8" fmla="*/ 1693718 h 4068206"/>
                  <a:gd name="connsiteX9" fmla="*/ 1530134 w 3353970"/>
                  <a:gd name="connsiteY9" fmla="*/ 1144192 h 4068206"/>
                  <a:gd name="connsiteX10" fmla="*/ 2555877 w 3353970"/>
                  <a:gd name="connsiteY10" fmla="*/ 1144192 h 4068206"/>
                  <a:gd name="connsiteX11" fmla="*/ 2699133 w 3353970"/>
                  <a:gd name="connsiteY11" fmla="*/ 1287448 h 4068206"/>
                  <a:gd name="connsiteX12" fmla="*/ 2555877 w 3353970"/>
                  <a:gd name="connsiteY12" fmla="*/ 1430704 h 4068206"/>
                  <a:gd name="connsiteX13" fmla="*/ 1530134 w 3353970"/>
                  <a:gd name="connsiteY13" fmla="*/ 1430704 h 4068206"/>
                  <a:gd name="connsiteX14" fmla="*/ 1386878 w 3353970"/>
                  <a:gd name="connsiteY14" fmla="*/ 1287448 h 4068206"/>
                  <a:gd name="connsiteX15" fmla="*/ 1530134 w 3353970"/>
                  <a:gd name="connsiteY15" fmla="*/ 1144192 h 4068206"/>
                  <a:gd name="connsiteX16" fmla="*/ 2943154 w 3353970"/>
                  <a:gd name="connsiteY16" fmla="*/ 244615 h 4068206"/>
                  <a:gd name="connsiteX17" fmla="*/ 1232526 w 3353970"/>
                  <a:gd name="connsiteY17" fmla="*/ 244616 h 4068206"/>
                  <a:gd name="connsiteX18" fmla="*/ 1232526 w 3353970"/>
                  <a:gd name="connsiteY18" fmla="*/ 856139 h 4068206"/>
                  <a:gd name="connsiteX19" fmla="*/ 915088 w 3353970"/>
                  <a:gd name="connsiteY19" fmla="*/ 1173577 h 4068206"/>
                  <a:gd name="connsiteX20" fmla="*/ 271532 w 3353970"/>
                  <a:gd name="connsiteY20" fmla="*/ 1173577 h 4068206"/>
                  <a:gd name="connsiteX21" fmla="*/ 271532 w 3353970"/>
                  <a:gd name="connsiteY21" fmla="*/ 3630672 h 4068206"/>
                  <a:gd name="connsiteX22" fmla="*/ 442122 w 3353970"/>
                  <a:gd name="connsiteY22" fmla="*/ 3801262 h 4068206"/>
                  <a:gd name="connsiteX23" fmla="*/ 2943154 w 3353970"/>
                  <a:gd name="connsiteY23" fmla="*/ 3801262 h 4068206"/>
                  <a:gd name="connsiteX24" fmla="*/ 3113744 w 3353970"/>
                  <a:gd name="connsiteY24" fmla="*/ 3630672 h 4068206"/>
                  <a:gd name="connsiteX25" fmla="*/ 3113744 w 3353970"/>
                  <a:gd name="connsiteY25" fmla="*/ 415205 h 4068206"/>
                  <a:gd name="connsiteX26" fmla="*/ 2943154 w 3353970"/>
                  <a:gd name="connsiteY26" fmla="*/ 244615 h 4068206"/>
                  <a:gd name="connsiteX27" fmla="*/ 3022095 w 3353970"/>
                  <a:gd name="connsiteY27" fmla="*/ 0 h 4068206"/>
                  <a:gd name="connsiteX28" fmla="*/ 3353970 w 3353970"/>
                  <a:gd name="connsiteY28" fmla="*/ 331875 h 4068206"/>
                  <a:gd name="connsiteX29" fmla="*/ 3353970 w 3353970"/>
                  <a:gd name="connsiteY29" fmla="*/ 3736331 h 4068206"/>
                  <a:gd name="connsiteX30" fmla="*/ 3022095 w 3353970"/>
                  <a:gd name="connsiteY30" fmla="*/ 4068206 h 4068206"/>
                  <a:gd name="connsiteX31" fmla="*/ 331875 w 3353970"/>
                  <a:gd name="connsiteY31" fmla="*/ 4068206 h 4068206"/>
                  <a:gd name="connsiteX32" fmla="*/ 0 w 3353970"/>
                  <a:gd name="connsiteY32" fmla="*/ 3736331 h 4068206"/>
                  <a:gd name="connsiteX33" fmla="*/ 0 w 3353970"/>
                  <a:gd name="connsiteY33" fmla="*/ 1047346 h 4068206"/>
                  <a:gd name="connsiteX34" fmla="*/ 1047345 w 3353970"/>
                  <a:gd name="connsiteY34" fmla="*/ 1 h 4068206"/>
                  <a:gd name="connsiteX35" fmla="*/ 3022095 w 3353970"/>
                  <a:gd name="connsiteY35"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798094 w 3353970"/>
                  <a:gd name="connsiteY5" fmla="*/ 1980230 h 4068206"/>
                  <a:gd name="connsiteX6" fmla="*/ 654838 w 3353970"/>
                  <a:gd name="connsiteY6" fmla="*/ 1836974 h 4068206"/>
                  <a:gd name="connsiteX7" fmla="*/ 798094 w 3353970"/>
                  <a:gd name="connsiteY7" fmla="*/ 1693718 h 4068206"/>
                  <a:gd name="connsiteX8" fmla="*/ 1530134 w 3353970"/>
                  <a:gd name="connsiteY8" fmla="*/ 1144192 h 4068206"/>
                  <a:gd name="connsiteX9" fmla="*/ 2555877 w 3353970"/>
                  <a:gd name="connsiteY9" fmla="*/ 1144192 h 4068206"/>
                  <a:gd name="connsiteX10" fmla="*/ 2699133 w 3353970"/>
                  <a:gd name="connsiteY10" fmla="*/ 1287448 h 4068206"/>
                  <a:gd name="connsiteX11" fmla="*/ 2555877 w 3353970"/>
                  <a:gd name="connsiteY11" fmla="*/ 1430704 h 4068206"/>
                  <a:gd name="connsiteX12" fmla="*/ 1530134 w 3353970"/>
                  <a:gd name="connsiteY12" fmla="*/ 1430704 h 4068206"/>
                  <a:gd name="connsiteX13" fmla="*/ 1386878 w 3353970"/>
                  <a:gd name="connsiteY13" fmla="*/ 1287448 h 4068206"/>
                  <a:gd name="connsiteX14" fmla="*/ 1530134 w 3353970"/>
                  <a:gd name="connsiteY14" fmla="*/ 1144192 h 4068206"/>
                  <a:gd name="connsiteX15" fmla="*/ 2943154 w 3353970"/>
                  <a:gd name="connsiteY15" fmla="*/ 244615 h 4068206"/>
                  <a:gd name="connsiteX16" fmla="*/ 1232526 w 3353970"/>
                  <a:gd name="connsiteY16" fmla="*/ 244616 h 4068206"/>
                  <a:gd name="connsiteX17" fmla="*/ 1232526 w 3353970"/>
                  <a:gd name="connsiteY17" fmla="*/ 856139 h 4068206"/>
                  <a:gd name="connsiteX18" fmla="*/ 915088 w 3353970"/>
                  <a:gd name="connsiteY18" fmla="*/ 1173577 h 4068206"/>
                  <a:gd name="connsiteX19" fmla="*/ 271532 w 3353970"/>
                  <a:gd name="connsiteY19" fmla="*/ 1173577 h 4068206"/>
                  <a:gd name="connsiteX20" fmla="*/ 271532 w 3353970"/>
                  <a:gd name="connsiteY20" fmla="*/ 3630672 h 4068206"/>
                  <a:gd name="connsiteX21" fmla="*/ 442122 w 3353970"/>
                  <a:gd name="connsiteY21" fmla="*/ 3801262 h 4068206"/>
                  <a:gd name="connsiteX22" fmla="*/ 2943154 w 3353970"/>
                  <a:gd name="connsiteY22" fmla="*/ 3801262 h 4068206"/>
                  <a:gd name="connsiteX23" fmla="*/ 3113744 w 3353970"/>
                  <a:gd name="connsiteY23" fmla="*/ 3630672 h 4068206"/>
                  <a:gd name="connsiteX24" fmla="*/ 3113744 w 3353970"/>
                  <a:gd name="connsiteY24" fmla="*/ 415205 h 4068206"/>
                  <a:gd name="connsiteX25" fmla="*/ 2943154 w 3353970"/>
                  <a:gd name="connsiteY25" fmla="*/ 244615 h 4068206"/>
                  <a:gd name="connsiteX26" fmla="*/ 3022095 w 3353970"/>
                  <a:gd name="connsiteY26" fmla="*/ 0 h 4068206"/>
                  <a:gd name="connsiteX27" fmla="*/ 3353970 w 3353970"/>
                  <a:gd name="connsiteY27" fmla="*/ 331875 h 4068206"/>
                  <a:gd name="connsiteX28" fmla="*/ 3353970 w 3353970"/>
                  <a:gd name="connsiteY28" fmla="*/ 3736331 h 4068206"/>
                  <a:gd name="connsiteX29" fmla="*/ 3022095 w 3353970"/>
                  <a:gd name="connsiteY29" fmla="*/ 4068206 h 4068206"/>
                  <a:gd name="connsiteX30" fmla="*/ 331875 w 3353970"/>
                  <a:gd name="connsiteY30" fmla="*/ 4068206 h 4068206"/>
                  <a:gd name="connsiteX31" fmla="*/ 0 w 3353970"/>
                  <a:gd name="connsiteY31" fmla="*/ 3736331 h 4068206"/>
                  <a:gd name="connsiteX32" fmla="*/ 0 w 3353970"/>
                  <a:gd name="connsiteY32" fmla="*/ 1047346 h 4068206"/>
                  <a:gd name="connsiteX33" fmla="*/ 1047345 w 3353970"/>
                  <a:gd name="connsiteY33" fmla="*/ 1 h 4068206"/>
                  <a:gd name="connsiteX34" fmla="*/ 3022095 w 3353970"/>
                  <a:gd name="connsiteY34"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2555877 w 3353970"/>
                  <a:gd name="connsiteY4" fmla="*/ 1693718 h 4068206"/>
                  <a:gd name="connsiteX5" fmla="*/ 798094 w 3353970"/>
                  <a:gd name="connsiteY5" fmla="*/ 1980230 h 4068206"/>
                  <a:gd name="connsiteX6" fmla="*/ 654838 w 3353970"/>
                  <a:gd name="connsiteY6" fmla="*/ 1836974 h 4068206"/>
                  <a:gd name="connsiteX7" fmla="*/ 798094 w 3353970"/>
                  <a:gd name="connsiteY7" fmla="*/ 1693718 h 4068206"/>
                  <a:gd name="connsiteX8" fmla="*/ 1530134 w 3353970"/>
                  <a:gd name="connsiteY8" fmla="*/ 1144192 h 4068206"/>
                  <a:gd name="connsiteX9" fmla="*/ 2555877 w 3353970"/>
                  <a:gd name="connsiteY9" fmla="*/ 1144192 h 4068206"/>
                  <a:gd name="connsiteX10" fmla="*/ 2699133 w 3353970"/>
                  <a:gd name="connsiteY10" fmla="*/ 1287448 h 4068206"/>
                  <a:gd name="connsiteX11" fmla="*/ 1530134 w 3353970"/>
                  <a:gd name="connsiteY11" fmla="*/ 1430704 h 4068206"/>
                  <a:gd name="connsiteX12" fmla="*/ 1386878 w 3353970"/>
                  <a:gd name="connsiteY12" fmla="*/ 1287448 h 4068206"/>
                  <a:gd name="connsiteX13" fmla="*/ 1530134 w 3353970"/>
                  <a:gd name="connsiteY13" fmla="*/ 1144192 h 4068206"/>
                  <a:gd name="connsiteX14" fmla="*/ 2943154 w 3353970"/>
                  <a:gd name="connsiteY14" fmla="*/ 244615 h 4068206"/>
                  <a:gd name="connsiteX15" fmla="*/ 1232526 w 3353970"/>
                  <a:gd name="connsiteY15" fmla="*/ 244616 h 4068206"/>
                  <a:gd name="connsiteX16" fmla="*/ 1232526 w 3353970"/>
                  <a:gd name="connsiteY16" fmla="*/ 856139 h 4068206"/>
                  <a:gd name="connsiteX17" fmla="*/ 915088 w 3353970"/>
                  <a:gd name="connsiteY17" fmla="*/ 1173577 h 4068206"/>
                  <a:gd name="connsiteX18" fmla="*/ 271532 w 3353970"/>
                  <a:gd name="connsiteY18" fmla="*/ 1173577 h 4068206"/>
                  <a:gd name="connsiteX19" fmla="*/ 271532 w 3353970"/>
                  <a:gd name="connsiteY19" fmla="*/ 3630672 h 4068206"/>
                  <a:gd name="connsiteX20" fmla="*/ 442122 w 3353970"/>
                  <a:gd name="connsiteY20" fmla="*/ 3801262 h 4068206"/>
                  <a:gd name="connsiteX21" fmla="*/ 2943154 w 3353970"/>
                  <a:gd name="connsiteY21" fmla="*/ 3801262 h 4068206"/>
                  <a:gd name="connsiteX22" fmla="*/ 3113744 w 3353970"/>
                  <a:gd name="connsiteY22" fmla="*/ 3630672 h 4068206"/>
                  <a:gd name="connsiteX23" fmla="*/ 3113744 w 3353970"/>
                  <a:gd name="connsiteY23" fmla="*/ 415205 h 4068206"/>
                  <a:gd name="connsiteX24" fmla="*/ 2943154 w 3353970"/>
                  <a:gd name="connsiteY24" fmla="*/ 244615 h 4068206"/>
                  <a:gd name="connsiteX25" fmla="*/ 3022095 w 3353970"/>
                  <a:gd name="connsiteY25" fmla="*/ 0 h 4068206"/>
                  <a:gd name="connsiteX26" fmla="*/ 3353970 w 3353970"/>
                  <a:gd name="connsiteY26" fmla="*/ 331875 h 4068206"/>
                  <a:gd name="connsiteX27" fmla="*/ 3353970 w 3353970"/>
                  <a:gd name="connsiteY27" fmla="*/ 3736331 h 4068206"/>
                  <a:gd name="connsiteX28" fmla="*/ 3022095 w 3353970"/>
                  <a:gd name="connsiteY28" fmla="*/ 4068206 h 4068206"/>
                  <a:gd name="connsiteX29" fmla="*/ 331875 w 3353970"/>
                  <a:gd name="connsiteY29" fmla="*/ 4068206 h 4068206"/>
                  <a:gd name="connsiteX30" fmla="*/ 0 w 3353970"/>
                  <a:gd name="connsiteY30" fmla="*/ 3736331 h 4068206"/>
                  <a:gd name="connsiteX31" fmla="*/ 0 w 3353970"/>
                  <a:gd name="connsiteY31" fmla="*/ 1047346 h 4068206"/>
                  <a:gd name="connsiteX32" fmla="*/ 1047345 w 3353970"/>
                  <a:gd name="connsiteY32" fmla="*/ 1 h 4068206"/>
                  <a:gd name="connsiteX33" fmla="*/ 3022095 w 3353970"/>
                  <a:gd name="connsiteY33" fmla="*/ 0 h 4068206"/>
                  <a:gd name="connsiteX0" fmla="*/ 654838 w 3353970"/>
                  <a:gd name="connsiteY0" fmla="*/ 2420972 h 4068206"/>
                  <a:gd name="connsiteX1" fmla="*/ 2699133 w 3353970"/>
                  <a:gd name="connsiteY1" fmla="*/ 2420972 h 4068206"/>
                  <a:gd name="connsiteX2" fmla="*/ 654838 w 3353970"/>
                  <a:gd name="connsiteY2" fmla="*/ 2420972 h 4068206"/>
                  <a:gd name="connsiteX3" fmla="*/ 798094 w 3353970"/>
                  <a:gd name="connsiteY3" fmla="*/ 1693718 h 4068206"/>
                  <a:gd name="connsiteX4" fmla="*/ 798094 w 3353970"/>
                  <a:gd name="connsiteY4" fmla="*/ 1980230 h 4068206"/>
                  <a:gd name="connsiteX5" fmla="*/ 654838 w 3353970"/>
                  <a:gd name="connsiteY5" fmla="*/ 1836974 h 4068206"/>
                  <a:gd name="connsiteX6" fmla="*/ 798094 w 3353970"/>
                  <a:gd name="connsiteY6" fmla="*/ 1693718 h 4068206"/>
                  <a:gd name="connsiteX7" fmla="*/ 1530134 w 3353970"/>
                  <a:gd name="connsiteY7" fmla="*/ 1144192 h 4068206"/>
                  <a:gd name="connsiteX8" fmla="*/ 2555877 w 3353970"/>
                  <a:gd name="connsiteY8" fmla="*/ 1144192 h 4068206"/>
                  <a:gd name="connsiteX9" fmla="*/ 2699133 w 3353970"/>
                  <a:gd name="connsiteY9" fmla="*/ 1287448 h 4068206"/>
                  <a:gd name="connsiteX10" fmla="*/ 1530134 w 3353970"/>
                  <a:gd name="connsiteY10" fmla="*/ 1430704 h 4068206"/>
                  <a:gd name="connsiteX11" fmla="*/ 1386878 w 3353970"/>
                  <a:gd name="connsiteY11" fmla="*/ 1287448 h 4068206"/>
                  <a:gd name="connsiteX12" fmla="*/ 1530134 w 3353970"/>
                  <a:gd name="connsiteY12" fmla="*/ 1144192 h 4068206"/>
                  <a:gd name="connsiteX13" fmla="*/ 2943154 w 3353970"/>
                  <a:gd name="connsiteY13" fmla="*/ 244615 h 4068206"/>
                  <a:gd name="connsiteX14" fmla="*/ 1232526 w 3353970"/>
                  <a:gd name="connsiteY14" fmla="*/ 244616 h 4068206"/>
                  <a:gd name="connsiteX15" fmla="*/ 1232526 w 3353970"/>
                  <a:gd name="connsiteY15" fmla="*/ 856139 h 4068206"/>
                  <a:gd name="connsiteX16" fmla="*/ 915088 w 3353970"/>
                  <a:gd name="connsiteY16" fmla="*/ 1173577 h 4068206"/>
                  <a:gd name="connsiteX17" fmla="*/ 271532 w 3353970"/>
                  <a:gd name="connsiteY17" fmla="*/ 1173577 h 4068206"/>
                  <a:gd name="connsiteX18" fmla="*/ 271532 w 3353970"/>
                  <a:gd name="connsiteY18" fmla="*/ 3630672 h 4068206"/>
                  <a:gd name="connsiteX19" fmla="*/ 442122 w 3353970"/>
                  <a:gd name="connsiteY19" fmla="*/ 3801262 h 4068206"/>
                  <a:gd name="connsiteX20" fmla="*/ 2943154 w 3353970"/>
                  <a:gd name="connsiteY20" fmla="*/ 3801262 h 4068206"/>
                  <a:gd name="connsiteX21" fmla="*/ 3113744 w 3353970"/>
                  <a:gd name="connsiteY21" fmla="*/ 3630672 h 4068206"/>
                  <a:gd name="connsiteX22" fmla="*/ 3113744 w 3353970"/>
                  <a:gd name="connsiteY22" fmla="*/ 415205 h 4068206"/>
                  <a:gd name="connsiteX23" fmla="*/ 2943154 w 3353970"/>
                  <a:gd name="connsiteY23" fmla="*/ 244615 h 4068206"/>
                  <a:gd name="connsiteX24" fmla="*/ 3022095 w 3353970"/>
                  <a:gd name="connsiteY24" fmla="*/ 0 h 4068206"/>
                  <a:gd name="connsiteX25" fmla="*/ 3353970 w 3353970"/>
                  <a:gd name="connsiteY25" fmla="*/ 331875 h 4068206"/>
                  <a:gd name="connsiteX26" fmla="*/ 3353970 w 3353970"/>
                  <a:gd name="connsiteY26" fmla="*/ 3736331 h 4068206"/>
                  <a:gd name="connsiteX27" fmla="*/ 3022095 w 3353970"/>
                  <a:gd name="connsiteY27" fmla="*/ 4068206 h 4068206"/>
                  <a:gd name="connsiteX28" fmla="*/ 331875 w 3353970"/>
                  <a:gd name="connsiteY28" fmla="*/ 4068206 h 4068206"/>
                  <a:gd name="connsiteX29" fmla="*/ 0 w 3353970"/>
                  <a:gd name="connsiteY29" fmla="*/ 3736331 h 4068206"/>
                  <a:gd name="connsiteX30" fmla="*/ 0 w 3353970"/>
                  <a:gd name="connsiteY30" fmla="*/ 1047346 h 4068206"/>
                  <a:gd name="connsiteX31" fmla="*/ 1047345 w 3353970"/>
                  <a:gd name="connsiteY31" fmla="*/ 1 h 4068206"/>
                  <a:gd name="connsiteX32" fmla="*/ 3022095 w 3353970"/>
                  <a:gd name="connsiteY32" fmla="*/ 0 h 4068206"/>
                  <a:gd name="connsiteX0" fmla="*/ 798094 w 3353970"/>
                  <a:gd name="connsiteY0" fmla="*/ 1693718 h 4068206"/>
                  <a:gd name="connsiteX1" fmla="*/ 798094 w 3353970"/>
                  <a:gd name="connsiteY1" fmla="*/ 1980230 h 4068206"/>
                  <a:gd name="connsiteX2" fmla="*/ 654838 w 3353970"/>
                  <a:gd name="connsiteY2" fmla="*/ 1836974 h 4068206"/>
                  <a:gd name="connsiteX3" fmla="*/ 798094 w 3353970"/>
                  <a:gd name="connsiteY3" fmla="*/ 1693718 h 4068206"/>
                  <a:gd name="connsiteX4" fmla="*/ 1530134 w 3353970"/>
                  <a:gd name="connsiteY4" fmla="*/ 1144192 h 4068206"/>
                  <a:gd name="connsiteX5" fmla="*/ 2555877 w 3353970"/>
                  <a:gd name="connsiteY5" fmla="*/ 1144192 h 4068206"/>
                  <a:gd name="connsiteX6" fmla="*/ 2699133 w 3353970"/>
                  <a:gd name="connsiteY6" fmla="*/ 1287448 h 4068206"/>
                  <a:gd name="connsiteX7" fmla="*/ 1530134 w 3353970"/>
                  <a:gd name="connsiteY7" fmla="*/ 1430704 h 4068206"/>
                  <a:gd name="connsiteX8" fmla="*/ 1386878 w 3353970"/>
                  <a:gd name="connsiteY8" fmla="*/ 1287448 h 4068206"/>
                  <a:gd name="connsiteX9" fmla="*/ 1530134 w 3353970"/>
                  <a:gd name="connsiteY9" fmla="*/ 1144192 h 4068206"/>
                  <a:gd name="connsiteX10" fmla="*/ 2943154 w 3353970"/>
                  <a:gd name="connsiteY10" fmla="*/ 244615 h 4068206"/>
                  <a:gd name="connsiteX11" fmla="*/ 1232526 w 3353970"/>
                  <a:gd name="connsiteY11" fmla="*/ 244616 h 4068206"/>
                  <a:gd name="connsiteX12" fmla="*/ 1232526 w 3353970"/>
                  <a:gd name="connsiteY12" fmla="*/ 856139 h 4068206"/>
                  <a:gd name="connsiteX13" fmla="*/ 915088 w 3353970"/>
                  <a:gd name="connsiteY13" fmla="*/ 1173577 h 4068206"/>
                  <a:gd name="connsiteX14" fmla="*/ 271532 w 3353970"/>
                  <a:gd name="connsiteY14" fmla="*/ 1173577 h 4068206"/>
                  <a:gd name="connsiteX15" fmla="*/ 271532 w 3353970"/>
                  <a:gd name="connsiteY15" fmla="*/ 3630672 h 4068206"/>
                  <a:gd name="connsiteX16" fmla="*/ 442122 w 3353970"/>
                  <a:gd name="connsiteY16" fmla="*/ 3801262 h 4068206"/>
                  <a:gd name="connsiteX17" fmla="*/ 2943154 w 3353970"/>
                  <a:gd name="connsiteY17" fmla="*/ 3801262 h 4068206"/>
                  <a:gd name="connsiteX18" fmla="*/ 3113744 w 3353970"/>
                  <a:gd name="connsiteY18" fmla="*/ 3630672 h 4068206"/>
                  <a:gd name="connsiteX19" fmla="*/ 3113744 w 3353970"/>
                  <a:gd name="connsiteY19" fmla="*/ 415205 h 4068206"/>
                  <a:gd name="connsiteX20" fmla="*/ 2943154 w 3353970"/>
                  <a:gd name="connsiteY20" fmla="*/ 244615 h 4068206"/>
                  <a:gd name="connsiteX21" fmla="*/ 3022095 w 3353970"/>
                  <a:gd name="connsiteY21" fmla="*/ 0 h 4068206"/>
                  <a:gd name="connsiteX22" fmla="*/ 3353970 w 3353970"/>
                  <a:gd name="connsiteY22" fmla="*/ 331875 h 4068206"/>
                  <a:gd name="connsiteX23" fmla="*/ 3353970 w 3353970"/>
                  <a:gd name="connsiteY23" fmla="*/ 3736331 h 4068206"/>
                  <a:gd name="connsiteX24" fmla="*/ 3022095 w 3353970"/>
                  <a:gd name="connsiteY24" fmla="*/ 4068206 h 4068206"/>
                  <a:gd name="connsiteX25" fmla="*/ 331875 w 3353970"/>
                  <a:gd name="connsiteY25" fmla="*/ 4068206 h 4068206"/>
                  <a:gd name="connsiteX26" fmla="*/ 0 w 3353970"/>
                  <a:gd name="connsiteY26" fmla="*/ 3736331 h 4068206"/>
                  <a:gd name="connsiteX27" fmla="*/ 0 w 3353970"/>
                  <a:gd name="connsiteY27" fmla="*/ 1047346 h 4068206"/>
                  <a:gd name="connsiteX28" fmla="*/ 1047345 w 3353970"/>
                  <a:gd name="connsiteY28" fmla="*/ 1 h 4068206"/>
                  <a:gd name="connsiteX29" fmla="*/ 3022095 w 3353970"/>
                  <a:gd name="connsiteY29" fmla="*/ 0 h 4068206"/>
                  <a:gd name="connsiteX0" fmla="*/ 654838 w 3353970"/>
                  <a:gd name="connsiteY0" fmla="*/ 1836974 h 4068206"/>
                  <a:gd name="connsiteX1" fmla="*/ 798094 w 3353970"/>
                  <a:gd name="connsiteY1" fmla="*/ 1980230 h 4068206"/>
                  <a:gd name="connsiteX2" fmla="*/ 654838 w 3353970"/>
                  <a:gd name="connsiteY2" fmla="*/ 1836974 h 4068206"/>
                  <a:gd name="connsiteX3" fmla="*/ 1530134 w 3353970"/>
                  <a:gd name="connsiteY3" fmla="*/ 1144192 h 4068206"/>
                  <a:gd name="connsiteX4" fmla="*/ 2555877 w 3353970"/>
                  <a:gd name="connsiteY4" fmla="*/ 1144192 h 4068206"/>
                  <a:gd name="connsiteX5" fmla="*/ 2699133 w 3353970"/>
                  <a:gd name="connsiteY5" fmla="*/ 1287448 h 4068206"/>
                  <a:gd name="connsiteX6" fmla="*/ 1530134 w 3353970"/>
                  <a:gd name="connsiteY6" fmla="*/ 1430704 h 4068206"/>
                  <a:gd name="connsiteX7" fmla="*/ 1386878 w 3353970"/>
                  <a:gd name="connsiteY7" fmla="*/ 1287448 h 4068206"/>
                  <a:gd name="connsiteX8" fmla="*/ 1530134 w 3353970"/>
                  <a:gd name="connsiteY8" fmla="*/ 1144192 h 4068206"/>
                  <a:gd name="connsiteX9" fmla="*/ 2943154 w 3353970"/>
                  <a:gd name="connsiteY9" fmla="*/ 244615 h 4068206"/>
                  <a:gd name="connsiteX10" fmla="*/ 1232526 w 3353970"/>
                  <a:gd name="connsiteY10" fmla="*/ 244616 h 4068206"/>
                  <a:gd name="connsiteX11" fmla="*/ 1232526 w 3353970"/>
                  <a:gd name="connsiteY11" fmla="*/ 856139 h 4068206"/>
                  <a:gd name="connsiteX12" fmla="*/ 915088 w 3353970"/>
                  <a:gd name="connsiteY12" fmla="*/ 1173577 h 4068206"/>
                  <a:gd name="connsiteX13" fmla="*/ 271532 w 3353970"/>
                  <a:gd name="connsiteY13" fmla="*/ 1173577 h 4068206"/>
                  <a:gd name="connsiteX14" fmla="*/ 271532 w 3353970"/>
                  <a:gd name="connsiteY14" fmla="*/ 3630672 h 4068206"/>
                  <a:gd name="connsiteX15" fmla="*/ 442122 w 3353970"/>
                  <a:gd name="connsiteY15" fmla="*/ 3801262 h 4068206"/>
                  <a:gd name="connsiteX16" fmla="*/ 2943154 w 3353970"/>
                  <a:gd name="connsiteY16" fmla="*/ 3801262 h 4068206"/>
                  <a:gd name="connsiteX17" fmla="*/ 3113744 w 3353970"/>
                  <a:gd name="connsiteY17" fmla="*/ 3630672 h 4068206"/>
                  <a:gd name="connsiteX18" fmla="*/ 3113744 w 3353970"/>
                  <a:gd name="connsiteY18" fmla="*/ 415205 h 4068206"/>
                  <a:gd name="connsiteX19" fmla="*/ 2943154 w 3353970"/>
                  <a:gd name="connsiteY19" fmla="*/ 244615 h 4068206"/>
                  <a:gd name="connsiteX20" fmla="*/ 3022095 w 3353970"/>
                  <a:gd name="connsiteY20" fmla="*/ 0 h 4068206"/>
                  <a:gd name="connsiteX21" fmla="*/ 3353970 w 3353970"/>
                  <a:gd name="connsiteY21" fmla="*/ 331875 h 4068206"/>
                  <a:gd name="connsiteX22" fmla="*/ 3353970 w 3353970"/>
                  <a:gd name="connsiteY22" fmla="*/ 3736331 h 4068206"/>
                  <a:gd name="connsiteX23" fmla="*/ 3022095 w 3353970"/>
                  <a:gd name="connsiteY23" fmla="*/ 4068206 h 4068206"/>
                  <a:gd name="connsiteX24" fmla="*/ 331875 w 3353970"/>
                  <a:gd name="connsiteY24" fmla="*/ 4068206 h 4068206"/>
                  <a:gd name="connsiteX25" fmla="*/ 0 w 3353970"/>
                  <a:gd name="connsiteY25" fmla="*/ 3736331 h 4068206"/>
                  <a:gd name="connsiteX26" fmla="*/ 0 w 3353970"/>
                  <a:gd name="connsiteY26" fmla="*/ 1047346 h 4068206"/>
                  <a:gd name="connsiteX27" fmla="*/ 1047345 w 3353970"/>
                  <a:gd name="connsiteY27" fmla="*/ 1 h 4068206"/>
                  <a:gd name="connsiteX28" fmla="*/ 3022095 w 3353970"/>
                  <a:gd name="connsiteY28" fmla="*/ 0 h 4068206"/>
                  <a:gd name="connsiteX0" fmla="*/ 1530134 w 3353970"/>
                  <a:gd name="connsiteY0" fmla="*/ 1144192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1386878 w 3353970"/>
                  <a:gd name="connsiteY4" fmla="*/ 1287448 h 4068206"/>
                  <a:gd name="connsiteX5" fmla="*/ 1530134 w 3353970"/>
                  <a:gd name="connsiteY5" fmla="*/ 1144192 h 4068206"/>
                  <a:gd name="connsiteX6" fmla="*/ 2943154 w 3353970"/>
                  <a:gd name="connsiteY6" fmla="*/ 244615 h 4068206"/>
                  <a:gd name="connsiteX7" fmla="*/ 1232526 w 3353970"/>
                  <a:gd name="connsiteY7" fmla="*/ 244616 h 4068206"/>
                  <a:gd name="connsiteX8" fmla="*/ 1232526 w 3353970"/>
                  <a:gd name="connsiteY8" fmla="*/ 856139 h 4068206"/>
                  <a:gd name="connsiteX9" fmla="*/ 915088 w 3353970"/>
                  <a:gd name="connsiteY9" fmla="*/ 1173577 h 4068206"/>
                  <a:gd name="connsiteX10" fmla="*/ 271532 w 3353970"/>
                  <a:gd name="connsiteY10" fmla="*/ 1173577 h 4068206"/>
                  <a:gd name="connsiteX11" fmla="*/ 271532 w 3353970"/>
                  <a:gd name="connsiteY11" fmla="*/ 3630672 h 4068206"/>
                  <a:gd name="connsiteX12" fmla="*/ 442122 w 3353970"/>
                  <a:gd name="connsiteY12" fmla="*/ 3801262 h 4068206"/>
                  <a:gd name="connsiteX13" fmla="*/ 2943154 w 3353970"/>
                  <a:gd name="connsiteY13" fmla="*/ 3801262 h 4068206"/>
                  <a:gd name="connsiteX14" fmla="*/ 3113744 w 3353970"/>
                  <a:gd name="connsiteY14" fmla="*/ 3630672 h 4068206"/>
                  <a:gd name="connsiteX15" fmla="*/ 3113744 w 3353970"/>
                  <a:gd name="connsiteY15" fmla="*/ 415205 h 4068206"/>
                  <a:gd name="connsiteX16" fmla="*/ 2943154 w 3353970"/>
                  <a:gd name="connsiteY16" fmla="*/ 244615 h 4068206"/>
                  <a:gd name="connsiteX17" fmla="*/ 3022095 w 3353970"/>
                  <a:gd name="connsiteY17" fmla="*/ 0 h 4068206"/>
                  <a:gd name="connsiteX18" fmla="*/ 3353970 w 3353970"/>
                  <a:gd name="connsiteY18" fmla="*/ 331875 h 4068206"/>
                  <a:gd name="connsiteX19" fmla="*/ 3353970 w 3353970"/>
                  <a:gd name="connsiteY19" fmla="*/ 3736331 h 4068206"/>
                  <a:gd name="connsiteX20" fmla="*/ 3022095 w 3353970"/>
                  <a:gd name="connsiteY20" fmla="*/ 4068206 h 4068206"/>
                  <a:gd name="connsiteX21" fmla="*/ 331875 w 3353970"/>
                  <a:gd name="connsiteY21" fmla="*/ 4068206 h 4068206"/>
                  <a:gd name="connsiteX22" fmla="*/ 0 w 3353970"/>
                  <a:gd name="connsiteY22" fmla="*/ 3736331 h 4068206"/>
                  <a:gd name="connsiteX23" fmla="*/ 0 w 3353970"/>
                  <a:gd name="connsiteY23" fmla="*/ 1047346 h 4068206"/>
                  <a:gd name="connsiteX24" fmla="*/ 1047345 w 3353970"/>
                  <a:gd name="connsiteY24" fmla="*/ 1 h 4068206"/>
                  <a:gd name="connsiteX25" fmla="*/ 3022095 w 3353970"/>
                  <a:gd name="connsiteY25" fmla="*/ 0 h 4068206"/>
                  <a:gd name="connsiteX0" fmla="*/ 1530134 w 3353970"/>
                  <a:gd name="connsiteY0" fmla="*/ 1144192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1530134 w 3353970"/>
                  <a:gd name="connsiteY4" fmla="*/ 1144192 h 4068206"/>
                  <a:gd name="connsiteX5" fmla="*/ 2943154 w 3353970"/>
                  <a:gd name="connsiteY5" fmla="*/ 244615 h 4068206"/>
                  <a:gd name="connsiteX6" fmla="*/ 1232526 w 3353970"/>
                  <a:gd name="connsiteY6" fmla="*/ 244616 h 4068206"/>
                  <a:gd name="connsiteX7" fmla="*/ 1232526 w 3353970"/>
                  <a:gd name="connsiteY7" fmla="*/ 856139 h 4068206"/>
                  <a:gd name="connsiteX8" fmla="*/ 915088 w 3353970"/>
                  <a:gd name="connsiteY8" fmla="*/ 1173577 h 4068206"/>
                  <a:gd name="connsiteX9" fmla="*/ 271532 w 3353970"/>
                  <a:gd name="connsiteY9" fmla="*/ 1173577 h 4068206"/>
                  <a:gd name="connsiteX10" fmla="*/ 271532 w 3353970"/>
                  <a:gd name="connsiteY10" fmla="*/ 3630672 h 4068206"/>
                  <a:gd name="connsiteX11" fmla="*/ 442122 w 3353970"/>
                  <a:gd name="connsiteY11" fmla="*/ 3801262 h 4068206"/>
                  <a:gd name="connsiteX12" fmla="*/ 2943154 w 3353970"/>
                  <a:gd name="connsiteY12" fmla="*/ 3801262 h 4068206"/>
                  <a:gd name="connsiteX13" fmla="*/ 3113744 w 3353970"/>
                  <a:gd name="connsiteY13" fmla="*/ 3630672 h 4068206"/>
                  <a:gd name="connsiteX14" fmla="*/ 3113744 w 3353970"/>
                  <a:gd name="connsiteY14" fmla="*/ 415205 h 4068206"/>
                  <a:gd name="connsiteX15" fmla="*/ 2943154 w 3353970"/>
                  <a:gd name="connsiteY15" fmla="*/ 244615 h 4068206"/>
                  <a:gd name="connsiteX16" fmla="*/ 3022095 w 3353970"/>
                  <a:gd name="connsiteY16" fmla="*/ 0 h 4068206"/>
                  <a:gd name="connsiteX17" fmla="*/ 3353970 w 3353970"/>
                  <a:gd name="connsiteY17" fmla="*/ 331875 h 4068206"/>
                  <a:gd name="connsiteX18" fmla="*/ 3353970 w 3353970"/>
                  <a:gd name="connsiteY18" fmla="*/ 3736331 h 4068206"/>
                  <a:gd name="connsiteX19" fmla="*/ 3022095 w 3353970"/>
                  <a:gd name="connsiteY19" fmla="*/ 4068206 h 4068206"/>
                  <a:gd name="connsiteX20" fmla="*/ 331875 w 3353970"/>
                  <a:gd name="connsiteY20" fmla="*/ 4068206 h 4068206"/>
                  <a:gd name="connsiteX21" fmla="*/ 0 w 3353970"/>
                  <a:gd name="connsiteY21" fmla="*/ 3736331 h 4068206"/>
                  <a:gd name="connsiteX22" fmla="*/ 0 w 3353970"/>
                  <a:gd name="connsiteY22" fmla="*/ 1047346 h 4068206"/>
                  <a:gd name="connsiteX23" fmla="*/ 1047345 w 3353970"/>
                  <a:gd name="connsiteY23" fmla="*/ 1 h 4068206"/>
                  <a:gd name="connsiteX24" fmla="*/ 3022095 w 3353970"/>
                  <a:gd name="connsiteY24" fmla="*/ 0 h 4068206"/>
                  <a:gd name="connsiteX0" fmla="*/ 1530134 w 3353970"/>
                  <a:gd name="connsiteY0" fmla="*/ 1430704 h 4068206"/>
                  <a:gd name="connsiteX1" fmla="*/ 2555877 w 3353970"/>
                  <a:gd name="connsiteY1" fmla="*/ 1144192 h 4068206"/>
                  <a:gd name="connsiteX2" fmla="*/ 2699133 w 3353970"/>
                  <a:gd name="connsiteY2" fmla="*/ 1287448 h 4068206"/>
                  <a:gd name="connsiteX3" fmla="*/ 1530134 w 3353970"/>
                  <a:gd name="connsiteY3" fmla="*/ 1430704 h 4068206"/>
                  <a:gd name="connsiteX4" fmla="*/ 2943154 w 3353970"/>
                  <a:gd name="connsiteY4" fmla="*/ 244615 h 4068206"/>
                  <a:gd name="connsiteX5" fmla="*/ 1232526 w 3353970"/>
                  <a:gd name="connsiteY5" fmla="*/ 244616 h 4068206"/>
                  <a:gd name="connsiteX6" fmla="*/ 1232526 w 3353970"/>
                  <a:gd name="connsiteY6" fmla="*/ 856139 h 4068206"/>
                  <a:gd name="connsiteX7" fmla="*/ 915088 w 3353970"/>
                  <a:gd name="connsiteY7" fmla="*/ 1173577 h 4068206"/>
                  <a:gd name="connsiteX8" fmla="*/ 271532 w 3353970"/>
                  <a:gd name="connsiteY8" fmla="*/ 1173577 h 4068206"/>
                  <a:gd name="connsiteX9" fmla="*/ 271532 w 3353970"/>
                  <a:gd name="connsiteY9" fmla="*/ 3630672 h 4068206"/>
                  <a:gd name="connsiteX10" fmla="*/ 442122 w 3353970"/>
                  <a:gd name="connsiteY10" fmla="*/ 3801262 h 4068206"/>
                  <a:gd name="connsiteX11" fmla="*/ 2943154 w 3353970"/>
                  <a:gd name="connsiteY11" fmla="*/ 3801262 h 4068206"/>
                  <a:gd name="connsiteX12" fmla="*/ 3113744 w 3353970"/>
                  <a:gd name="connsiteY12" fmla="*/ 3630672 h 4068206"/>
                  <a:gd name="connsiteX13" fmla="*/ 3113744 w 3353970"/>
                  <a:gd name="connsiteY13" fmla="*/ 415205 h 4068206"/>
                  <a:gd name="connsiteX14" fmla="*/ 2943154 w 3353970"/>
                  <a:gd name="connsiteY14" fmla="*/ 244615 h 4068206"/>
                  <a:gd name="connsiteX15" fmla="*/ 3022095 w 3353970"/>
                  <a:gd name="connsiteY15" fmla="*/ 0 h 4068206"/>
                  <a:gd name="connsiteX16" fmla="*/ 3353970 w 3353970"/>
                  <a:gd name="connsiteY16" fmla="*/ 331875 h 4068206"/>
                  <a:gd name="connsiteX17" fmla="*/ 3353970 w 3353970"/>
                  <a:gd name="connsiteY17" fmla="*/ 3736331 h 4068206"/>
                  <a:gd name="connsiteX18" fmla="*/ 3022095 w 3353970"/>
                  <a:gd name="connsiteY18" fmla="*/ 4068206 h 4068206"/>
                  <a:gd name="connsiteX19" fmla="*/ 331875 w 3353970"/>
                  <a:gd name="connsiteY19" fmla="*/ 4068206 h 4068206"/>
                  <a:gd name="connsiteX20" fmla="*/ 0 w 3353970"/>
                  <a:gd name="connsiteY20" fmla="*/ 3736331 h 4068206"/>
                  <a:gd name="connsiteX21" fmla="*/ 0 w 3353970"/>
                  <a:gd name="connsiteY21" fmla="*/ 1047346 h 4068206"/>
                  <a:gd name="connsiteX22" fmla="*/ 1047345 w 3353970"/>
                  <a:gd name="connsiteY22" fmla="*/ 1 h 4068206"/>
                  <a:gd name="connsiteX23" fmla="*/ 3022095 w 3353970"/>
                  <a:gd name="connsiteY23" fmla="*/ 0 h 4068206"/>
                  <a:gd name="connsiteX0" fmla="*/ 2699133 w 3353970"/>
                  <a:gd name="connsiteY0" fmla="*/ 1287448 h 4068206"/>
                  <a:gd name="connsiteX1" fmla="*/ 2555877 w 3353970"/>
                  <a:gd name="connsiteY1" fmla="*/ 1144192 h 4068206"/>
                  <a:gd name="connsiteX2" fmla="*/ 2699133 w 3353970"/>
                  <a:gd name="connsiteY2" fmla="*/ 1287448 h 4068206"/>
                  <a:gd name="connsiteX3" fmla="*/ 2943154 w 3353970"/>
                  <a:gd name="connsiteY3" fmla="*/ 244615 h 4068206"/>
                  <a:gd name="connsiteX4" fmla="*/ 1232526 w 3353970"/>
                  <a:gd name="connsiteY4" fmla="*/ 244616 h 4068206"/>
                  <a:gd name="connsiteX5" fmla="*/ 1232526 w 3353970"/>
                  <a:gd name="connsiteY5" fmla="*/ 856139 h 4068206"/>
                  <a:gd name="connsiteX6" fmla="*/ 915088 w 3353970"/>
                  <a:gd name="connsiteY6" fmla="*/ 1173577 h 4068206"/>
                  <a:gd name="connsiteX7" fmla="*/ 271532 w 3353970"/>
                  <a:gd name="connsiteY7" fmla="*/ 1173577 h 4068206"/>
                  <a:gd name="connsiteX8" fmla="*/ 271532 w 3353970"/>
                  <a:gd name="connsiteY8" fmla="*/ 3630672 h 4068206"/>
                  <a:gd name="connsiteX9" fmla="*/ 442122 w 3353970"/>
                  <a:gd name="connsiteY9" fmla="*/ 3801262 h 4068206"/>
                  <a:gd name="connsiteX10" fmla="*/ 2943154 w 3353970"/>
                  <a:gd name="connsiteY10" fmla="*/ 3801262 h 4068206"/>
                  <a:gd name="connsiteX11" fmla="*/ 3113744 w 3353970"/>
                  <a:gd name="connsiteY11" fmla="*/ 3630672 h 4068206"/>
                  <a:gd name="connsiteX12" fmla="*/ 3113744 w 3353970"/>
                  <a:gd name="connsiteY12" fmla="*/ 415205 h 4068206"/>
                  <a:gd name="connsiteX13" fmla="*/ 2943154 w 3353970"/>
                  <a:gd name="connsiteY13" fmla="*/ 244615 h 4068206"/>
                  <a:gd name="connsiteX14" fmla="*/ 3022095 w 3353970"/>
                  <a:gd name="connsiteY14" fmla="*/ 0 h 4068206"/>
                  <a:gd name="connsiteX15" fmla="*/ 3353970 w 3353970"/>
                  <a:gd name="connsiteY15" fmla="*/ 331875 h 4068206"/>
                  <a:gd name="connsiteX16" fmla="*/ 3353970 w 3353970"/>
                  <a:gd name="connsiteY16" fmla="*/ 3736331 h 4068206"/>
                  <a:gd name="connsiteX17" fmla="*/ 3022095 w 3353970"/>
                  <a:gd name="connsiteY17" fmla="*/ 4068206 h 4068206"/>
                  <a:gd name="connsiteX18" fmla="*/ 331875 w 3353970"/>
                  <a:gd name="connsiteY18" fmla="*/ 4068206 h 4068206"/>
                  <a:gd name="connsiteX19" fmla="*/ 0 w 3353970"/>
                  <a:gd name="connsiteY19" fmla="*/ 3736331 h 4068206"/>
                  <a:gd name="connsiteX20" fmla="*/ 0 w 3353970"/>
                  <a:gd name="connsiteY20" fmla="*/ 1047346 h 4068206"/>
                  <a:gd name="connsiteX21" fmla="*/ 1047345 w 3353970"/>
                  <a:gd name="connsiteY21" fmla="*/ 1 h 4068206"/>
                  <a:gd name="connsiteX22" fmla="*/ 3022095 w 3353970"/>
                  <a:gd name="connsiteY22" fmla="*/ 0 h 4068206"/>
                  <a:gd name="connsiteX0" fmla="*/ 2943154 w 3353970"/>
                  <a:gd name="connsiteY0" fmla="*/ 244615 h 4068206"/>
                  <a:gd name="connsiteX1" fmla="*/ 1232526 w 3353970"/>
                  <a:gd name="connsiteY1" fmla="*/ 244616 h 4068206"/>
                  <a:gd name="connsiteX2" fmla="*/ 1232526 w 3353970"/>
                  <a:gd name="connsiteY2" fmla="*/ 856139 h 4068206"/>
                  <a:gd name="connsiteX3" fmla="*/ 915088 w 3353970"/>
                  <a:gd name="connsiteY3" fmla="*/ 1173577 h 4068206"/>
                  <a:gd name="connsiteX4" fmla="*/ 271532 w 3353970"/>
                  <a:gd name="connsiteY4" fmla="*/ 1173577 h 4068206"/>
                  <a:gd name="connsiteX5" fmla="*/ 271532 w 3353970"/>
                  <a:gd name="connsiteY5" fmla="*/ 3630672 h 4068206"/>
                  <a:gd name="connsiteX6" fmla="*/ 442122 w 3353970"/>
                  <a:gd name="connsiteY6" fmla="*/ 3801262 h 4068206"/>
                  <a:gd name="connsiteX7" fmla="*/ 2943154 w 3353970"/>
                  <a:gd name="connsiteY7" fmla="*/ 3801262 h 4068206"/>
                  <a:gd name="connsiteX8" fmla="*/ 3113744 w 3353970"/>
                  <a:gd name="connsiteY8" fmla="*/ 3630672 h 4068206"/>
                  <a:gd name="connsiteX9" fmla="*/ 3113744 w 3353970"/>
                  <a:gd name="connsiteY9" fmla="*/ 415205 h 4068206"/>
                  <a:gd name="connsiteX10" fmla="*/ 2943154 w 3353970"/>
                  <a:gd name="connsiteY10" fmla="*/ 244615 h 4068206"/>
                  <a:gd name="connsiteX11" fmla="*/ 3022095 w 3353970"/>
                  <a:gd name="connsiteY11" fmla="*/ 0 h 4068206"/>
                  <a:gd name="connsiteX12" fmla="*/ 3353970 w 3353970"/>
                  <a:gd name="connsiteY12" fmla="*/ 331875 h 4068206"/>
                  <a:gd name="connsiteX13" fmla="*/ 3353970 w 3353970"/>
                  <a:gd name="connsiteY13" fmla="*/ 3736331 h 4068206"/>
                  <a:gd name="connsiteX14" fmla="*/ 3022095 w 3353970"/>
                  <a:gd name="connsiteY14" fmla="*/ 4068206 h 4068206"/>
                  <a:gd name="connsiteX15" fmla="*/ 331875 w 3353970"/>
                  <a:gd name="connsiteY15" fmla="*/ 4068206 h 4068206"/>
                  <a:gd name="connsiteX16" fmla="*/ 0 w 3353970"/>
                  <a:gd name="connsiteY16" fmla="*/ 3736331 h 4068206"/>
                  <a:gd name="connsiteX17" fmla="*/ 0 w 3353970"/>
                  <a:gd name="connsiteY17" fmla="*/ 1047346 h 4068206"/>
                  <a:gd name="connsiteX18" fmla="*/ 1047345 w 3353970"/>
                  <a:gd name="connsiteY18" fmla="*/ 1 h 4068206"/>
                  <a:gd name="connsiteX19" fmla="*/ 3022095 w 3353970"/>
                  <a:gd name="connsiteY19" fmla="*/ 0 h 406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53970" h="4068206">
                    <a:moveTo>
                      <a:pt x="2943154" y="244615"/>
                    </a:moveTo>
                    <a:lnTo>
                      <a:pt x="1232526" y="244616"/>
                    </a:lnTo>
                    <a:lnTo>
                      <a:pt x="1232526" y="856139"/>
                    </a:lnTo>
                    <a:cubicBezTo>
                      <a:pt x="1232526" y="1031455"/>
                      <a:pt x="1090404" y="1173577"/>
                      <a:pt x="915088" y="1173577"/>
                    </a:cubicBezTo>
                    <a:lnTo>
                      <a:pt x="271532" y="1173577"/>
                    </a:lnTo>
                    <a:lnTo>
                      <a:pt x="271532" y="3630672"/>
                    </a:lnTo>
                    <a:cubicBezTo>
                      <a:pt x="271532" y="3724886"/>
                      <a:pt x="347908" y="3801262"/>
                      <a:pt x="442122" y="3801262"/>
                    </a:cubicBezTo>
                    <a:lnTo>
                      <a:pt x="2943154" y="3801262"/>
                    </a:lnTo>
                    <a:cubicBezTo>
                      <a:pt x="3037368" y="3801262"/>
                      <a:pt x="3113744" y="3724886"/>
                      <a:pt x="3113744" y="3630672"/>
                    </a:cubicBezTo>
                    <a:lnTo>
                      <a:pt x="3113744" y="415205"/>
                    </a:lnTo>
                    <a:cubicBezTo>
                      <a:pt x="3113744" y="320991"/>
                      <a:pt x="3037368" y="244615"/>
                      <a:pt x="2943154" y="244615"/>
                    </a:cubicBezTo>
                    <a:close/>
                    <a:moveTo>
                      <a:pt x="3022095" y="0"/>
                    </a:moveTo>
                    <a:cubicBezTo>
                      <a:pt x="3205385" y="0"/>
                      <a:pt x="3353970" y="148585"/>
                      <a:pt x="3353970" y="331875"/>
                    </a:cubicBezTo>
                    <a:lnTo>
                      <a:pt x="3353970" y="3736331"/>
                    </a:lnTo>
                    <a:cubicBezTo>
                      <a:pt x="3353970" y="3919621"/>
                      <a:pt x="3205385" y="4068206"/>
                      <a:pt x="3022095" y="4068206"/>
                    </a:cubicBezTo>
                    <a:lnTo>
                      <a:pt x="331875" y="4068206"/>
                    </a:lnTo>
                    <a:cubicBezTo>
                      <a:pt x="148585" y="4068206"/>
                      <a:pt x="0" y="3919621"/>
                      <a:pt x="0" y="3736331"/>
                    </a:cubicBezTo>
                    <a:lnTo>
                      <a:pt x="0" y="1047346"/>
                    </a:lnTo>
                    <a:lnTo>
                      <a:pt x="1047345" y="1"/>
                    </a:lnTo>
                    <a:lnTo>
                      <a:pt x="3022095" y="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A80000"/>
                  </a:solidFill>
                  <a:effectLst/>
                  <a:uLnTx/>
                  <a:uFillTx/>
                  <a:ea typeface="Segoe UI" pitchFamily="34" charset="0"/>
                  <a:cs typeface="Segoe UI" pitchFamily="34" charset="0"/>
                </a:endParaRPr>
              </a:p>
            </p:txBody>
          </p:sp>
          <p:sp>
            <p:nvSpPr>
              <p:cNvPr id="41" name="Rectangle 40"/>
              <p:cNvSpPr/>
              <p:nvPr/>
            </p:nvSpPr>
            <p:spPr bwMode="auto">
              <a:xfrm>
                <a:off x="10519884" y="2636586"/>
                <a:ext cx="233922" cy="2510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r>
                  <a:rPr kumimoji="0" lang="en-US" sz="2400" b="1" i="0" u="none" strike="noStrike" kern="0" cap="none" spc="-30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r>
                  <a:rPr kumimoji="0" lang="en-US" sz="2400"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grpSp>
        <p:nvGrpSpPr>
          <p:cNvPr id="46" name="Group 45"/>
          <p:cNvGrpSpPr/>
          <p:nvPr/>
        </p:nvGrpSpPr>
        <p:grpSpPr>
          <a:xfrm>
            <a:off x="9192965" y="4685424"/>
            <a:ext cx="951287" cy="1018023"/>
            <a:chOff x="10376763" y="1388874"/>
            <a:chExt cx="743900" cy="796087"/>
          </a:xfrm>
        </p:grpSpPr>
        <p:sp>
          <p:nvSpPr>
            <p:cNvPr id="47" name="Freeform 106"/>
            <p:cNvSpPr>
              <a:spLocks noChangeAspect="1"/>
            </p:cNvSpPr>
            <p:nvPr/>
          </p:nvSpPr>
          <p:spPr bwMode="auto">
            <a:xfrm>
              <a:off x="10574879" y="1388874"/>
              <a:ext cx="545784" cy="3456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8" name="Group 47"/>
            <p:cNvGrpSpPr/>
            <p:nvPr/>
          </p:nvGrpSpPr>
          <p:grpSpPr>
            <a:xfrm>
              <a:off x="10376763" y="1615020"/>
              <a:ext cx="435384" cy="569941"/>
              <a:chOff x="10376763" y="1615020"/>
              <a:chExt cx="435384" cy="569941"/>
            </a:xfrm>
          </p:grpSpPr>
          <p:sp>
            <p:nvSpPr>
              <p:cNvPr id="50" name="Rectangle 49"/>
              <p:cNvSpPr/>
              <p:nvPr/>
            </p:nvSpPr>
            <p:spPr bwMode="auto">
              <a:xfrm>
                <a:off x="10427368" y="1710519"/>
                <a:ext cx="333997" cy="3492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Freeform 110"/>
              <p:cNvSpPr>
                <a:spLocks noChangeArrowheads="1"/>
              </p:cNvSpPr>
              <p:nvPr/>
            </p:nvSpPr>
            <p:spPr bwMode="auto">
              <a:xfrm>
                <a:off x="10376763" y="1615020"/>
                <a:ext cx="435384" cy="569941"/>
              </a:xfrm>
              <a:custGeom>
                <a:avLst/>
                <a:gdLst>
                  <a:gd name="connsiteX0" fmla="*/ 120917 w 890224"/>
                  <a:gd name="connsiteY0" fmla="*/ 792088 h 1165351"/>
                  <a:gd name="connsiteX1" fmla="*/ 120917 w 890224"/>
                  <a:gd name="connsiteY1" fmla="*/ 897233 h 1165351"/>
                  <a:gd name="connsiteX2" fmla="*/ 772813 w 890224"/>
                  <a:gd name="connsiteY2" fmla="*/ 897233 h 1165351"/>
                  <a:gd name="connsiteX3" fmla="*/ 772813 w 890224"/>
                  <a:gd name="connsiteY3" fmla="*/ 792088 h 1165351"/>
                  <a:gd name="connsiteX4" fmla="*/ 120917 w 890224"/>
                  <a:gd name="connsiteY4" fmla="*/ 611589 h 1165351"/>
                  <a:gd name="connsiteX5" fmla="*/ 120917 w 890224"/>
                  <a:gd name="connsiteY5" fmla="*/ 716734 h 1165351"/>
                  <a:gd name="connsiteX6" fmla="*/ 772813 w 890224"/>
                  <a:gd name="connsiteY6" fmla="*/ 716734 h 1165351"/>
                  <a:gd name="connsiteX7" fmla="*/ 772813 w 890224"/>
                  <a:gd name="connsiteY7" fmla="*/ 611589 h 1165351"/>
                  <a:gd name="connsiteX8" fmla="*/ 120917 w 890224"/>
                  <a:gd name="connsiteY8" fmla="*/ 429339 h 1165351"/>
                  <a:gd name="connsiteX9" fmla="*/ 120917 w 890224"/>
                  <a:gd name="connsiteY9" fmla="*/ 532732 h 1165351"/>
                  <a:gd name="connsiteX10" fmla="*/ 772813 w 890224"/>
                  <a:gd name="connsiteY10" fmla="*/ 532732 h 1165351"/>
                  <a:gd name="connsiteX11" fmla="*/ 772813 w 890224"/>
                  <a:gd name="connsiteY11" fmla="*/ 429339 h 1165351"/>
                  <a:gd name="connsiteX12" fmla="*/ 120917 w 890224"/>
                  <a:gd name="connsiteY12" fmla="*/ 247088 h 1165351"/>
                  <a:gd name="connsiteX13" fmla="*/ 120917 w 890224"/>
                  <a:gd name="connsiteY13" fmla="*/ 350481 h 1165351"/>
                  <a:gd name="connsiteX14" fmla="*/ 772813 w 890224"/>
                  <a:gd name="connsiteY14" fmla="*/ 350481 h 1165351"/>
                  <a:gd name="connsiteX15" fmla="*/ 772813 w 890224"/>
                  <a:gd name="connsiteY15" fmla="*/ 247088 h 1165351"/>
                  <a:gd name="connsiteX16" fmla="*/ 171736 w 890224"/>
                  <a:gd name="connsiteY16" fmla="*/ 0 h 1165351"/>
                  <a:gd name="connsiteX17" fmla="*/ 485417 w 890224"/>
                  <a:gd name="connsiteY17" fmla="*/ 0 h 1165351"/>
                  <a:gd name="connsiteX18" fmla="*/ 485417 w 890224"/>
                  <a:gd name="connsiteY18" fmla="*/ 124421 h 1165351"/>
                  <a:gd name="connsiteX19" fmla="*/ 890224 w 890224"/>
                  <a:gd name="connsiteY19" fmla="*/ 124421 h 1165351"/>
                  <a:gd name="connsiteX20" fmla="*/ 890224 w 890224"/>
                  <a:gd name="connsiteY20" fmla="*/ 155964 h 1165351"/>
                  <a:gd name="connsiteX21" fmla="*/ 849919 w 890224"/>
                  <a:gd name="connsiteY21" fmla="*/ 155964 h 1165351"/>
                  <a:gd name="connsiteX22" fmla="*/ 849919 w 890224"/>
                  <a:gd name="connsiteY22" fmla="*/ 1165351 h 1165351"/>
                  <a:gd name="connsiteX23" fmla="*/ 408311 w 890224"/>
                  <a:gd name="connsiteY23" fmla="*/ 1165351 h 1165351"/>
                  <a:gd name="connsiteX24" fmla="*/ 408311 w 890224"/>
                  <a:gd name="connsiteY24" fmla="*/ 962071 h 1165351"/>
                  <a:gd name="connsiteX25" fmla="*/ 301415 w 890224"/>
                  <a:gd name="connsiteY25" fmla="*/ 962071 h 1165351"/>
                  <a:gd name="connsiteX26" fmla="*/ 301415 w 890224"/>
                  <a:gd name="connsiteY26" fmla="*/ 1165351 h 1165351"/>
                  <a:gd name="connsiteX27" fmla="*/ 38554 w 890224"/>
                  <a:gd name="connsiteY27" fmla="*/ 1165351 h 1165351"/>
                  <a:gd name="connsiteX28" fmla="*/ 38554 w 890224"/>
                  <a:gd name="connsiteY28" fmla="*/ 155964 h 1165351"/>
                  <a:gd name="connsiteX29" fmla="*/ 0 w 890224"/>
                  <a:gd name="connsiteY29" fmla="*/ 155964 h 1165351"/>
                  <a:gd name="connsiteX30" fmla="*/ 0 w 890224"/>
                  <a:gd name="connsiteY30" fmla="*/ 124421 h 1165351"/>
                  <a:gd name="connsiteX31" fmla="*/ 171736 w 890224"/>
                  <a:gd name="connsiteY31" fmla="*/ 124421 h 11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0224" h="1165351">
                    <a:moveTo>
                      <a:pt x="120917" y="792088"/>
                    </a:moveTo>
                    <a:lnTo>
                      <a:pt x="120917" y="897233"/>
                    </a:lnTo>
                    <a:lnTo>
                      <a:pt x="772813" y="897233"/>
                    </a:lnTo>
                    <a:lnTo>
                      <a:pt x="772813" y="792088"/>
                    </a:lnTo>
                    <a:close/>
                    <a:moveTo>
                      <a:pt x="120917" y="611589"/>
                    </a:moveTo>
                    <a:lnTo>
                      <a:pt x="120917" y="716734"/>
                    </a:lnTo>
                    <a:lnTo>
                      <a:pt x="772813" y="716734"/>
                    </a:lnTo>
                    <a:lnTo>
                      <a:pt x="772813" y="611589"/>
                    </a:lnTo>
                    <a:close/>
                    <a:moveTo>
                      <a:pt x="120917" y="429339"/>
                    </a:moveTo>
                    <a:lnTo>
                      <a:pt x="120917" y="532732"/>
                    </a:lnTo>
                    <a:lnTo>
                      <a:pt x="772813" y="532732"/>
                    </a:lnTo>
                    <a:lnTo>
                      <a:pt x="772813" y="429339"/>
                    </a:lnTo>
                    <a:close/>
                    <a:moveTo>
                      <a:pt x="120917" y="247088"/>
                    </a:moveTo>
                    <a:lnTo>
                      <a:pt x="120917" y="350481"/>
                    </a:lnTo>
                    <a:lnTo>
                      <a:pt x="772813" y="350481"/>
                    </a:lnTo>
                    <a:lnTo>
                      <a:pt x="772813" y="247088"/>
                    </a:lnTo>
                    <a:close/>
                    <a:moveTo>
                      <a:pt x="171736" y="0"/>
                    </a:moveTo>
                    <a:lnTo>
                      <a:pt x="485417" y="0"/>
                    </a:lnTo>
                    <a:lnTo>
                      <a:pt x="485417" y="124421"/>
                    </a:lnTo>
                    <a:lnTo>
                      <a:pt x="890224" y="124421"/>
                    </a:lnTo>
                    <a:lnTo>
                      <a:pt x="890224" y="155964"/>
                    </a:lnTo>
                    <a:lnTo>
                      <a:pt x="849919" y="155964"/>
                    </a:lnTo>
                    <a:lnTo>
                      <a:pt x="849919" y="1165351"/>
                    </a:lnTo>
                    <a:lnTo>
                      <a:pt x="408311" y="1165351"/>
                    </a:lnTo>
                    <a:lnTo>
                      <a:pt x="408311" y="962071"/>
                    </a:lnTo>
                    <a:lnTo>
                      <a:pt x="301415" y="962071"/>
                    </a:lnTo>
                    <a:lnTo>
                      <a:pt x="301415" y="1165351"/>
                    </a:lnTo>
                    <a:lnTo>
                      <a:pt x="38554" y="1165351"/>
                    </a:lnTo>
                    <a:lnTo>
                      <a:pt x="38554" y="155964"/>
                    </a:lnTo>
                    <a:lnTo>
                      <a:pt x="0" y="155964"/>
                    </a:lnTo>
                    <a:lnTo>
                      <a:pt x="0" y="124421"/>
                    </a:lnTo>
                    <a:lnTo>
                      <a:pt x="171736" y="124421"/>
                    </a:ln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000000"/>
                  </a:solidFill>
                  <a:effectLst/>
                  <a:uLnTx/>
                  <a:uFillTx/>
                </a:endParaRPr>
              </a:p>
            </p:txBody>
          </p:sp>
        </p:grpSp>
        <p:sp>
          <p:nvSpPr>
            <p:cNvPr id="49" name="Freeform 123"/>
            <p:cNvSpPr>
              <a:spLocks noChangeAspect="1" noEditPoints="1"/>
            </p:cNvSpPr>
            <p:nvPr/>
          </p:nvSpPr>
          <p:spPr bwMode="black">
            <a:xfrm>
              <a:off x="10828319" y="1787490"/>
              <a:ext cx="171201" cy="177786"/>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78D7"/>
            </a:solidFill>
            <a:ln>
              <a:noFill/>
            </a:ln>
            <a:extLst/>
          </p:spPr>
          <p:txBody>
            <a:bodyPr vert="horz" wrap="square" lIns="91444" tIns="45722" rIns="91444" bIns="45722"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ndParaRPr>
            </a:p>
          </p:txBody>
        </p:sp>
      </p:grpSp>
      <p:grpSp>
        <p:nvGrpSpPr>
          <p:cNvPr id="52" name="Group 51"/>
          <p:cNvGrpSpPr/>
          <p:nvPr/>
        </p:nvGrpSpPr>
        <p:grpSpPr>
          <a:xfrm>
            <a:off x="9108811" y="3379899"/>
            <a:ext cx="1372942" cy="913957"/>
            <a:chOff x="9334479" y="3507856"/>
            <a:chExt cx="1121597" cy="746638"/>
          </a:xfrm>
        </p:grpSpPr>
        <p:sp>
          <p:nvSpPr>
            <p:cNvPr id="53" name="Rectangle 52"/>
            <p:cNvSpPr/>
            <p:nvPr/>
          </p:nvSpPr>
          <p:spPr>
            <a:xfrm>
              <a:off x="9334480" y="3507856"/>
              <a:ext cx="1121596" cy="54498"/>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54" name="Freeform: Shape 53"/>
            <p:cNvSpPr/>
            <p:nvPr/>
          </p:nvSpPr>
          <p:spPr>
            <a:xfrm>
              <a:off x="9334479" y="3562151"/>
              <a:ext cx="1121596" cy="692343"/>
            </a:xfrm>
            <a:custGeom>
              <a:avLst/>
              <a:gdLst>
                <a:gd name="connsiteX0" fmla="*/ 37715 w 1121596"/>
                <a:gd name="connsiteY0" fmla="*/ 27775 h 692343"/>
                <a:gd name="connsiteX1" fmla="*/ 25202 w 1121596"/>
                <a:gd name="connsiteY1" fmla="*/ 40288 h 692343"/>
                <a:gd name="connsiteX2" fmla="*/ 25202 w 1121596"/>
                <a:gd name="connsiteY2" fmla="*/ 652056 h 692343"/>
                <a:gd name="connsiteX3" fmla="*/ 37715 w 1121596"/>
                <a:gd name="connsiteY3" fmla="*/ 664569 h 692343"/>
                <a:gd name="connsiteX4" fmla="*/ 1083876 w 1121596"/>
                <a:gd name="connsiteY4" fmla="*/ 664569 h 692343"/>
                <a:gd name="connsiteX5" fmla="*/ 1096389 w 1121596"/>
                <a:gd name="connsiteY5" fmla="*/ 652056 h 692343"/>
                <a:gd name="connsiteX6" fmla="*/ 1096389 w 1121596"/>
                <a:gd name="connsiteY6" fmla="*/ 40288 h 692343"/>
                <a:gd name="connsiteX7" fmla="*/ 1083876 w 1121596"/>
                <a:gd name="connsiteY7" fmla="*/ 27775 h 692343"/>
                <a:gd name="connsiteX8" fmla="*/ 0 w 1121596"/>
                <a:gd name="connsiteY8" fmla="*/ 0 h 692343"/>
                <a:gd name="connsiteX9" fmla="*/ 1121596 w 1121596"/>
                <a:gd name="connsiteY9" fmla="*/ 0 h 692343"/>
                <a:gd name="connsiteX10" fmla="*/ 1121596 w 1121596"/>
                <a:gd name="connsiteY10" fmla="*/ 692343 h 692343"/>
                <a:gd name="connsiteX11" fmla="*/ 0 w 1121596"/>
                <a:gd name="connsiteY11" fmla="*/ 692343 h 692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596" h="692343">
                  <a:moveTo>
                    <a:pt x="37715" y="27775"/>
                  </a:moveTo>
                  <a:cubicBezTo>
                    <a:pt x="30804" y="27775"/>
                    <a:pt x="25202" y="33377"/>
                    <a:pt x="25202" y="40288"/>
                  </a:cubicBezTo>
                  <a:lnTo>
                    <a:pt x="25202" y="652056"/>
                  </a:lnTo>
                  <a:cubicBezTo>
                    <a:pt x="25202" y="658967"/>
                    <a:pt x="30804" y="664569"/>
                    <a:pt x="37715" y="664569"/>
                  </a:cubicBezTo>
                  <a:lnTo>
                    <a:pt x="1083876" y="664569"/>
                  </a:lnTo>
                  <a:cubicBezTo>
                    <a:pt x="1090787" y="664569"/>
                    <a:pt x="1096389" y="658967"/>
                    <a:pt x="1096389" y="652056"/>
                  </a:cubicBezTo>
                  <a:lnTo>
                    <a:pt x="1096389" y="40288"/>
                  </a:lnTo>
                  <a:cubicBezTo>
                    <a:pt x="1096389" y="33377"/>
                    <a:pt x="1090787" y="27775"/>
                    <a:pt x="1083876" y="27775"/>
                  </a:cubicBezTo>
                  <a:close/>
                  <a:moveTo>
                    <a:pt x="0" y="0"/>
                  </a:moveTo>
                  <a:lnTo>
                    <a:pt x="1121596" y="0"/>
                  </a:lnTo>
                  <a:lnTo>
                    <a:pt x="1121596" y="692343"/>
                  </a:lnTo>
                  <a:lnTo>
                    <a:pt x="0" y="692343"/>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endParaRPr>
            </a:p>
          </p:txBody>
        </p:sp>
        <p:sp>
          <p:nvSpPr>
            <p:cNvPr id="55" name="Multiply 135"/>
            <p:cNvSpPr/>
            <p:nvPr/>
          </p:nvSpPr>
          <p:spPr>
            <a:xfrm>
              <a:off x="10386951" y="3526057"/>
              <a:ext cx="44457" cy="44457"/>
            </a:xfrm>
            <a:prstGeom prst="mathMultiply">
              <a:avLst>
                <a:gd name="adj1" fmla="val 126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56" name="Rectangle 55"/>
            <p:cNvSpPr/>
            <p:nvPr/>
          </p:nvSpPr>
          <p:spPr>
            <a:xfrm>
              <a:off x="10341773" y="3536496"/>
              <a:ext cx="29024" cy="23581"/>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57" name="Rectangle 56"/>
            <p:cNvSpPr/>
            <p:nvPr/>
          </p:nvSpPr>
          <p:spPr>
            <a:xfrm>
              <a:off x="10292165" y="3553709"/>
              <a:ext cx="29024" cy="7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nvGrpSpPr>
            <p:cNvPr id="58" name="Group 57"/>
            <p:cNvGrpSpPr/>
            <p:nvPr/>
          </p:nvGrpSpPr>
          <p:grpSpPr>
            <a:xfrm>
              <a:off x="9400275" y="3615730"/>
              <a:ext cx="1018876" cy="590864"/>
              <a:chOff x="9201064" y="4160393"/>
              <a:chExt cx="2540048" cy="1473010"/>
            </a:xfrm>
          </p:grpSpPr>
          <p:sp>
            <p:nvSpPr>
              <p:cNvPr id="59" name="Rectangle 58"/>
              <p:cNvSpPr/>
              <p:nvPr/>
            </p:nvSpPr>
            <p:spPr>
              <a:xfrm>
                <a:off x="9201064" y="4160393"/>
                <a:ext cx="1444290" cy="1473010"/>
              </a:xfrm>
              <a:prstGeom prst="rect">
                <a:avLst/>
              </a:prstGeom>
            </p:spPr>
            <p:txBody>
              <a:bodyPr wrap="none" lIns="4572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T-SQL</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Java</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C/C++</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C#/VB.NET</a:t>
                </a:r>
              </a:p>
            </p:txBody>
          </p:sp>
          <p:sp>
            <p:nvSpPr>
              <p:cNvPr id="60" name="Rectangle 59"/>
              <p:cNvSpPr/>
              <p:nvPr/>
            </p:nvSpPr>
            <p:spPr>
              <a:xfrm>
                <a:off x="10655936" y="4160393"/>
                <a:ext cx="1085176" cy="1473010"/>
              </a:xfrm>
              <a:prstGeom prst="rect">
                <a:avLst/>
              </a:prstGeom>
            </p:spPr>
            <p:txBody>
              <a:bodyPr wrap="none" lIns="4572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PHP</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Node.js</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Python</a:t>
                </a:r>
              </a:p>
              <a:p>
                <a:pPr marL="0" marR="0" lvl="0" indent="0" defTabSz="914400" eaLnBrk="1" fontAlgn="auto" latinLnBrk="0" hangingPunct="1">
                  <a:lnSpc>
                    <a:spcPct val="100000"/>
                  </a:lnSpc>
                  <a:spcBef>
                    <a:spcPts val="0"/>
                  </a:spcBef>
                  <a:spcAft>
                    <a:spcPts val="200"/>
                  </a:spcAft>
                  <a:buClrTx/>
                  <a:buSzTx/>
                  <a:buFontTx/>
                  <a:buNone/>
                  <a:tabLst/>
                  <a:defRPr/>
                </a:pPr>
                <a:r>
                  <a:rPr kumimoji="0" lang="en-US" sz="900"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Ruby</a:t>
                </a:r>
              </a:p>
            </p:txBody>
          </p:sp>
        </p:grpSp>
      </p:grpSp>
      <p:sp>
        <p:nvSpPr>
          <p:cNvPr id="4" name="Rectangle 3"/>
          <p:cNvSpPr/>
          <p:nvPr/>
        </p:nvSpPr>
        <p:spPr>
          <a:xfrm>
            <a:off x="5203696" y="1257710"/>
            <a:ext cx="3492347" cy="4570482"/>
          </a:xfrm>
          <a:prstGeom prst="rect">
            <a:avLst/>
          </a:prstGeom>
        </p:spPr>
        <p:txBody>
          <a:bodyPr wrap="square">
            <a:spAutoFit/>
          </a:bodyPr>
          <a:lstStyle/>
          <a:p>
            <a:pPr marL="109538" lvl="1" algn="r">
              <a:spcAft>
                <a:spcPts val="6600"/>
              </a:spcAft>
            </a:pPr>
            <a:r>
              <a:rPr lang="en-US" b="1" dirty="0">
                <a:solidFill>
                  <a:schemeClr val="bg1"/>
                </a:solidFill>
              </a:rPr>
              <a:t>Heterogenous </a:t>
            </a:r>
            <a:br>
              <a:rPr lang="en-US" b="1" dirty="0">
                <a:solidFill>
                  <a:schemeClr val="bg1"/>
                </a:solidFill>
              </a:rPr>
            </a:br>
            <a:r>
              <a:rPr lang="en-US" b="1" dirty="0">
                <a:solidFill>
                  <a:schemeClr val="bg1"/>
                </a:solidFill>
              </a:rPr>
              <a:t>environments</a:t>
            </a:r>
          </a:p>
          <a:p>
            <a:pPr marL="109538" lvl="1" algn="r">
              <a:spcAft>
                <a:spcPts val="6600"/>
              </a:spcAft>
            </a:pPr>
            <a:r>
              <a:rPr lang="en-US" b="1" dirty="0">
                <a:solidFill>
                  <a:schemeClr val="bg1"/>
                </a:solidFill>
              </a:rPr>
              <a:t>Multiple data types</a:t>
            </a:r>
          </a:p>
          <a:p>
            <a:pPr marL="109538" lvl="1" algn="r">
              <a:spcAft>
                <a:spcPts val="6600"/>
              </a:spcAft>
            </a:pPr>
            <a:r>
              <a:rPr lang="en-US" b="1" dirty="0">
                <a:solidFill>
                  <a:schemeClr val="bg1"/>
                </a:solidFill>
              </a:rPr>
              <a:t>Different</a:t>
            </a:r>
            <a:br>
              <a:rPr lang="en-US" b="1" dirty="0">
                <a:solidFill>
                  <a:schemeClr val="bg1"/>
                </a:solidFill>
              </a:rPr>
            </a:br>
            <a:r>
              <a:rPr lang="en-US" b="1" dirty="0">
                <a:solidFill>
                  <a:schemeClr val="bg1"/>
                </a:solidFill>
              </a:rPr>
              <a:t>development languages</a:t>
            </a:r>
          </a:p>
          <a:p>
            <a:pPr marL="109538" lvl="1" algn="r">
              <a:spcAft>
                <a:spcPts val="6000"/>
              </a:spcAft>
            </a:pPr>
            <a:r>
              <a:rPr lang="en-US" b="1" dirty="0">
                <a:solidFill>
                  <a:schemeClr val="bg1"/>
                </a:solidFill>
              </a:rPr>
              <a:t>On-premises, cloud, </a:t>
            </a:r>
            <a:br>
              <a:rPr lang="en-US" b="1" dirty="0">
                <a:solidFill>
                  <a:schemeClr val="bg1"/>
                </a:solidFill>
              </a:rPr>
            </a:br>
            <a:r>
              <a:rPr lang="en-US" b="1" dirty="0">
                <a:solidFill>
                  <a:schemeClr val="bg1"/>
                </a:solidFill>
              </a:rPr>
              <a:t>and hybrid environments</a:t>
            </a:r>
          </a:p>
        </p:txBody>
      </p:sp>
      <p:cxnSp>
        <p:nvCxnSpPr>
          <p:cNvPr id="62" name="Straight Connector 61"/>
          <p:cNvCxnSpPr/>
          <p:nvPr/>
        </p:nvCxnSpPr>
        <p:spPr>
          <a:xfrm>
            <a:off x="8883933" y="949125"/>
            <a:ext cx="0" cy="5000263"/>
          </a:xfrm>
          <a:prstGeom prst="line">
            <a:avLst/>
          </a:prstGeom>
          <a:ln w="6350">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9178916" y="1140141"/>
            <a:ext cx="571212" cy="680761"/>
            <a:chOff x="1811338" y="2714625"/>
            <a:chExt cx="2897187" cy="3452813"/>
          </a:xfrm>
        </p:grpSpPr>
        <p:sp>
          <p:nvSpPr>
            <p:cNvPr id="63" name="Freeform 13"/>
            <p:cNvSpPr>
              <a:spLocks/>
            </p:cNvSpPr>
            <p:nvPr/>
          </p:nvSpPr>
          <p:spPr bwMode="auto">
            <a:xfrm>
              <a:off x="2298700" y="3394075"/>
              <a:ext cx="1931988" cy="2565400"/>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4"/>
            <p:cNvSpPr>
              <a:spLocks/>
            </p:cNvSpPr>
            <p:nvPr/>
          </p:nvSpPr>
          <p:spPr bwMode="auto">
            <a:xfrm>
              <a:off x="2770188" y="2714625"/>
              <a:ext cx="1069975" cy="135096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p:cNvSpPr>
              <a:spLocks/>
            </p:cNvSpPr>
            <p:nvPr/>
          </p:nvSpPr>
          <p:spPr bwMode="auto">
            <a:xfrm>
              <a:off x="3165475" y="5424488"/>
              <a:ext cx="912813" cy="633413"/>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p:cNvSpPr>
              <a:spLocks/>
            </p:cNvSpPr>
            <p:nvPr/>
          </p:nvSpPr>
          <p:spPr bwMode="auto">
            <a:xfrm>
              <a:off x="2344738" y="5424488"/>
              <a:ext cx="855663" cy="633413"/>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7"/>
            <p:cNvSpPr>
              <a:spLocks/>
            </p:cNvSpPr>
            <p:nvPr/>
          </p:nvSpPr>
          <p:spPr bwMode="auto">
            <a:xfrm>
              <a:off x="2474913" y="3654425"/>
              <a:ext cx="1470025" cy="2185988"/>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68" name="Freeform 18"/>
            <p:cNvSpPr>
              <a:spLocks/>
            </p:cNvSpPr>
            <p:nvPr/>
          </p:nvSpPr>
          <p:spPr bwMode="auto">
            <a:xfrm>
              <a:off x="1811338" y="5070475"/>
              <a:ext cx="1117600" cy="1087438"/>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rgbClr val="0973D1"/>
            </a:solidFill>
            <a:ln w="9207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19"/>
            <p:cNvSpPr>
              <a:spLocks/>
            </p:cNvSpPr>
            <p:nvPr/>
          </p:nvSpPr>
          <p:spPr bwMode="auto">
            <a:xfrm>
              <a:off x="3698875" y="5132388"/>
              <a:ext cx="1009650" cy="1035050"/>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rgbClr val="0973D1"/>
            </a:solidFill>
            <a:ln w="9207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20"/>
            <p:cNvSpPr>
              <a:spLocks/>
            </p:cNvSpPr>
            <p:nvPr/>
          </p:nvSpPr>
          <p:spPr bwMode="auto">
            <a:xfrm>
              <a:off x="2841625" y="3228975"/>
              <a:ext cx="246063" cy="387350"/>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4" name="Freeform 21"/>
            <p:cNvSpPr>
              <a:spLocks/>
            </p:cNvSpPr>
            <p:nvPr/>
          </p:nvSpPr>
          <p:spPr bwMode="auto">
            <a:xfrm>
              <a:off x="3217863" y="3203575"/>
              <a:ext cx="336550" cy="41116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5" name="Freeform 22"/>
            <p:cNvSpPr>
              <a:spLocks/>
            </p:cNvSpPr>
            <p:nvPr/>
          </p:nvSpPr>
          <p:spPr bwMode="auto">
            <a:xfrm>
              <a:off x="2986088" y="3386138"/>
              <a:ext cx="357188" cy="260350"/>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3"/>
            <p:cNvSpPr>
              <a:spLocks/>
            </p:cNvSpPr>
            <p:nvPr/>
          </p:nvSpPr>
          <p:spPr bwMode="auto">
            <a:xfrm>
              <a:off x="3702050" y="3890963"/>
              <a:ext cx="719138" cy="1403350"/>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24"/>
            <p:cNvSpPr>
              <a:spLocks/>
            </p:cNvSpPr>
            <p:nvPr/>
          </p:nvSpPr>
          <p:spPr bwMode="auto">
            <a:xfrm>
              <a:off x="3702050" y="5119688"/>
              <a:ext cx="1003300" cy="1035050"/>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8" name="Freeform 25"/>
            <p:cNvSpPr>
              <a:spLocks/>
            </p:cNvSpPr>
            <p:nvPr/>
          </p:nvSpPr>
          <p:spPr bwMode="auto">
            <a:xfrm>
              <a:off x="3829050" y="4313238"/>
              <a:ext cx="330200" cy="936625"/>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9" name="Freeform 26"/>
            <p:cNvSpPr>
              <a:spLocks/>
            </p:cNvSpPr>
            <p:nvPr/>
          </p:nvSpPr>
          <p:spPr bwMode="auto">
            <a:xfrm>
              <a:off x="3938588" y="5019675"/>
              <a:ext cx="422275" cy="346075"/>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7"/>
            <p:cNvSpPr>
              <a:spLocks/>
            </p:cNvSpPr>
            <p:nvPr/>
          </p:nvSpPr>
          <p:spPr bwMode="auto">
            <a:xfrm>
              <a:off x="3956050" y="5005388"/>
              <a:ext cx="301625" cy="100013"/>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1" name="Freeform 28"/>
            <p:cNvSpPr>
              <a:spLocks/>
            </p:cNvSpPr>
            <p:nvPr/>
          </p:nvSpPr>
          <p:spPr bwMode="auto">
            <a:xfrm>
              <a:off x="2219325" y="4192588"/>
              <a:ext cx="600075" cy="1323975"/>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2" name="Freeform 29"/>
            <p:cNvSpPr>
              <a:spLocks/>
            </p:cNvSpPr>
            <p:nvPr/>
          </p:nvSpPr>
          <p:spPr bwMode="auto">
            <a:xfrm>
              <a:off x="2201863" y="3946525"/>
              <a:ext cx="709613" cy="1662113"/>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30"/>
            <p:cNvSpPr>
              <a:spLocks/>
            </p:cNvSpPr>
            <p:nvPr/>
          </p:nvSpPr>
          <p:spPr bwMode="auto">
            <a:xfrm>
              <a:off x="1817688" y="5054600"/>
              <a:ext cx="1111250" cy="1095375"/>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4" name="Freeform 31"/>
            <p:cNvSpPr>
              <a:spLocks/>
            </p:cNvSpPr>
            <p:nvPr/>
          </p:nvSpPr>
          <p:spPr bwMode="auto">
            <a:xfrm>
              <a:off x="3298825" y="3324225"/>
              <a:ext cx="188913" cy="225425"/>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32"/>
            <p:cNvSpPr>
              <a:spLocks/>
            </p:cNvSpPr>
            <p:nvPr/>
          </p:nvSpPr>
          <p:spPr bwMode="auto">
            <a:xfrm>
              <a:off x="3386138" y="3354388"/>
              <a:ext cx="77788" cy="82550"/>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6" name="Freeform 33"/>
            <p:cNvSpPr>
              <a:spLocks/>
            </p:cNvSpPr>
            <p:nvPr/>
          </p:nvSpPr>
          <p:spPr bwMode="auto">
            <a:xfrm>
              <a:off x="2887663" y="3336925"/>
              <a:ext cx="146050" cy="212725"/>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34"/>
            <p:cNvSpPr>
              <a:spLocks/>
            </p:cNvSpPr>
            <p:nvPr/>
          </p:nvSpPr>
          <p:spPr bwMode="auto">
            <a:xfrm>
              <a:off x="2957513" y="3362325"/>
              <a:ext cx="52388" cy="84138"/>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rgbClr val="FEFEFC"/>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8" name="Freeform 35"/>
            <p:cNvSpPr>
              <a:spLocks/>
            </p:cNvSpPr>
            <p:nvPr/>
          </p:nvSpPr>
          <p:spPr bwMode="auto">
            <a:xfrm>
              <a:off x="3411538" y="3128963"/>
              <a:ext cx="142875" cy="127000"/>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9" name="Freeform 36"/>
            <p:cNvSpPr>
              <a:spLocks/>
            </p:cNvSpPr>
            <p:nvPr/>
          </p:nvSpPr>
          <p:spPr bwMode="auto">
            <a:xfrm>
              <a:off x="2940050" y="3154363"/>
              <a:ext cx="133350" cy="106363"/>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0" name="Freeform 37"/>
            <p:cNvSpPr>
              <a:spLocks/>
            </p:cNvSpPr>
            <p:nvPr/>
          </p:nvSpPr>
          <p:spPr bwMode="auto">
            <a:xfrm>
              <a:off x="2836863" y="3443288"/>
              <a:ext cx="701675" cy="361950"/>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973D1"/>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 name="Freeform 38"/>
            <p:cNvSpPr>
              <a:spLocks/>
            </p:cNvSpPr>
            <p:nvPr/>
          </p:nvSpPr>
          <p:spPr bwMode="auto">
            <a:xfrm>
              <a:off x="2836863" y="3630613"/>
              <a:ext cx="714375" cy="327025"/>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973D1"/>
            </a:solidFill>
            <a:ln w="349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Freeform 39"/>
            <p:cNvSpPr>
              <a:spLocks/>
            </p:cNvSpPr>
            <p:nvPr/>
          </p:nvSpPr>
          <p:spPr bwMode="auto">
            <a:xfrm>
              <a:off x="2838450" y="3594100"/>
              <a:ext cx="709613" cy="358775"/>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3" name="Freeform 40"/>
            <p:cNvSpPr>
              <a:spLocks/>
            </p:cNvSpPr>
            <p:nvPr/>
          </p:nvSpPr>
          <p:spPr bwMode="auto">
            <a:xfrm>
              <a:off x="2865438" y="3562350"/>
              <a:ext cx="615950" cy="271463"/>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rgbClr val="0973D1"/>
            </a:solidFill>
            <a:ln w="349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41"/>
            <p:cNvSpPr>
              <a:spLocks/>
            </p:cNvSpPr>
            <p:nvPr/>
          </p:nvSpPr>
          <p:spPr bwMode="auto">
            <a:xfrm>
              <a:off x="2836863" y="3457575"/>
              <a:ext cx="701675" cy="358775"/>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5" name="Freeform 42"/>
            <p:cNvSpPr>
              <a:spLocks noEditPoints="1"/>
            </p:cNvSpPr>
            <p:nvPr/>
          </p:nvSpPr>
          <p:spPr bwMode="auto">
            <a:xfrm>
              <a:off x="3021013" y="3502025"/>
              <a:ext cx="228600" cy="33338"/>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3" name="Picture 2"/>
          <p:cNvPicPr>
            <a:picLocks noChangeAspect="1"/>
          </p:cNvPicPr>
          <p:nvPr/>
        </p:nvPicPr>
        <p:blipFill>
          <a:blip r:embed="rId4"/>
          <a:stretch>
            <a:fillRect/>
          </a:stretch>
        </p:blipFill>
        <p:spPr>
          <a:xfrm>
            <a:off x="118263" y="6309359"/>
            <a:ext cx="2349476" cy="716197"/>
          </a:xfrm>
          <a:prstGeom prst="rect">
            <a:avLst/>
          </a:prstGeom>
        </p:spPr>
      </p:pic>
    </p:spTree>
    <p:extLst>
      <p:ext uri="{BB962C8B-B14F-4D97-AF65-F5344CB8AC3E}">
        <p14:creationId xmlns:p14="http://schemas.microsoft.com/office/powerpoint/2010/main" val="27674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p:cNvSpPr/>
          <p:nvPr/>
        </p:nvSpPr>
        <p:spPr>
          <a:xfrm>
            <a:off x="-3353" y="2334096"/>
            <a:ext cx="10263772" cy="438912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Arrow: Right 6"/>
          <p:cNvSpPr/>
          <p:nvPr/>
        </p:nvSpPr>
        <p:spPr>
          <a:xfrm>
            <a:off x="-3353" y="152095"/>
            <a:ext cx="9269983" cy="4389120"/>
          </a:xfrm>
          <a:prstGeom prst="rightArrow">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2">
                  <a:lumMod val="50000"/>
                </a:schemeClr>
              </a:solidFill>
              <a:effectLst/>
              <a:uLnTx/>
              <a:uFillTx/>
            </a:endParaRPr>
          </a:p>
        </p:txBody>
      </p:sp>
      <p:sp>
        <p:nvSpPr>
          <p:cNvPr id="3" name="Title 2"/>
          <p:cNvSpPr>
            <a:spLocks noGrp="1"/>
          </p:cNvSpPr>
          <p:nvPr>
            <p:ph type="title"/>
          </p:nvPr>
        </p:nvSpPr>
        <p:spPr>
          <a:xfrm>
            <a:off x="324465" y="1887820"/>
            <a:ext cx="11506920" cy="892552"/>
          </a:xfrm>
        </p:spPr>
        <p:txBody>
          <a:bodyPr anchor="ctr">
            <a:noAutofit/>
          </a:bodyPr>
          <a:lstStyle/>
          <a:p>
            <a:pPr>
              <a:lnSpc>
                <a:spcPct val="100000"/>
              </a:lnSpc>
            </a:pPr>
            <a:r>
              <a:rPr lang="en-US" sz="4800" dirty="0">
                <a:solidFill>
                  <a:schemeClr val="bg1"/>
                </a:solidFill>
              </a:rPr>
              <a:t>Download the </a:t>
            </a:r>
            <a:r>
              <a:rPr lang="en-US" sz="4800" dirty="0" smtClean="0">
                <a:solidFill>
                  <a:schemeClr val="bg1"/>
                </a:solidFill>
              </a:rPr>
              <a:t>bits</a:t>
            </a:r>
            <a:r>
              <a:rPr lang="en-US" sz="3200" dirty="0"/>
              <a:t/>
            </a:r>
            <a:br>
              <a:rPr lang="en-US" sz="3200" dirty="0"/>
            </a:br>
            <a:r>
              <a:rPr lang="en-US" sz="2800" dirty="0" smtClean="0">
                <a:solidFill>
                  <a:schemeClr val="bg1"/>
                </a:solidFill>
              </a:rPr>
              <a:t>http://</a:t>
            </a:r>
            <a:r>
              <a:rPr lang="en-US" sz="2800" dirty="0" err="1" smtClean="0">
                <a:solidFill>
                  <a:schemeClr val="bg1"/>
                </a:solidFill>
              </a:rPr>
              <a:t>sqlserveronlinux.com</a:t>
            </a:r>
            <a:r>
              <a:rPr lang="en-US" sz="3200" dirty="0" smtClean="0">
                <a:solidFill>
                  <a:schemeClr val="bg1"/>
                </a:solidFill>
              </a:rPr>
              <a:t> </a:t>
            </a:r>
            <a:r>
              <a:rPr lang="en-US" sz="4400" dirty="0" smtClean="0">
                <a:solidFill>
                  <a:schemeClr val="bg1"/>
                </a:solidFill>
              </a:rPr>
              <a:t> </a:t>
            </a:r>
            <a:endParaRPr lang="en-US" sz="4400" dirty="0">
              <a:solidFill>
                <a:schemeClr val="bg1"/>
              </a:solidFill>
            </a:endParaRPr>
          </a:p>
        </p:txBody>
      </p:sp>
      <p:sp>
        <p:nvSpPr>
          <p:cNvPr id="11" name="Title 2"/>
          <p:cNvSpPr txBox="1">
            <a:spLocks/>
          </p:cNvSpPr>
          <p:nvPr/>
        </p:nvSpPr>
        <p:spPr>
          <a:xfrm>
            <a:off x="408675" y="3665645"/>
            <a:ext cx="9851744" cy="1726022"/>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a:lstStyle>
          <a:p>
            <a:r>
              <a:rPr lang="en-US" sz="2800" dirty="0">
                <a:solidFill>
                  <a:srgbClr val="002050"/>
                </a:solidFill>
              </a:rPr>
              <a:t>Apply to join the </a:t>
            </a:r>
            <a:r>
              <a:rPr lang="en-US" sz="3600" dirty="0">
                <a:solidFill>
                  <a:srgbClr val="002050"/>
                </a:solidFill>
              </a:rPr>
              <a:t/>
            </a:r>
            <a:br>
              <a:rPr lang="en-US" sz="3600" dirty="0">
                <a:solidFill>
                  <a:srgbClr val="002050"/>
                </a:solidFill>
              </a:rPr>
            </a:br>
            <a:r>
              <a:rPr lang="en-US" sz="4000" dirty="0">
                <a:solidFill>
                  <a:srgbClr val="002050"/>
                </a:solidFill>
              </a:rPr>
              <a:t>SQL Early Adoption Program</a:t>
            </a:r>
          </a:p>
          <a:p>
            <a:r>
              <a:rPr lang="en-US" sz="3200" dirty="0">
                <a:solidFill>
                  <a:srgbClr val="002050"/>
                </a:solidFill>
              </a:rPr>
              <a:t>https</a:t>
            </a:r>
            <a:r>
              <a:rPr lang="en-US" sz="3200" dirty="0" smtClean="0">
                <a:solidFill>
                  <a:srgbClr val="002050"/>
                </a:solidFill>
              </a:rPr>
              <a:t>://</a:t>
            </a:r>
            <a:r>
              <a:rPr lang="en-US" sz="3200" dirty="0" err="1" smtClean="0">
                <a:solidFill>
                  <a:srgbClr val="002050"/>
                </a:solidFill>
              </a:rPr>
              <a:t>aka.ms</a:t>
            </a:r>
            <a:r>
              <a:rPr lang="en-US" sz="3200" dirty="0" smtClean="0">
                <a:solidFill>
                  <a:srgbClr val="002050"/>
                </a:solidFill>
              </a:rPr>
              <a:t>/</a:t>
            </a:r>
            <a:r>
              <a:rPr lang="en-US" sz="3200" dirty="0" err="1" smtClean="0">
                <a:solidFill>
                  <a:srgbClr val="002050"/>
                </a:solidFill>
              </a:rPr>
              <a:t>eapsignup</a:t>
            </a:r>
            <a:endParaRPr lang="en-US" sz="3200" dirty="0">
              <a:solidFill>
                <a:srgbClr val="002050"/>
              </a:solidFill>
            </a:endParaRPr>
          </a:p>
        </p:txBody>
      </p:sp>
    </p:spTree>
    <p:extLst>
      <p:ext uri="{BB962C8B-B14F-4D97-AF65-F5344CB8AC3E}">
        <p14:creationId xmlns:p14="http://schemas.microsoft.com/office/powerpoint/2010/main" val="39737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Resources</a:t>
            </a:r>
            <a:endParaRPr lang="en-US" dirty="0"/>
          </a:p>
        </p:txBody>
      </p:sp>
      <p:sp>
        <p:nvSpPr>
          <p:cNvPr id="3" name="Content Placeholder 2"/>
          <p:cNvSpPr>
            <a:spLocks noGrp="1"/>
          </p:cNvSpPr>
          <p:nvPr>
            <p:ph idx="1"/>
          </p:nvPr>
        </p:nvSpPr>
        <p:spPr>
          <a:xfrm>
            <a:off x="324465" y="1794668"/>
            <a:ext cx="11506920" cy="4958829"/>
          </a:xfrm>
        </p:spPr>
        <p:txBody>
          <a:bodyPr>
            <a:normAutofit fontScale="70000" lnSpcReduction="20000"/>
          </a:bodyPr>
          <a:lstStyle/>
          <a:p>
            <a:r>
              <a:rPr lang="en-US" dirty="0" smtClean="0"/>
              <a:t>Code Projects shown in demos today:</a:t>
            </a:r>
          </a:p>
          <a:p>
            <a:pPr lvl="1"/>
            <a:r>
              <a:rPr lang="en-US" dirty="0">
                <a:hlinkClick r:id="rId2"/>
              </a:rPr>
              <a:t>https://</a:t>
            </a:r>
            <a:r>
              <a:rPr lang="en-US" dirty="0" smtClean="0">
                <a:hlinkClick r:id="rId2"/>
              </a:rPr>
              <a:t>github.com/twright-msft/dotnet-mssql-connect</a:t>
            </a:r>
            <a:endParaRPr lang="en-US" dirty="0" smtClean="0"/>
          </a:p>
          <a:p>
            <a:pPr lvl="1"/>
            <a:r>
              <a:rPr lang="en-US" dirty="0">
                <a:hlinkClick r:id="rId3"/>
              </a:rPr>
              <a:t>https://</a:t>
            </a:r>
            <a:r>
              <a:rPr lang="en-US" dirty="0" smtClean="0">
                <a:hlinkClick r:id="rId3"/>
              </a:rPr>
              <a:t>github.com/twright-msft/example-voting-app</a:t>
            </a:r>
            <a:endParaRPr lang="en-US" dirty="0" smtClean="0"/>
          </a:p>
          <a:p>
            <a:pPr lvl="1"/>
            <a:r>
              <a:rPr lang="en-US" dirty="0">
                <a:hlinkClick r:id="rId4"/>
              </a:rPr>
              <a:t>https://</a:t>
            </a:r>
            <a:r>
              <a:rPr lang="en-US" dirty="0" smtClean="0">
                <a:hlinkClick r:id="rId4"/>
              </a:rPr>
              <a:t>github.com/twright-msft/columnstore-demo</a:t>
            </a:r>
            <a:r>
              <a:rPr lang="en-US" dirty="0" smtClean="0"/>
              <a:t> </a:t>
            </a:r>
          </a:p>
          <a:p>
            <a:pPr lvl="1"/>
            <a:r>
              <a:rPr lang="en-US" dirty="0" smtClean="0"/>
              <a:t>Benchmarking tool </a:t>
            </a:r>
            <a:r>
              <a:rPr lang="mr-IN" dirty="0" smtClean="0"/>
              <a:t>–</a:t>
            </a:r>
            <a:r>
              <a:rPr lang="en-US" dirty="0" smtClean="0"/>
              <a:t> coming soon!</a:t>
            </a:r>
          </a:p>
          <a:p>
            <a:r>
              <a:rPr lang="en-US" dirty="0" smtClean="0"/>
              <a:t>Get started programming with SQL Server</a:t>
            </a:r>
          </a:p>
          <a:p>
            <a:pPr lvl="1"/>
            <a:r>
              <a:rPr lang="en-US" dirty="0" smtClean="0">
                <a:hlinkClick r:id="rId5"/>
              </a:rPr>
              <a:t>http://aka.ms/sqldev</a:t>
            </a:r>
            <a:endParaRPr lang="en-US" dirty="0" smtClean="0"/>
          </a:p>
          <a:p>
            <a:r>
              <a:rPr lang="en-US" dirty="0" smtClean="0"/>
              <a:t>Training videos and certifications</a:t>
            </a:r>
          </a:p>
          <a:p>
            <a:pPr lvl="1"/>
            <a:r>
              <a:rPr lang="en-US" dirty="0" smtClean="0">
                <a:hlinkClick r:id="rId6"/>
              </a:rPr>
              <a:t>http://</a:t>
            </a:r>
            <a:r>
              <a:rPr lang="en-US" dirty="0" err="1" smtClean="0">
                <a:hlinkClick r:id="rId6"/>
              </a:rPr>
              <a:t>aka.ms</a:t>
            </a:r>
            <a:r>
              <a:rPr lang="en-US" dirty="0" smtClean="0">
                <a:hlinkClick r:id="rId6"/>
              </a:rPr>
              <a:t>/</a:t>
            </a:r>
            <a:r>
              <a:rPr lang="en-US" dirty="0" err="1" smtClean="0">
                <a:hlinkClick r:id="rId6"/>
              </a:rPr>
              <a:t>nicconf</a:t>
            </a:r>
            <a:endParaRPr lang="en-US" dirty="0" smtClean="0"/>
          </a:p>
          <a:p>
            <a:r>
              <a:rPr lang="en-US" dirty="0" smtClean="0"/>
              <a:t>Join us in the community</a:t>
            </a:r>
          </a:p>
          <a:p>
            <a:pPr lvl="1"/>
            <a:r>
              <a:rPr lang="en-US" dirty="0" err="1" smtClean="0"/>
              <a:t>Reddit.com</a:t>
            </a:r>
            <a:r>
              <a:rPr lang="en-US" dirty="0" smtClean="0"/>
              <a:t>/r/</a:t>
            </a:r>
            <a:r>
              <a:rPr lang="en-US" dirty="0" err="1" smtClean="0"/>
              <a:t>sqlserver</a:t>
            </a:r>
            <a:endParaRPr lang="en-US" dirty="0" smtClean="0"/>
          </a:p>
          <a:p>
            <a:pPr lvl="1"/>
            <a:r>
              <a:rPr lang="en-US" dirty="0" smtClean="0"/>
              <a:t>Stack Overflow </a:t>
            </a:r>
            <a:r>
              <a:rPr lang="mr-IN" dirty="0" smtClean="0"/>
              <a:t>–</a:t>
            </a:r>
            <a:r>
              <a:rPr lang="en-US" dirty="0" smtClean="0"/>
              <a:t> tag: </a:t>
            </a:r>
            <a:r>
              <a:rPr lang="en-US" dirty="0" err="1" smtClean="0"/>
              <a:t>sql</a:t>
            </a:r>
            <a:r>
              <a:rPr lang="en-US" dirty="0" smtClean="0"/>
              <a:t>-server</a:t>
            </a:r>
          </a:p>
          <a:p>
            <a:pPr lvl="1"/>
            <a:r>
              <a:rPr lang="en-US" dirty="0" smtClean="0"/>
              <a:t>Twitter - @</a:t>
            </a:r>
            <a:r>
              <a:rPr lang="en-US" dirty="0" err="1" smtClean="0"/>
              <a:t>SQLServer</a:t>
            </a:r>
            <a:r>
              <a:rPr lang="en-US" dirty="0" smtClean="0"/>
              <a:t>, #</a:t>
            </a:r>
            <a:r>
              <a:rPr lang="en-US" dirty="0" err="1" smtClean="0"/>
              <a:t>SQLServer</a:t>
            </a:r>
            <a:endParaRPr lang="en-US" dirty="0" smtClean="0"/>
          </a:p>
          <a:p>
            <a:pPr lvl="1"/>
            <a:r>
              <a:rPr lang="en-US" dirty="0" err="1" smtClean="0"/>
              <a:t>Connect.microsoft.com</a:t>
            </a:r>
            <a:r>
              <a:rPr lang="en-US" dirty="0" smtClean="0"/>
              <a:t> for feature requests and bug reports</a:t>
            </a:r>
          </a:p>
          <a:p>
            <a:pPr lvl="1"/>
            <a:endParaRPr lang="en-US" dirty="0"/>
          </a:p>
        </p:txBody>
      </p:sp>
    </p:spTree>
    <p:extLst>
      <p:ext uri="{BB962C8B-B14F-4D97-AF65-F5344CB8AC3E}">
        <p14:creationId xmlns:p14="http://schemas.microsoft.com/office/powerpoint/2010/main" val="20266003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337544" y="0"/>
            <a:ext cx="6854456" cy="6868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Shape 7"/>
          <p:cNvSpPr>
            <a:spLocks/>
          </p:cNvSpPr>
          <p:nvPr/>
        </p:nvSpPr>
        <p:spPr bwMode="auto">
          <a:xfrm flipH="1" flipV="1">
            <a:off x="-1" y="-859"/>
            <a:ext cx="6241609" cy="6858002"/>
          </a:xfrm>
          <a:custGeom>
            <a:avLst/>
            <a:gdLst>
              <a:gd name="connsiteX0" fmla="*/ 12992763 w 12992763"/>
              <a:gd name="connsiteY0" fmla="*/ 6858002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2992763 w 12992763"/>
              <a:gd name="connsiteY0" fmla="*/ 6858000 h 6858002"/>
              <a:gd name="connsiteX1" fmla="*/ 5476196 w 12992763"/>
              <a:gd name="connsiteY1" fmla="*/ 6858002 h 6858002"/>
              <a:gd name="connsiteX2" fmla="*/ 5476195 w 12992763"/>
              <a:gd name="connsiteY2" fmla="*/ 6858002 h 6858002"/>
              <a:gd name="connsiteX3" fmla="*/ 0 w 12992763"/>
              <a:gd name="connsiteY3" fmla="*/ 6858002 h 6858002"/>
              <a:gd name="connsiteX4" fmla="*/ 1457721 w 12992763"/>
              <a:gd name="connsiteY4" fmla="*/ 0 h 6858002"/>
              <a:gd name="connsiteX5" fmla="*/ 5476195 w 12992763"/>
              <a:gd name="connsiteY5" fmla="*/ 0 h 6858002"/>
              <a:gd name="connsiteX6" fmla="*/ 5476196 w 12992763"/>
              <a:gd name="connsiteY6" fmla="*/ 0 h 6858002"/>
              <a:gd name="connsiteX7" fmla="*/ 10173934 w 12992763"/>
              <a:gd name="connsiteY7" fmla="*/ 0 h 6858002"/>
              <a:gd name="connsiteX8" fmla="*/ 10173934 w 12992763"/>
              <a:gd name="connsiteY8" fmla="*/ 6858000 h 6858002"/>
              <a:gd name="connsiteX9" fmla="*/ 12992763 w 12992763"/>
              <a:gd name="connsiteY9" fmla="*/ 6858000 h 6858002"/>
              <a:gd name="connsiteX0" fmla="*/ 10173934 w 10173934"/>
              <a:gd name="connsiteY0" fmla="*/ 6858000 h 6858002"/>
              <a:gd name="connsiteX1" fmla="*/ 5476196 w 10173934"/>
              <a:gd name="connsiteY1" fmla="*/ 6858002 h 6858002"/>
              <a:gd name="connsiteX2" fmla="*/ 5476195 w 10173934"/>
              <a:gd name="connsiteY2" fmla="*/ 6858002 h 6858002"/>
              <a:gd name="connsiteX3" fmla="*/ 0 w 10173934"/>
              <a:gd name="connsiteY3" fmla="*/ 6858002 h 6858002"/>
              <a:gd name="connsiteX4" fmla="*/ 1457721 w 10173934"/>
              <a:gd name="connsiteY4" fmla="*/ 0 h 6858002"/>
              <a:gd name="connsiteX5" fmla="*/ 5476195 w 10173934"/>
              <a:gd name="connsiteY5" fmla="*/ 0 h 6858002"/>
              <a:gd name="connsiteX6" fmla="*/ 5476196 w 10173934"/>
              <a:gd name="connsiteY6" fmla="*/ 0 h 6858002"/>
              <a:gd name="connsiteX7" fmla="*/ 10173934 w 10173934"/>
              <a:gd name="connsiteY7" fmla="*/ 0 h 6858002"/>
              <a:gd name="connsiteX8" fmla="*/ 10173934 w 10173934"/>
              <a:gd name="connsiteY8" fmla="*/ 68580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3934" h="6858002">
                <a:moveTo>
                  <a:pt x="10173934" y="6858000"/>
                </a:moveTo>
                <a:lnTo>
                  <a:pt x="5476196" y="6858002"/>
                </a:lnTo>
                <a:lnTo>
                  <a:pt x="5476195" y="6858002"/>
                </a:lnTo>
                <a:lnTo>
                  <a:pt x="0" y="6858002"/>
                </a:lnTo>
                <a:lnTo>
                  <a:pt x="1457721" y="0"/>
                </a:lnTo>
                <a:lnTo>
                  <a:pt x="5476195" y="0"/>
                </a:lnTo>
                <a:lnTo>
                  <a:pt x="5476196" y="0"/>
                </a:lnTo>
                <a:lnTo>
                  <a:pt x="10173934" y="0"/>
                </a:lnTo>
                <a:lnTo>
                  <a:pt x="10173934" y="685800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000000"/>
              </a:solidFill>
            </a:endParaRPr>
          </a:p>
        </p:txBody>
      </p:sp>
      <p:sp>
        <p:nvSpPr>
          <p:cNvPr id="73" name="Rectangle 1" hidden="1"/>
          <p:cNvSpPr/>
          <p:nvPr/>
        </p:nvSpPr>
        <p:spPr bwMode="auto">
          <a:xfrm rot="16200000">
            <a:off x="2666338" y="-2666661"/>
            <a:ext cx="6857650" cy="12191944"/>
          </a:xfrm>
          <a:prstGeom prst="rect">
            <a:avLst/>
          </a:prstGeom>
          <a:gradFill flip="none" rotWithShape="1">
            <a:gsLst>
              <a:gs pos="61000">
                <a:srgbClr val="FFFFFF">
                  <a:alpha val="67000"/>
                </a:srgbClr>
              </a:gs>
              <a:gs pos="100000">
                <a:srgbClr val="FFFFFF">
                  <a:alpha val="92000"/>
                </a:srgbClr>
              </a:gs>
              <a:gs pos="1000">
                <a:schemeClr val="bg1">
                  <a:alpha val="37000"/>
                </a:schemeClr>
              </a:gs>
            </a:gsLst>
            <a:lin ang="0" scaled="1"/>
            <a:tileRect/>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89539" tIns="44769" rIns="89539" bIns="179187" numCol="1" rtlCol="0" anchor="b" anchorCtr="0" compatLnSpc="1">
            <a:prstTxWarp prst="textNoShape">
              <a:avLst/>
            </a:prstTxWarp>
          </a:bodyPr>
          <a:lstStyle/>
          <a:p>
            <a:pPr algn="ctr" defTabSz="894905" fontAlgn="base">
              <a:spcBef>
                <a:spcPct val="0"/>
              </a:spcBef>
              <a:spcAft>
                <a:spcPct val="0"/>
              </a:spcAft>
              <a:defRPr/>
            </a:pPr>
            <a:endParaRPr lang="en-US" sz="2252" kern="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25285" y="334609"/>
            <a:ext cx="4652068" cy="892425"/>
          </a:xfrm>
        </p:spPr>
        <p:txBody>
          <a:bodyPr>
            <a:noAutofit/>
          </a:bodyPr>
          <a:lstStyle/>
          <a:p>
            <a:r>
              <a:rPr lang="en-US" sz="4700" dirty="0">
                <a:solidFill>
                  <a:schemeClr val="tx1"/>
                </a:solidFill>
              </a:rPr>
              <a:t>Microsoft </a:t>
            </a:r>
            <a:br>
              <a:rPr lang="en-US" sz="4700" dirty="0">
                <a:solidFill>
                  <a:schemeClr val="tx1"/>
                </a:solidFill>
              </a:rPr>
            </a:br>
            <a:r>
              <a:rPr lang="en-US" sz="4700" dirty="0">
                <a:solidFill>
                  <a:schemeClr val="tx1"/>
                </a:solidFill>
              </a:rPr>
              <a:t>is delivering </a:t>
            </a:r>
            <a:br>
              <a:rPr lang="en-US" sz="4700" dirty="0">
                <a:solidFill>
                  <a:schemeClr val="tx1"/>
                </a:solidFill>
              </a:rPr>
            </a:br>
            <a:r>
              <a:rPr lang="en-US" sz="4700" dirty="0">
                <a:solidFill>
                  <a:schemeClr val="tx1"/>
                </a:solidFill>
              </a:rPr>
              <a:t>on choice</a:t>
            </a:r>
          </a:p>
        </p:txBody>
      </p:sp>
      <p:sp>
        <p:nvSpPr>
          <p:cNvPr id="37" name="Freeform 139">
            <a:hlinkClick r:id="rId3"/>
          </p:cNvPr>
          <p:cNvSpPr/>
          <p:nvPr/>
        </p:nvSpPr>
        <p:spPr>
          <a:xfrm>
            <a:off x="7035696" y="1667588"/>
            <a:ext cx="674252" cy="484137"/>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A80000"/>
              </a:solidFill>
              <a:effectLst/>
              <a:uLnTx/>
              <a:uFillTx/>
            </a:endParaRPr>
          </a:p>
        </p:txBody>
      </p:sp>
      <p:sp>
        <p:nvSpPr>
          <p:cNvPr id="4" name="Rectangle 3"/>
          <p:cNvSpPr/>
          <p:nvPr/>
        </p:nvSpPr>
        <p:spPr>
          <a:xfrm>
            <a:off x="8135435" y="689693"/>
            <a:ext cx="3052486" cy="5770811"/>
          </a:xfrm>
          <a:prstGeom prst="rect">
            <a:avLst/>
          </a:prstGeom>
        </p:spPr>
        <p:txBody>
          <a:bodyPr wrap="square">
            <a:spAutoFit/>
          </a:bodyPr>
          <a:lstStyle/>
          <a:p>
            <a:pPr marL="109538" lvl="1">
              <a:spcAft>
                <a:spcPts val="5400"/>
              </a:spcAft>
            </a:pPr>
            <a:r>
              <a:rPr lang="en-US" b="1" dirty="0">
                <a:solidFill>
                  <a:schemeClr val="bg1"/>
                </a:solidFill>
              </a:rPr>
              <a:t>SQL Server on Linux</a:t>
            </a:r>
          </a:p>
          <a:p>
            <a:pPr marL="109538" lvl="1">
              <a:spcAft>
                <a:spcPts val="5400"/>
              </a:spcAft>
            </a:pPr>
            <a:r>
              <a:rPr lang="en-US" b="1" dirty="0">
                <a:solidFill>
                  <a:schemeClr val="bg1"/>
                </a:solidFill>
              </a:rPr>
              <a:t>HDInsight on Linux</a:t>
            </a:r>
          </a:p>
          <a:p>
            <a:pPr marL="109538" lvl="1">
              <a:spcAft>
                <a:spcPts val="5400"/>
              </a:spcAft>
            </a:pPr>
            <a:r>
              <a:rPr lang="en-US" b="1" dirty="0">
                <a:solidFill>
                  <a:schemeClr val="bg1"/>
                </a:solidFill>
              </a:rPr>
              <a:t>R Server on Linux</a:t>
            </a:r>
          </a:p>
          <a:p>
            <a:pPr marL="109538" lvl="1">
              <a:spcAft>
                <a:spcPts val="5400"/>
              </a:spcAft>
            </a:pPr>
            <a:r>
              <a:rPr lang="en-US" b="1" dirty="0">
                <a:solidFill>
                  <a:schemeClr val="bg1"/>
                </a:solidFill>
              </a:rPr>
              <a:t>Linux in Azure</a:t>
            </a:r>
          </a:p>
          <a:p>
            <a:pPr marL="109538" lvl="1">
              <a:spcAft>
                <a:spcPts val="5400"/>
              </a:spcAft>
            </a:pPr>
            <a:r>
              <a:rPr lang="en-US" b="1" dirty="0">
                <a:solidFill>
                  <a:schemeClr val="bg1"/>
                </a:solidFill>
              </a:rPr>
              <a:t>SQL Server drivers </a:t>
            </a:r>
            <a:br>
              <a:rPr lang="en-US" b="1" dirty="0">
                <a:solidFill>
                  <a:schemeClr val="bg1"/>
                </a:solidFill>
              </a:rPr>
            </a:br>
            <a:r>
              <a:rPr lang="en-US" b="1" dirty="0">
                <a:solidFill>
                  <a:schemeClr val="bg1"/>
                </a:solidFill>
              </a:rPr>
              <a:t>and connectivity</a:t>
            </a:r>
          </a:p>
          <a:p>
            <a:pPr marL="109538" lvl="1">
              <a:spcAft>
                <a:spcPts val="5400"/>
              </a:spcAft>
            </a:pPr>
            <a:r>
              <a:rPr lang="en-US" b="1" dirty="0">
                <a:solidFill>
                  <a:schemeClr val="bg1"/>
                </a:solidFill>
              </a:rPr>
              <a:t>Visual Studio Code extension for SQL Server</a:t>
            </a:r>
          </a:p>
        </p:txBody>
      </p:sp>
      <p:cxnSp>
        <p:nvCxnSpPr>
          <p:cNvPr id="62" name="Straight Connector 61"/>
          <p:cNvCxnSpPr/>
          <p:nvPr/>
        </p:nvCxnSpPr>
        <p:spPr>
          <a:xfrm>
            <a:off x="7981198" y="753280"/>
            <a:ext cx="0" cy="5755002"/>
          </a:xfrm>
          <a:prstGeom prst="line">
            <a:avLst/>
          </a:prstGeom>
          <a:ln w="6350">
            <a:solidFill>
              <a:srgbClr val="0078D7"/>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1" name="Freeform 106"/>
          <p:cNvSpPr>
            <a:spLocks noChangeAspect="1"/>
          </p:cNvSpPr>
          <p:nvPr/>
        </p:nvSpPr>
        <p:spPr bwMode="auto">
          <a:xfrm>
            <a:off x="7023852" y="3574881"/>
            <a:ext cx="697940" cy="44201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1" name="Freeform 13"/>
          <p:cNvSpPr>
            <a:spLocks noChangeAspect="1" noEditPoints="1"/>
          </p:cNvSpPr>
          <p:nvPr/>
        </p:nvSpPr>
        <p:spPr bwMode="black">
          <a:xfrm>
            <a:off x="7130081" y="5866428"/>
            <a:ext cx="485483" cy="486090"/>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99" name="Freeform 15"/>
          <p:cNvSpPr>
            <a:spLocks noEditPoints="1"/>
          </p:cNvSpPr>
          <p:nvPr/>
        </p:nvSpPr>
        <p:spPr bwMode="black">
          <a:xfrm>
            <a:off x="7100378" y="2663534"/>
            <a:ext cx="544889" cy="496769"/>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0078D7"/>
          </a:solidFill>
          <a:ln>
            <a:noFill/>
          </a:ln>
        </p:spPr>
        <p:txBody>
          <a:bodyPr vert="horz" wrap="square" lIns="109740" tIns="54871" rIns="109740" bIns="54871" numCol="1" anchor="t" anchorCtr="0" compatLnSpc="1">
            <a:prstTxWarp prst="textNoShape">
              <a:avLst/>
            </a:prstTxWarp>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133" b="0" i="0" u="none" strike="noStrike" kern="0" cap="none" spc="0" normalizeH="0" baseline="0" noProof="0" dirty="0">
              <a:ln>
                <a:noFill/>
              </a:ln>
              <a:solidFill>
                <a:srgbClr val="FFFFFF"/>
              </a:solidFill>
              <a:effectLst/>
              <a:uLnTx/>
              <a:uFillTx/>
            </a:endParaRPr>
          </a:p>
        </p:txBody>
      </p:sp>
      <p:sp>
        <p:nvSpPr>
          <p:cNvPr id="25" name="Freeform: Shape 24"/>
          <p:cNvSpPr/>
          <p:nvPr/>
        </p:nvSpPr>
        <p:spPr>
          <a:xfrm>
            <a:off x="7039492" y="4702713"/>
            <a:ext cx="666660" cy="477895"/>
          </a:xfrm>
          <a:custGeom>
            <a:avLst/>
            <a:gdLst>
              <a:gd name="connsiteX0" fmla="*/ 185248 w 5508812"/>
              <a:gd name="connsiteY0" fmla="*/ 684910 h 3948988"/>
              <a:gd name="connsiteX1" fmla="*/ 123790 w 5508812"/>
              <a:gd name="connsiteY1" fmla="*/ 746369 h 3948988"/>
              <a:gd name="connsiteX2" fmla="*/ 123790 w 5508812"/>
              <a:gd name="connsiteY2" fmla="*/ 3751115 h 3948988"/>
              <a:gd name="connsiteX3" fmla="*/ 185248 w 5508812"/>
              <a:gd name="connsiteY3" fmla="*/ 3812574 h 3948988"/>
              <a:gd name="connsiteX4" fmla="*/ 5323548 w 5508812"/>
              <a:gd name="connsiteY4" fmla="*/ 3812574 h 3948988"/>
              <a:gd name="connsiteX5" fmla="*/ 5385006 w 5508812"/>
              <a:gd name="connsiteY5" fmla="*/ 3751115 h 3948988"/>
              <a:gd name="connsiteX6" fmla="*/ 5385006 w 5508812"/>
              <a:gd name="connsiteY6" fmla="*/ 746369 h 3948988"/>
              <a:gd name="connsiteX7" fmla="*/ 5323548 w 5508812"/>
              <a:gd name="connsiteY7" fmla="*/ 684910 h 3948988"/>
              <a:gd name="connsiteX8" fmla="*/ 3850847 w 5508812"/>
              <a:gd name="connsiteY8" fmla="*/ 463091 h 3948988"/>
              <a:gd name="connsiteX9" fmla="*/ 3850847 w 5508812"/>
              <a:gd name="connsiteY9" fmla="*/ 542369 h 3948988"/>
              <a:gd name="connsiteX10" fmla="*/ 4144426 w 5508812"/>
              <a:gd name="connsiteY10" fmla="*/ 542369 h 3948988"/>
              <a:gd name="connsiteX11" fmla="*/ 4144426 w 5508812"/>
              <a:gd name="connsiteY11" fmla="*/ 463091 h 3948988"/>
              <a:gd name="connsiteX12" fmla="*/ 4363479 w 5508812"/>
              <a:gd name="connsiteY12" fmla="*/ 342189 h 3948988"/>
              <a:gd name="connsiteX13" fmla="*/ 4635373 w 5508812"/>
              <a:gd name="connsiteY13" fmla="*/ 342189 h 3948988"/>
              <a:gd name="connsiteX14" fmla="*/ 4635373 w 5508812"/>
              <a:gd name="connsiteY14" fmla="*/ 493227 h 3948988"/>
              <a:gd name="connsiteX15" fmla="*/ 4363479 w 5508812"/>
              <a:gd name="connsiteY15" fmla="*/ 493227 h 3948988"/>
              <a:gd name="connsiteX16" fmla="*/ 4937691 w 5508812"/>
              <a:gd name="connsiteY16" fmla="*/ 271324 h 3948988"/>
              <a:gd name="connsiteX17" fmla="*/ 4897543 w 5508812"/>
              <a:gd name="connsiteY17" fmla="*/ 311472 h 3948988"/>
              <a:gd name="connsiteX18" fmla="*/ 4994310 w 5508812"/>
              <a:gd name="connsiteY18" fmla="*/ 408239 h 3948988"/>
              <a:gd name="connsiteX19" fmla="*/ 4897543 w 5508812"/>
              <a:gd name="connsiteY19" fmla="*/ 505005 h 3948988"/>
              <a:gd name="connsiteX20" fmla="*/ 4937691 w 5508812"/>
              <a:gd name="connsiteY20" fmla="*/ 545153 h 3948988"/>
              <a:gd name="connsiteX21" fmla="*/ 5034458 w 5508812"/>
              <a:gd name="connsiteY21" fmla="*/ 448386 h 3948988"/>
              <a:gd name="connsiteX22" fmla="*/ 5131224 w 5508812"/>
              <a:gd name="connsiteY22" fmla="*/ 545153 h 3948988"/>
              <a:gd name="connsiteX23" fmla="*/ 5171372 w 5508812"/>
              <a:gd name="connsiteY23" fmla="*/ 505005 h 3948988"/>
              <a:gd name="connsiteX24" fmla="*/ 5074605 w 5508812"/>
              <a:gd name="connsiteY24" fmla="*/ 408239 h 3948988"/>
              <a:gd name="connsiteX25" fmla="*/ 5171372 w 5508812"/>
              <a:gd name="connsiteY25" fmla="*/ 311472 h 3948988"/>
              <a:gd name="connsiteX26" fmla="*/ 5131224 w 5508812"/>
              <a:gd name="connsiteY26" fmla="*/ 271324 h 3948988"/>
              <a:gd name="connsiteX27" fmla="*/ 5034458 w 5508812"/>
              <a:gd name="connsiteY27" fmla="*/ 368091 h 3948988"/>
              <a:gd name="connsiteX28" fmla="*/ 4321755 w 5508812"/>
              <a:gd name="connsiteY28" fmla="*/ 264914 h 3948988"/>
              <a:gd name="connsiteX29" fmla="*/ 4321755 w 5508812"/>
              <a:gd name="connsiteY29" fmla="*/ 542369 h 3948988"/>
              <a:gd name="connsiteX30" fmla="*/ 4677097 w 5508812"/>
              <a:gd name="connsiteY30" fmla="*/ 542369 h 3948988"/>
              <a:gd name="connsiteX31" fmla="*/ 4677097 w 5508812"/>
              <a:gd name="connsiteY31" fmla="*/ 264914 h 3948988"/>
              <a:gd name="connsiteX32" fmla="*/ 0 w 5508812"/>
              <a:gd name="connsiteY32" fmla="*/ 0 h 3948988"/>
              <a:gd name="connsiteX33" fmla="*/ 5508812 w 5508812"/>
              <a:gd name="connsiteY33" fmla="*/ 0 h 3948988"/>
              <a:gd name="connsiteX34" fmla="*/ 5508812 w 5508812"/>
              <a:gd name="connsiteY34" fmla="*/ 3948988 h 3948988"/>
              <a:gd name="connsiteX35" fmla="*/ 8 w 5508812"/>
              <a:gd name="connsiteY35" fmla="*/ 3948988 h 3948988"/>
              <a:gd name="connsiteX36" fmla="*/ 0 w 5508812"/>
              <a:gd name="connsiteY36" fmla="*/ 0 h 3948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508812" h="3948988">
                <a:moveTo>
                  <a:pt x="185248" y="684910"/>
                </a:moveTo>
                <a:cubicBezTo>
                  <a:pt x="151304" y="684910"/>
                  <a:pt x="123790" y="712425"/>
                  <a:pt x="123790" y="746369"/>
                </a:cubicBezTo>
                <a:lnTo>
                  <a:pt x="123790" y="3751115"/>
                </a:lnTo>
                <a:cubicBezTo>
                  <a:pt x="123790" y="3785059"/>
                  <a:pt x="151304" y="3812574"/>
                  <a:pt x="185248" y="3812574"/>
                </a:cubicBezTo>
                <a:lnTo>
                  <a:pt x="5323548" y="3812574"/>
                </a:lnTo>
                <a:cubicBezTo>
                  <a:pt x="5357492" y="3812574"/>
                  <a:pt x="5385006" y="3785059"/>
                  <a:pt x="5385006" y="3751115"/>
                </a:cubicBezTo>
                <a:lnTo>
                  <a:pt x="5385006" y="746369"/>
                </a:lnTo>
                <a:cubicBezTo>
                  <a:pt x="5385006" y="712425"/>
                  <a:pt x="5357492" y="684910"/>
                  <a:pt x="5323548" y="684910"/>
                </a:cubicBezTo>
                <a:close/>
                <a:moveTo>
                  <a:pt x="3850847" y="463091"/>
                </a:moveTo>
                <a:lnTo>
                  <a:pt x="3850847" y="542369"/>
                </a:lnTo>
                <a:lnTo>
                  <a:pt x="4144426" y="542369"/>
                </a:lnTo>
                <a:lnTo>
                  <a:pt x="4144426" y="463091"/>
                </a:lnTo>
                <a:close/>
                <a:moveTo>
                  <a:pt x="4363479" y="342189"/>
                </a:moveTo>
                <a:lnTo>
                  <a:pt x="4635373" y="342189"/>
                </a:lnTo>
                <a:lnTo>
                  <a:pt x="4635373" y="493227"/>
                </a:lnTo>
                <a:lnTo>
                  <a:pt x="4363479" y="493227"/>
                </a:lnTo>
                <a:close/>
                <a:moveTo>
                  <a:pt x="4937691" y="271324"/>
                </a:moveTo>
                <a:lnTo>
                  <a:pt x="4897543" y="311472"/>
                </a:lnTo>
                <a:lnTo>
                  <a:pt x="4994310" y="408239"/>
                </a:lnTo>
                <a:lnTo>
                  <a:pt x="4897543" y="505005"/>
                </a:lnTo>
                <a:lnTo>
                  <a:pt x="4937691" y="545153"/>
                </a:lnTo>
                <a:lnTo>
                  <a:pt x="5034458" y="448386"/>
                </a:lnTo>
                <a:lnTo>
                  <a:pt x="5131224" y="545153"/>
                </a:lnTo>
                <a:lnTo>
                  <a:pt x="5171372" y="505005"/>
                </a:lnTo>
                <a:lnTo>
                  <a:pt x="5074605" y="408239"/>
                </a:lnTo>
                <a:lnTo>
                  <a:pt x="5171372" y="311472"/>
                </a:lnTo>
                <a:lnTo>
                  <a:pt x="5131224" y="271324"/>
                </a:lnTo>
                <a:lnTo>
                  <a:pt x="5034458" y="368091"/>
                </a:lnTo>
                <a:close/>
                <a:moveTo>
                  <a:pt x="4321755" y="264914"/>
                </a:moveTo>
                <a:lnTo>
                  <a:pt x="4321755" y="542369"/>
                </a:lnTo>
                <a:lnTo>
                  <a:pt x="4677097" y="542369"/>
                </a:lnTo>
                <a:lnTo>
                  <a:pt x="4677097" y="264914"/>
                </a:lnTo>
                <a:close/>
                <a:moveTo>
                  <a:pt x="0" y="0"/>
                </a:moveTo>
                <a:lnTo>
                  <a:pt x="5508812" y="0"/>
                </a:lnTo>
                <a:lnTo>
                  <a:pt x="5508812" y="3948988"/>
                </a:lnTo>
                <a:lnTo>
                  <a:pt x="8" y="3948988"/>
                </a:lnTo>
                <a:cubicBezTo>
                  <a:pt x="5" y="2632659"/>
                  <a:pt x="3" y="1316329"/>
                  <a:pt x="0"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15" name="Rectangle 14"/>
          <p:cNvSpPr/>
          <p:nvPr/>
        </p:nvSpPr>
        <p:spPr>
          <a:xfrm>
            <a:off x="6557703" y="4800882"/>
            <a:ext cx="520014" cy="461665"/>
          </a:xfrm>
          <a:prstGeom prst="rect">
            <a:avLst/>
          </a:prstGeom>
          <a:ln>
            <a:noFill/>
          </a:ln>
        </p:spPr>
        <p:txBody>
          <a:bodyPr wrap="none" lIns="45720">
            <a:spAutoFit/>
          </a:bodyPr>
          <a:lstStyle/>
          <a:p>
            <a:pPr marL="0" marR="0" lvl="0" indent="0" defTabSz="914400" eaLnBrk="1" fontAlgn="auto" latinLnBrk="0" hangingPunct="1">
              <a:lnSpc>
                <a:spcPct val="100000"/>
              </a:lnSpc>
              <a:spcBef>
                <a:spcPts val="0"/>
              </a:spcBef>
              <a:spcAft>
                <a:spcPts val="200"/>
              </a:spcAft>
              <a:buClrTx/>
              <a:buSzTx/>
              <a:buFontTx/>
              <a:buNone/>
              <a:tabLst/>
              <a:defRPr/>
            </a:pPr>
            <a:r>
              <a:rPr lang="en-US" sz="800" kern="0" dirty="0">
                <a:solidFill>
                  <a:srgbClr val="0078D7"/>
                </a:solidFill>
                <a:latin typeface="Segoe UI Semibold" charset="0"/>
                <a:ea typeface="Segoe UI Semibold" charset="0"/>
                <a:cs typeface="Segoe UI Semibold" charset="0"/>
              </a:rPr>
              <a:t>Python, </a:t>
            </a:r>
            <a:br>
              <a:rPr lang="en-US" sz="800" kern="0" dirty="0">
                <a:solidFill>
                  <a:srgbClr val="0078D7"/>
                </a:solidFill>
                <a:latin typeface="Segoe UI Semibold" charset="0"/>
                <a:ea typeface="Segoe UI Semibold" charset="0"/>
                <a:cs typeface="Segoe UI Semibold" charset="0"/>
              </a:rPr>
            </a:br>
            <a:r>
              <a:rPr lang="en-US" sz="800" kern="0" dirty="0">
                <a:solidFill>
                  <a:srgbClr val="0078D7"/>
                </a:solidFill>
                <a:latin typeface="Segoe UI Semibold" charset="0"/>
                <a:ea typeface="Segoe UI Semibold" charset="0"/>
                <a:cs typeface="Segoe UI Semibold" charset="0"/>
              </a:rPr>
              <a:t>Ruby, …</a:t>
            </a:r>
            <a:br>
              <a:rPr lang="en-US" sz="800" kern="0" dirty="0">
                <a:solidFill>
                  <a:srgbClr val="0078D7"/>
                </a:solidFill>
                <a:latin typeface="Segoe UI Semibold" charset="0"/>
                <a:ea typeface="Segoe UI Semibold" charset="0"/>
                <a:cs typeface="Segoe UI Semibold" charset="0"/>
              </a:rPr>
            </a:br>
            <a:endParaRPr kumimoji="0" lang="en-US" sz="800"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endParaRPr>
          </a:p>
        </p:txBody>
      </p:sp>
      <p:grpSp>
        <p:nvGrpSpPr>
          <p:cNvPr id="5" name="Group 4"/>
          <p:cNvGrpSpPr/>
          <p:nvPr/>
        </p:nvGrpSpPr>
        <p:grpSpPr>
          <a:xfrm>
            <a:off x="7071820" y="340330"/>
            <a:ext cx="1079850" cy="910286"/>
            <a:chOff x="6552829" y="173652"/>
            <a:chExt cx="1161501" cy="979116"/>
          </a:xfrm>
        </p:grpSpPr>
        <p:grpSp>
          <p:nvGrpSpPr>
            <p:cNvPr id="109" name="Group 108"/>
            <p:cNvGrpSpPr/>
            <p:nvPr/>
          </p:nvGrpSpPr>
          <p:grpSpPr>
            <a:xfrm>
              <a:off x="6806100" y="173652"/>
              <a:ext cx="908230" cy="398290"/>
              <a:chOff x="4526493" y="1844403"/>
              <a:chExt cx="1746715" cy="765999"/>
            </a:xfrm>
          </p:grpSpPr>
          <p:grpSp>
            <p:nvGrpSpPr>
              <p:cNvPr id="110" name="Group 109"/>
              <p:cNvGrpSpPr/>
              <p:nvPr/>
            </p:nvGrpSpPr>
            <p:grpSpPr>
              <a:xfrm>
                <a:off x="4526493" y="1844403"/>
                <a:ext cx="1746715" cy="765999"/>
                <a:chOff x="4391082" y="1855071"/>
                <a:chExt cx="2250042" cy="765998"/>
              </a:xfrm>
            </p:grpSpPr>
            <p:sp>
              <p:nvSpPr>
                <p:cNvPr id="117" name="Chevron 116"/>
                <p:cNvSpPr/>
                <p:nvPr/>
              </p:nvSpPr>
              <p:spPr>
                <a:xfrm rot="10800000">
                  <a:off x="6319876" y="1937565"/>
                  <a:ext cx="321248" cy="683504"/>
                </a:xfrm>
                <a:prstGeom prst="chevron">
                  <a:avLst>
                    <a:gd name="adj" fmla="val 163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8" name="Chevron 117"/>
                <p:cNvSpPr/>
                <p:nvPr/>
              </p:nvSpPr>
              <p:spPr>
                <a:xfrm rot="10800000">
                  <a:off x="6434676" y="1970238"/>
                  <a:ext cx="161605" cy="616244"/>
                </a:xfrm>
                <a:prstGeom prst="chevron">
                  <a:avLst>
                    <a:gd name="adj" fmla="val 28689"/>
                  </a:avLst>
                </a:prstGeom>
                <a:solidFill>
                  <a:srgbClr val="006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19" name="Parallelogram 118"/>
                <p:cNvSpPr/>
                <p:nvPr/>
              </p:nvSpPr>
              <p:spPr>
                <a:xfrm>
                  <a:off x="5869117" y="1937565"/>
                  <a:ext cx="673294" cy="683504"/>
                </a:xfrm>
                <a:prstGeom prst="parallelogram">
                  <a:avLst>
                    <a:gd name="adj" fmla="val 14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0" name="Parallelogram 119"/>
                <p:cNvSpPr/>
                <p:nvPr/>
              </p:nvSpPr>
              <p:spPr>
                <a:xfrm>
                  <a:off x="5874803" y="1970238"/>
                  <a:ext cx="716817" cy="616391"/>
                </a:xfrm>
                <a:prstGeom prst="parallelogram">
                  <a:avLst>
                    <a:gd name="adj" fmla="val 14922"/>
                  </a:avLst>
                </a:prstGeom>
                <a:solidFill>
                  <a:srgbClr val="0067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1" name="Freeform 120"/>
                <p:cNvSpPr/>
                <p:nvPr/>
              </p:nvSpPr>
              <p:spPr>
                <a:xfrm>
                  <a:off x="5851710" y="2528071"/>
                  <a:ext cx="549074" cy="91123"/>
                </a:xfrm>
                <a:custGeom>
                  <a:avLst/>
                  <a:gdLst>
                    <a:gd name="connsiteX0" fmla="*/ 746125 w 746125"/>
                    <a:gd name="connsiteY0" fmla="*/ 25400 h 304800"/>
                    <a:gd name="connsiteX1" fmla="*/ 0 w 746125"/>
                    <a:gd name="connsiteY1" fmla="*/ 304800 h 304800"/>
                    <a:gd name="connsiteX2" fmla="*/ 50800 w 746125"/>
                    <a:gd name="connsiteY2" fmla="*/ 0 h 304800"/>
                    <a:gd name="connsiteX3" fmla="*/ 746125 w 746125"/>
                    <a:gd name="connsiteY3" fmla="*/ 25400 h 304800"/>
                    <a:gd name="connsiteX0" fmla="*/ 746125 w 746125"/>
                    <a:gd name="connsiteY0" fmla="*/ 25400 h 304800"/>
                    <a:gd name="connsiteX1" fmla="*/ 0 w 746125"/>
                    <a:gd name="connsiteY1" fmla="*/ 304800 h 304800"/>
                    <a:gd name="connsiteX2" fmla="*/ 31750 w 746125"/>
                    <a:gd name="connsiteY2" fmla="*/ 0 h 304800"/>
                    <a:gd name="connsiteX3" fmla="*/ 746125 w 746125"/>
                    <a:gd name="connsiteY3" fmla="*/ 25400 h 304800"/>
                  </a:gdLst>
                  <a:ahLst/>
                  <a:cxnLst>
                    <a:cxn ang="0">
                      <a:pos x="connsiteX0" y="connsiteY0"/>
                    </a:cxn>
                    <a:cxn ang="0">
                      <a:pos x="connsiteX1" y="connsiteY1"/>
                    </a:cxn>
                    <a:cxn ang="0">
                      <a:pos x="connsiteX2" y="connsiteY2"/>
                    </a:cxn>
                    <a:cxn ang="0">
                      <a:pos x="connsiteX3" y="connsiteY3"/>
                    </a:cxn>
                  </a:cxnLst>
                  <a:rect l="l" t="t" r="r" b="b"/>
                  <a:pathLst>
                    <a:path w="746125" h="304800">
                      <a:moveTo>
                        <a:pt x="746125" y="25400"/>
                      </a:moveTo>
                      <a:lnTo>
                        <a:pt x="0" y="304800"/>
                      </a:lnTo>
                      <a:lnTo>
                        <a:pt x="31750" y="0"/>
                      </a:lnTo>
                      <a:lnTo>
                        <a:pt x="746125" y="254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2" name="Parallelogram 121"/>
                <p:cNvSpPr/>
                <p:nvPr/>
              </p:nvSpPr>
              <p:spPr>
                <a:xfrm>
                  <a:off x="4391082" y="1855071"/>
                  <a:ext cx="2125466" cy="683505"/>
                </a:xfrm>
                <a:prstGeom prst="parallelogram">
                  <a:avLst>
                    <a:gd name="adj" fmla="val 1492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3" name="Parallelogram 122"/>
                <p:cNvSpPr/>
                <p:nvPr/>
              </p:nvSpPr>
              <p:spPr>
                <a:xfrm>
                  <a:off x="4458084" y="1887747"/>
                  <a:ext cx="2058464" cy="616390"/>
                </a:xfrm>
                <a:prstGeom prst="parallelogram">
                  <a:avLst>
                    <a:gd name="adj" fmla="val 14922"/>
                  </a:avLst>
                </a:prstGeom>
                <a:solidFill>
                  <a:srgbClr val="0077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8D7"/>
                    </a:solidFill>
                  </a:endParaRPr>
                </a:p>
              </p:txBody>
            </p:sp>
          </p:grpSp>
          <p:sp>
            <p:nvSpPr>
              <p:cNvPr id="112" name="Content Placeholder 2"/>
              <p:cNvSpPr txBox="1">
                <a:spLocks/>
              </p:cNvSpPr>
              <p:nvPr/>
            </p:nvSpPr>
            <p:spPr>
              <a:xfrm>
                <a:off x="4755474" y="2094293"/>
                <a:ext cx="1136566" cy="203732"/>
              </a:xfrm>
              <a:prstGeom prst="rect">
                <a:avLst/>
              </a:prstGeom>
            </p:spPr>
            <p:txBody>
              <a:bodyPr lIns="91440" tIns="0" rIns="0" bIns="0" anchor="ctr">
                <a:no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gn="ctr">
                  <a:spcBef>
                    <a:spcPts val="0"/>
                  </a:spcBef>
                  <a:spcAft>
                    <a:spcPts val="1765"/>
                  </a:spcAft>
                  <a:buClr>
                    <a:schemeClr val="bg1"/>
                  </a:buClr>
                  <a:buFont typeface="Arial" panose="020B0604020202020204" pitchFamily="34" charset="0"/>
                  <a:buNone/>
                </a:pPr>
                <a:r>
                  <a:rPr lang="en-US" sz="1400" b="1" cap="all" dirty="0">
                    <a:solidFill>
                      <a:schemeClr val="bg1"/>
                    </a:solidFill>
                    <a:latin typeface="Segoe UI" charset="0"/>
                    <a:ea typeface="Segoe UI" charset="0"/>
                    <a:cs typeface="Segoe UI" charset="0"/>
                  </a:rPr>
                  <a:t>NEW</a:t>
                </a:r>
              </a:p>
            </p:txBody>
          </p:sp>
        </p:grpSp>
        <p:grpSp>
          <p:nvGrpSpPr>
            <p:cNvPr id="76" name="Group 75"/>
            <p:cNvGrpSpPr/>
            <p:nvPr/>
          </p:nvGrpSpPr>
          <p:grpSpPr>
            <a:xfrm>
              <a:off x="6552829" y="370848"/>
              <a:ext cx="656092" cy="781920"/>
              <a:chOff x="1811338" y="2714625"/>
              <a:chExt cx="2897187" cy="3452813"/>
            </a:xfrm>
            <a:solidFill>
              <a:schemeClr val="bg1"/>
            </a:solidFill>
          </p:grpSpPr>
          <p:sp>
            <p:nvSpPr>
              <p:cNvPr id="77" name="Freeform 13"/>
              <p:cNvSpPr>
                <a:spLocks/>
              </p:cNvSpPr>
              <p:nvPr/>
            </p:nvSpPr>
            <p:spPr bwMode="auto">
              <a:xfrm>
                <a:off x="2298700" y="3394075"/>
                <a:ext cx="1931988" cy="2565400"/>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8" name="Freeform 14"/>
              <p:cNvSpPr>
                <a:spLocks/>
              </p:cNvSpPr>
              <p:nvPr/>
            </p:nvSpPr>
            <p:spPr bwMode="auto">
              <a:xfrm>
                <a:off x="2770188" y="2714625"/>
                <a:ext cx="1069975" cy="135096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15"/>
              <p:cNvSpPr>
                <a:spLocks/>
              </p:cNvSpPr>
              <p:nvPr/>
            </p:nvSpPr>
            <p:spPr bwMode="auto">
              <a:xfrm>
                <a:off x="3165475" y="5424488"/>
                <a:ext cx="912813" cy="633413"/>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0" name="Freeform 16"/>
              <p:cNvSpPr>
                <a:spLocks/>
              </p:cNvSpPr>
              <p:nvPr/>
            </p:nvSpPr>
            <p:spPr bwMode="auto">
              <a:xfrm>
                <a:off x="2344738" y="5424488"/>
                <a:ext cx="855663" cy="633413"/>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2" name="Freeform 17"/>
              <p:cNvSpPr>
                <a:spLocks/>
              </p:cNvSpPr>
              <p:nvPr/>
            </p:nvSpPr>
            <p:spPr bwMode="auto">
              <a:xfrm>
                <a:off x="2474913" y="3654425"/>
                <a:ext cx="1470025" cy="2185988"/>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3" name="Freeform 18"/>
              <p:cNvSpPr>
                <a:spLocks/>
              </p:cNvSpPr>
              <p:nvPr/>
            </p:nvSpPr>
            <p:spPr bwMode="auto">
              <a:xfrm>
                <a:off x="1811338" y="5070475"/>
                <a:ext cx="1117600" cy="1087438"/>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grp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19"/>
              <p:cNvSpPr>
                <a:spLocks/>
              </p:cNvSpPr>
              <p:nvPr/>
            </p:nvSpPr>
            <p:spPr bwMode="auto">
              <a:xfrm>
                <a:off x="3698875" y="5132388"/>
                <a:ext cx="1009650" cy="1035050"/>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grp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0"/>
              <p:cNvSpPr>
                <a:spLocks/>
              </p:cNvSpPr>
              <p:nvPr/>
            </p:nvSpPr>
            <p:spPr bwMode="auto">
              <a:xfrm>
                <a:off x="2841625" y="3228975"/>
                <a:ext cx="246063" cy="387350"/>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6" name="Freeform 21"/>
              <p:cNvSpPr>
                <a:spLocks/>
              </p:cNvSpPr>
              <p:nvPr/>
            </p:nvSpPr>
            <p:spPr bwMode="auto">
              <a:xfrm>
                <a:off x="3217863" y="3203575"/>
                <a:ext cx="336550" cy="41116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87" name="Freeform 22"/>
              <p:cNvSpPr>
                <a:spLocks/>
              </p:cNvSpPr>
              <p:nvPr/>
            </p:nvSpPr>
            <p:spPr bwMode="auto">
              <a:xfrm>
                <a:off x="2986088" y="3386138"/>
                <a:ext cx="357188" cy="260350"/>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8" name="Freeform 23"/>
              <p:cNvSpPr>
                <a:spLocks/>
              </p:cNvSpPr>
              <p:nvPr/>
            </p:nvSpPr>
            <p:spPr bwMode="auto">
              <a:xfrm>
                <a:off x="3702050" y="3890963"/>
                <a:ext cx="719138" cy="1403350"/>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9" name="Freeform 24"/>
              <p:cNvSpPr>
                <a:spLocks/>
              </p:cNvSpPr>
              <p:nvPr/>
            </p:nvSpPr>
            <p:spPr bwMode="auto">
              <a:xfrm>
                <a:off x="3702050" y="5119688"/>
                <a:ext cx="1003300" cy="1035050"/>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0" name="Freeform 25"/>
              <p:cNvSpPr>
                <a:spLocks/>
              </p:cNvSpPr>
              <p:nvPr/>
            </p:nvSpPr>
            <p:spPr bwMode="auto">
              <a:xfrm>
                <a:off x="3829050" y="4313238"/>
                <a:ext cx="330200" cy="936625"/>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1" name="Freeform 26"/>
              <p:cNvSpPr>
                <a:spLocks/>
              </p:cNvSpPr>
              <p:nvPr/>
            </p:nvSpPr>
            <p:spPr bwMode="auto">
              <a:xfrm>
                <a:off x="3938588" y="5019675"/>
                <a:ext cx="422275" cy="346075"/>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2" name="Freeform 27"/>
              <p:cNvSpPr>
                <a:spLocks/>
              </p:cNvSpPr>
              <p:nvPr/>
            </p:nvSpPr>
            <p:spPr bwMode="auto">
              <a:xfrm>
                <a:off x="3956050" y="5005388"/>
                <a:ext cx="301625" cy="100013"/>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3" name="Freeform 28"/>
              <p:cNvSpPr>
                <a:spLocks/>
              </p:cNvSpPr>
              <p:nvPr/>
            </p:nvSpPr>
            <p:spPr bwMode="auto">
              <a:xfrm>
                <a:off x="2219325" y="4192588"/>
                <a:ext cx="600075" cy="1323975"/>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4" name="Freeform 29"/>
              <p:cNvSpPr>
                <a:spLocks/>
              </p:cNvSpPr>
              <p:nvPr/>
            </p:nvSpPr>
            <p:spPr bwMode="auto">
              <a:xfrm>
                <a:off x="2201863" y="3946525"/>
                <a:ext cx="709613" cy="1662113"/>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5" name="Freeform 30"/>
              <p:cNvSpPr>
                <a:spLocks/>
              </p:cNvSpPr>
              <p:nvPr/>
            </p:nvSpPr>
            <p:spPr bwMode="auto">
              <a:xfrm>
                <a:off x="1817688" y="5054600"/>
                <a:ext cx="1111250" cy="1095375"/>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6" name="Freeform 31"/>
              <p:cNvSpPr>
                <a:spLocks/>
              </p:cNvSpPr>
              <p:nvPr/>
            </p:nvSpPr>
            <p:spPr bwMode="auto">
              <a:xfrm>
                <a:off x="3298825" y="3324225"/>
                <a:ext cx="188913" cy="225425"/>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7" name="Freeform 32"/>
              <p:cNvSpPr>
                <a:spLocks/>
              </p:cNvSpPr>
              <p:nvPr/>
            </p:nvSpPr>
            <p:spPr bwMode="auto">
              <a:xfrm>
                <a:off x="3386138" y="3354388"/>
                <a:ext cx="77788" cy="82550"/>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98" name="Freeform 33"/>
              <p:cNvSpPr>
                <a:spLocks/>
              </p:cNvSpPr>
              <p:nvPr/>
            </p:nvSpPr>
            <p:spPr bwMode="auto">
              <a:xfrm>
                <a:off x="2887663" y="3336925"/>
                <a:ext cx="146050" cy="212725"/>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00" name="Freeform 34"/>
              <p:cNvSpPr>
                <a:spLocks/>
              </p:cNvSpPr>
              <p:nvPr/>
            </p:nvSpPr>
            <p:spPr bwMode="auto">
              <a:xfrm>
                <a:off x="2957513" y="3362325"/>
                <a:ext cx="52388" cy="84138"/>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1" name="Freeform 35"/>
              <p:cNvSpPr>
                <a:spLocks/>
              </p:cNvSpPr>
              <p:nvPr/>
            </p:nvSpPr>
            <p:spPr bwMode="auto">
              <a:xfrm>
                <a:off x="3411538" y="3128963"/>
                <a:ext cx="142875" cy="127000"/>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2" name="Freeform 36"/>
              <p:cNvSpPr>
                <a:spLocks/>
              </p:cNvSpPr>
              <p:nvPr/>
            </p:nvSpPr>
            <p:spPr bwMode="auto">
              <a:xfrm>
                <a:off x="2940050" y="3154363"/>
                <a:ext cx="133350" cy="106363"/>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3" name="Freeform 37"/>
              <p:cNvSpPr>
                <a:spLocks/>
              </p:cNvSpPr>
              <p:nvPr/>
            </p:nvSpPr>
            <p:spPr bwMode="auto">
              <a:xfrm>
                <a:off x="2836863" y="3443288"/>
                <a:ext cx="701675" cy="361950"/>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grpFill/>
              <a:ln w="381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38"/>
              <p:cNvSpPr>
                <a:spLocks/>
              </p:cNvSpPr>
              <p:nvPr/>
            </p:nvSpPr>
            <p:spPr bwMode="auto">
              <a:xfrm>
                <a:off x="2836863" y="3630613"/>
                <a:ext cx="714375" cy="327025"/>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grp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39"/>
              <p:cNvSpPr>
                <a:spLocks/>
              </p:cNvSpPr>
              <p:nvPr/>
            </p:nvSpPr>
            <p:spPr bwMode="auto">
              <a:xfrm>
                <a:off x="2838450" y="3594100"/>
                <a:ext cx="709613" cy="358775"/>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6" name="Freeform 40"/>
              <p:cNvSpPr>
                <a:spLocks/>
              </p:cNvSpPr>
              <p:nvPr/>
            </p:nvSpPr>
            <p:spPr bwMode="auto">
              <a:xfrm>
                <a:off x="2865438" y="3562350"/>
                <a:ext cx="615950" cy="271463"/>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grpFill/>
              <a:ln w="3810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41"/>
              <p:cNvSpPr>
                <a:spLocks/>
              </p:cNvSpPr>
              <p:nvPr/>
            </p:nvSpPr>
            <p:spPr bwMode="auto">
              <a:xfrm>
                <a:off x="2836863" y="3457575"/>
                <a:ext cx="701675" cy="358775"/>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grpFill/>
              <a:ln w="38100">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08" name="Freeform 42"/>
              <p:cNvSpPr>
                <a:spLocks noEditPoints="1"/>
              </p:cNvSpPr>
              <p:nvPr/>
            </p:nvSpPr>
            <p:spPr bwMode="auto">
              <a:xfrm>
                <a:off x="3021013" y="3502025"/>
                <a:ext cx="228600" cy="33338"/>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grpFill/>
              <a:ln w="38100">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6552829" y="370848"/>
              <a:ext cx="656092" cy="781920"/>
              <a:chOff x="1811338" y="2714625"/>
              <a:chExt cx="2897187" cy="3452813"/>
            </a:xfrm>
          </p:grpSpPr>
          <p:sp>
            <p:nvSpPr>
              <p:cNvPr id="65" name="Freeform 13"/>
              <p:cNvSpPr>
                <a:spLocks/>
              </p:cNvSpPr>
              <p:nvPr/>
            </p:nvSpPr>
            <p:spPr bwMode="auto">
              <a:xfrm>
                <a:off x="2298700" y="3394075"/>
                <a:ext cx="1931988" cy="2565400"/>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4"/>
              <p:cNvSpPr>
                <a:spLocks/>
              </p:cNvSpPr>
              <p:nvPr/>
            </p:nvSpPr>
            <p:spPr bwMode="auto">
              <a:xfrm>
                <a:off x="2770188" y="2714625"/>
                <a:ext cx="1069975" cy="135096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5"/>
              <p:cNvSpPr>
                <a:spLocks/>
              </p:cNvSpPr>
              <p:nvPr/>
            </p:nvSpPr>
            <p:spPr bwMode="auto">
              <a:xfrm>
                <a:off x="3165475" y="5424488"/>
                <a:ext cx="912813" cy="633413"/>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p:cNvSpPr>
                <a:spLocks/>
              </p:cNvSpPr>
              <p:nvPr/>
            </p:nvSpPr>
            <p:spPr bwMode="auto">
              <a:xfrm>
                <a:off x="2344738" y="5424488"/>
                <a:ext cx="855663" cy="633413"/>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7"/>
              <p:cNvSpPr>
                <a:spLocks/>
              </p:cNvSpPr>
              <p:nvPr/>
            </p:nvSpPr>
            <p:spPr bwMode="auto">
              <a:xfrm>
                <a:off x="2474913" y="3654425"/>
                <a:ext cx="1470025" cy="2185988"/>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70" name="Freeform 18"/>
              <p:cNvSpPr>
                <a:spLocks/>
              </p:cNvSpPr>
              <p:nvPr/>
            </p:nvSpPr>
            <p:spPr bwMode="auto">
              <a:xfrm>
                <a:off x="1811338" y="5070475"/>
                <a:ext cx="1117600" cy="1087438"/>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rgbClr val="0973D1"/>
              </a:solidFill>
              <a:ln w="9207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19"/>
              <p:cNvSpPr>
                <a:spLocks/>
              </p:cNvSpPr>
              <p:nvPr/>
            </p:nvSpPr>
            <p:spPr bwMode="auto">
              <a:xfrm>
                <a:off x="3698875" y="5132388"/>
                <a:ext cx="1009650" cy="1035050"/>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rgbClr val="0973D1"/>
              </a:solidFill>
              <a:ln w="9207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20"/>
              <p:cNvSpPr>
                <a:spLocks/>
              </p:cNvSpPr>
              <p:nvPr/>
            </p:nvSpPr>
            <p:spPr bwMode="auto">
              <a:xfrm>
                <a:off x="2841625" y="3228975"/>
                <a:ext cx="246063" cy="387350"/>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1" name="Freeform 21"/>
              <p:cNvSpPr>
                <a:spLocks/>
              </p:cNvSpPr>
              <p:nvPr/>
            </p:nvSpPr>
            <p:spPr bwMode="auto">
              <a:xfrm>
                <a:off x="3217863" y="3203575"/>
                <a:ext cx="336550" cy="41116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3" name="Freeform 22"/>
              <p:cNvSpPr>
                <a:spLocks/>
              </p:cNvSpPr>
              <p:nvPr/>
            </p:nvSpPr>
            <p:spPr bwMode="auto">
              <a:xfrm>
                <a:off x="2986088" y="3386138"/>
                <a:ext cx="357188" cy="260350"/>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3"/>
              <p:cNvSpPr>
                <a:spLocks/>
              </p:cNvSpPr>
              <p:nvPr/>
            </p:nvSpPr>
            <p:spPr bwMode="auto">
              <a:xfrm>
                <a:off x="3702050" y="3890963"/>
                <a:ext cx="719138" cy="1403350"/>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4"/>
              <p:cNvSpPr>
                <a:spLocks/>
              </p:cNvSpPr>
              <p:nvPr/>
            </p:nvSpPr>
            <p:spPr bwMode="auto">
              <a:xfrm>
                <a:off x="3702050" y="5119688"/>
                <a:ext cx="1003300" cy="1035050"/>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16" name="Freeform 25"/>
              <p:cNvSpPr>
                <a:spLocks/>
              </p:cNvSpPr>
              <p:nvPr/>
            </p:nvSpPr>
            <p:spPr bwMode="auto">
              <a:xfrm>
                <a:off x="3829050" y="4313238"/>
                <a:ext cx="330200" cy="936625"/>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4" name="Freeform 26"/>
              <p:cNvSpPr>
                <a:spLocks/>
              </p:cNvSpPr>
              <p:nvPr/>
            </p:nvSpPr>
            <p:spPr bwMode="auto">
              <a:xfrm>
                <a:off x="3938588" y="5019675"/>
                <a:ext cx="422275" cy="346075"/>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7"/>
              <p:cNvSpPr>
                <a:spLocks/>
              </p:cNvSpPr>
              <p:nvPr/>
            </p:nvSpPr>
            <p:spPr bwMode="auto">
              <a:xfrm>
                <a:off x="3956050" y="5005388"/>
                <a:ext cx="301625" cy="100013"/>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6" name="Freeform 28"/>
              <p:cNvSpPr>
                <a:spLocks/>
              </p:cNvSpPr>
              <p:nvPr/>
            </p:nvSpPr>
            <p:spPr bwMode="auto">
              <a:xfrm>
                <a:off x="2219325" y="4192588"/>
                <a:ext cx="600075" cy="1323975"/>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7" name="Freeform 29"/>
              <p:cNvSpPr>
                <a:spLocks/>
              </p:cNvSpPr>
              <p:nvPr/>
            </p:nvSpPr>
            <p:spPr bwMode="auto">
              <a:xfrm>
                <a:off x="2201863" y="3946525"/>
                <a:ext cx="709613" cy="1662113"/>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30"/>
              <p:cNvSpPr>
                <a:spLocks/>
              </p:cNvSpPr>
              <p:nvPr/>
            </p:nvSpPr>
            <p:spPr bwMode="auto">
              <a:xfrm>
                <a:off x="1817688" y="5054600"/>
                <a:ext cx="1111250" cy="1095375"/>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9" name="Freeform 31"/>
              <p:cNvSpPr>
                <a:spLocks/>
              </p:cNvSpPr>
              <p:nvPr/>
            </p:nvSpPr>
            <p:spPr bwMode="auto">
              <a:xfrm>
                <a:off x="3298825" y="3324225"/>
                <a:ext cx="188913" cy="225425"/>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32"/>
              <p:cNvSpPr>
                <a:spLocks/>
              </p:cNvSpPr>
              <p:nvPr/>
            </p:nvSpPr>
            <p:spPr bwMode="auto">
              <a:xfrm>
                <a:off x="3386138" y="3354388"/>
                <a:ext cx="77788" cy="82550"/>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1" name="Freeform 33"/>
              <p:cNvSpPr>
                <a:spLocks/>
              </p:cNvSpPr>
              <p:nvPr/>
            </p:nvSpPr>
            <p:spPr bwMode="auto">
              <a:xfrm>
                <a:off x="2887663" y="3336925"/>
                <a:ext cx="146050" cy="212725"/>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34"/>
              <p:cNvSpPr>
                <a:spLocks/>
              </p:cNvSpPr>
              <p:nvPr/>
            </p:nvSpPr>
            <p:spPr bwMode="auto">
              <a:xfrm>
                <a:off x="2957513" y="3362325"/>
                <a:ext cx="52388" cy="84138"/>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rgbClr val="FEFEFC"/>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3" name="Freeform 35"/>
              <p:cNvSpPr>
                <a:spLocks/>
              </p:cNvSpPr>
              <p:nvPr/>
            </p:nvSpPr>
            <p:spPr bwMode="auto">
              <a:xfrm>
                <a:off x="3411538" y="3128963"/>
                <a:ext cx="142875" cy="127000"/>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4" name="Freeform 36"/>
              <p:cNvSpPr>
                <a:spLocks/>
              </p:cNvSpPr>
              <p:nvPr/>
            </p:nvSpPr>
            <p:spPr bwMode="auto">
              <a:xfrm>
                <a:off x="2940050" y="3154363"/>
                <a:ext cx="133350" cy="106363"/>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5" name="Freeform 37"/>
              <p:cNvSpPr>
                <a:spLocks/>
              </p:cNvSpPr>
              <p:nvPr/>
            </p:nvSpPr>
            <p:spPr bwMode="auto">
              <a:xfrm>
                <a:off x="2836863" y="3443288"/>
                <a:ext cx="701675" cy="361950"/>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973D1"/>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 name="Freeform 38"/>
              <p:cNvSpPr>
                <a:spLocks/>
              </p:cNvSpPr>
              <p:nvPr/>
            </p:nvSpPr>
            <p:spPr bwMode="auto">
              <a:xfrm>
                <a:off x="2836863" y="3630613"/>
                <a:ext cx="714375" cy="327025"/>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973D1"/>
              </a:solidFill>
              <a:ln w="349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39"/>
              <p:cNvSpPr>
                <a:spLocks/>
              </p:cNvSpPr>
              <p:nvPr/>
            </p:nvSpPr>
            <p:spPr bwMode="auto">
              <a:xfrm>
                <a:off x="2838450" y="3594100"/>
                <a:ext cx="709613" cy="358775"/>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w="9525">
                <a:solidFill>
                  <a:srgbClr val="0973D1"/>
                </a:solid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8" name="Freeform 40"/>
              <p:cNvSpPr>
                <a:spLocks/>
              </p:cNvSpPr>
              <p:nvPr/>
            </p:nvSpPr>
            <p:spPr bwMode="auto">
              <a:xfrm>
                <a:off x="2865438" y="3562350"/>
                <a:ext cx="615950" cy="271463"/>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rgbClr val="0973D1"/>
              </a:solidFill>
              <a:ln w="34925"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 name="Freeform 41"/>
              <p:cNvSpPr>
                <a:spLocks/>
              </p:cNvSpPr>
              <p:nvPr/>
            </p:nvSpPr>
            <p:spPr bwMode="auto">
              <a:xfrm>
                <a:off x="2836863" y="3457575"/>
                <a:ext cx="701675" cy="358775"/>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w="9525">
                <a:noFill/>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0" name="Freeform 42"/>
              <p:cNvSpPr>
                <a:spLocks noEditPoints="1"/>
              </p:cNvSpPr>
              <p:nvPr/>
            </p:nvSpPr>
            <p:spPr bwMode="auto">
              <a:xfrm>
                <a:off x="3021013" y="3502025"/>
                <a:ext cx="228600" cy="33338"/>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973D1"/>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142" name="Picture 141"/>
          <p:cNvPicPr>
            <a:picLocks noChangeAspect="1"/>
          </p:cNvPicPr>
          <p:nvPr/>
        </p:nvPicPr>
        <p:blipFill>
          <a:blip r:embed="rId4"/>
          <a:stretch>
            <a:fillRect/>
          </a:stretch>
        </p:blipFill>
        <p:spPr>
          <a:xfrm>
            <a:off x="118263" y="6283233"/>
            <a:ext cx="2349476" cy="716197"/>
          </a:xfrm>
          <a:prstGeom prst="rect">
            <a:avLst/>
          </a:prstGeom>
        </p:spPr>
      </p:pic>
    </p:spTree>
    <p:extLst>
      <p:ext uri="{BB962C8B-B14F-4D97-AF65-F5344CB8AC3E}">
        <p14:creationId xmlns:p14="http://schemas.microsoft.com/office/powerpoint/2010/main" val="49702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Box 198"/>
          <p:cNvSpPr txBox="1"/>
          <p:nvPr/>
        </p:nvSpPr>
        <p:spPr>
          <a:xfrm>
            <a:off x="7312344" y="2773040"/>
            <a:ext cx="2332236" cy="2579172"/>
          </a:xfrm>
          <a:prstGeom prst="rect">
            <a:avLst/>
          </a:prstGeom>
          <a:solidFill>
            <a:srgbClr val="FFFFFF">
              <a:lumMod val="95000"/>
            </a:srgbClr>
          </a:solidFill>
        </p:spPr>
        <p:txBody>
          <a:bodyPr wrap="square" lIns="45694" tIns="63972" rIns="91388" bIns="149133" rtlCol="0">
            <a:noAutofit/>
          </a:bodyPr>
          <a:lstStyle/>
          <a:p>
            <a:pPr marL="1714" algn="ctr" defTabSz="931061" fontAlgn="base">
              <a:spcBef>
                <a:spcPts val="600"/>
              </a:spcBef>
              <a:spcAft>
                <a:spcPts val="600"/>
              </a:spcAft>
              <a:defRPr/>
            </a:pPr>
            <a:r>
              <a:rPr lang="en-US" sz="1598" kern="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1/12</a:t>
            </a:r>
            <a:r>
              <a:rPr lang="en-US" sz="1598" kern="0" baseline="3000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th</a:t>
            </a:r>
            <a:r>
              <a:rPr lang="en-US" sz="1598" kern="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 the cost of Oracle</a:t>
            </a:r>
          </a:p>
        </p:txBody>
      </p:sp>
      <p:sp>
        <p:nvSpPr>
          <p:cNvPr id="131" name="Arrow: Right 141"/>
          <p:cNvSpPr/>
          <p:nvPr/>
        </p:nvSpPr>
        <p:spPr>
          <a:xfrm>
            <a:off x="-1" y="5477046"/>
            <a:ext cx="12015217" cy="652827"/>
          </a:xfrm>
          <a:prstGeom prst="rightArrow">
            <a:avLst/>
          </a:prstGeom>
          <a:solidFill>
            <a:srgbClr val="002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TextBox 113"/>
          <p:cNvSpPr txBox="1"/>
          <p:nvPr/>
        </p:nvSpPr>
        <p:spPr>
          <a:xfrm>
            <a:off x="151843" y="6651151"/>
            <a:ext cx="5350294" cy="154967"/>
          </a:xfrm>
          <a:prstGeom prst="rect">
            <a:avLst/>
          </a:prstGeom>
          <a:noFill/>
        </p:spPr>
        <p:txBody>
          <a:bodyPr wrap="square" lIns="91414" tIns="146262" rIns="182828" bIns="146262" rtlCol="0">
            <a:noAutofit/>
          </a:bodyPr>
          <a:lstStyle/>
          <a:p>
            <a:pPr marL="0" marR="0" lvl="0" indent="0" algn="l" defTabSz="931505" rtl="0" eaLnBrk="1" fontAlgn="auto" latinLnBrk="0" hangingPunct="1">
              <a:lnSpc>
                <a:spcPct val="90000"/>
              </a:lnSpc>
              <a:spcBef>
                <a:spcPts val="0"/>
              </a:spcBef>
              <a:spcAft>
                <a:spcPts val="600"/>
              </a:spcAft>
              <a:buClrTx/>
              <a:buSzTx/>
              <a:buFontTx/>
              <a:buNone/>
              <a:tabLst/>
              <a:defRPr/>
            </a:pPr>
            <a:r>
              <a:rPr kumimoji="0" lang="en-US" sz="688" b="0" i="1" u="none" strike="noStrike" kern="0" cap="none" spc="0" normalizeH="0" baseline="0" noProof="0" dirty="0">
                <a:ln>
                  <a:noFill/>
                </a:ln>
                <a:solidFill>
                  <a:schemeClr val="bg1">
                    <a:lumMod val="75000"/>
                  </a:schemeClr>
                </a:solidFill>
                <a:effectLst/>
                <a:uLnTx/>
                <a:uFillTx/>
                <a:latin typeface="Segoe UI"/>
                <a:ea typeface="+mn-ea"/>
                <a:cs typeface="+mn-cs"/>
              </a:rPr>
              <a:t>National Institute of Standards and Technology Comprehensive Vulnerability Database update 1</a:t>
            </a:r>
            <a:r>
              <a:rPr lang="en-US" sz="688" i="1" kern="0" dirty="0">
                <a:solidFill>
                  <a:schemeClr val="bg1">
                    <a:lumMod val="75000"/>
                  </a:schemeClr>
                </a:solidFill>
                <a:latin typeface="Segoe UI"/>
              </a:rPr>
              <a:t>2</a:t>
            </a:r>
            <a:r>
              <a:rPr kumimoji="0" lang="en-US" sz="688" b="0" i="1" u="none" strike="noStrike" kern="0" cap="none" spc="0" normalizeH="0" baseline="0" noProof="0" dirty="0">
                <a:ln>
                  <a:noFill/>
                </a:ln>
                <a:solidFill>
                  <a:schemeClr val="bg1">
                    <a:lumMod val="75000"/>
                  </a:schemeClr>
                </a:solidFill>
                <a:effectLst/>
                <a:uLnTx/>
                <a:uFillTx/>
                <a:latin typeface="Segoe UI"/>
                <a:ea typeface="+mn-ea"/>
                <a:cs typeface="+mn-cs"/>
              </a:rPr>
              <a:t>/2016.</a:t>
            </a:r>
          </a:p>
        </p:txBody>
      </p:sp>
      <p:sp>
        <p:nvSpPr>
          <p:cNvPr id="21" name="TextBox 20"/>
          <p:cNvSpPr txBox="1"/>
          <p:nvPr/>
        </p:nvSpPr>
        <p:spPr>
          <a:xfrm>
            <a:off x="127338" y="2728142"/>
            <a:ext cx="2332236" cy="2579172"/>
          </a:xfrm>
          <a:prstGeom prst="rect">
            <a:avLst/>
          </a:prstGeom>
          <a:solidFill>
            <a:srgbClr val="FFFFFF">
              <a:lumMod val="95000"/>
            </a:srgbClr>
          </a:solidFill>
        </p:spPr>
        <p:txBody>
          <a:bodyPr wrap="square" lIns="45694" tIns="63972" rIns="91388" bIns="149133" rtlCol="0">
            <a:noAutofit/>
          </a:bodyPr>
          <a:lstStyle/>
          <a:p>
            <a:pPr marL="1714" algn="ctr" defTabSz="931061" fontAlgn="base">
              <a:spcBef>
                <a:spcPts val="600"/>
              </a:spcBef>
              <a:spcAft>
                <a:spcPts val="600"/>
              </a:spcAft>
              <a:defRPr/>
            </a:pPr>
            <a:r>
              <a:rPr lang="en-US" sz="1598" kern="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Best price/performance</a:t>
            </a:r>
          </a:p>
        </p:txBody>
      </p:sp>
      <p:sp>
        <p:nvSpPr>
          <p:cNvPr id="25" name="TextBox 24"/>
          <p:cNvSpPr txBox="1"/>
          <p:nvPr/>
        </p:nvSpPr>
        <p:spPr>
          <a:xfrm>
            <a:off x="7506687" y="4903965"/>
            <a:ext cx="1939980" cy="437961"/>
          </a:xfrm>
          <a:prstGeom prst="rect">
            <a:avLst/>
          </a:prstGeom>
          <a:noFill/>
        </p:spPr>
        <p:txBody>
          <a:bodyPr wrap="square" lIns="182776" tIns="146220" rIns="182776" bIns="146220" rtlCol="0">
            <a:noAutofit/>
          </a:bodyPr>
          <a:lstStyle/>
          <a:p>
            <a:pPr marL="0" marR="0" lvl="0" indent="0" algn="ctr" defTabSz="931147" rtl="0" eaLnBrk="1" fontAlgn="auto" latinLnBrk="0" hangingPunct="1">
              <a:lnSpc>
                <a:spcPct val="90000"/>
              </a:lnSpc>
              <a:spcBef>
                <a:spcPts val="0"/>
              </a:spcBef>
              <a:spcAft>
                <a:spcPts val="600"/>
              </a:spcAft>
              <a:buClrTx/>
              <a:buSzTx/>
              <a:buFontTx/>
              <a:buNone/>
              <a:tabLst/>
              <a:defRPr/>
            </a:pPr>
            <a:r>
              <a:rPr lang="en-US" sz="1046" b="1" kern="0" dirty="0">
                <a:solidFill>
                  <a:srgbClr val="002050"/>
                </a:solidFill>
                <a:latin typeface="Segoe UI"/>
              </a:rPr>
              <a:t>Everything built-in</a:t>
            </a:r>
            <a:endParaRPr kumimoji="0" lang="en-US" sz="1046" b="1" i="0" u="none" strike="noStrike" kern="0" cap="none" spc="0" normalizeH="0" baseline="0" noProof="0" dirty="0">
              <a:ln>
                <a:noFill/>
              </a:ln>
              <a:solidFill>
                <a:srgbClr val="002050"/>
              </a:solidFill>
              <a:effectLst/>
              <a:uLnTx/>
              <a:uFillTx/>
              <a:latin typeface="Segoe UI"/>
              <a:ea typeface="+mn-ea"/>
              <a:cs typeface="+mn-cs"/>
            </a:endParaRPr>
          </a:p>
        </p:txBody>
      </p:sp>
      <p:sp>
        <p:nvSpPr>
          <p:cNvPr id="37" name="AutoShape 14"/>
          <p:cNvSpPr>
            <a:spLocks noChangeAspect="1" noChangeArrowheads="1" noTextEdit="1"/>
          </p:cNvSpPr>
          <p:nvPr/>
        </p:nvSpPr>
        <p:spPr bwMode="auto">
          <a:xfrm>
            <a:off x="10395689" y="3357690"/>
            <a:ext cx="986079" cy="132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1" tIns="44795" rIns="89591" bIns="44795" numCol="1" anchor="t" anchorCtr="0" compatLnSpc="1">
            <a:prstTxWarp prst="textNoShape">
              <a:avLst/>
            </a:prstTxWarp>
          </a:bodyPr>
          <a:lstStyle/>
          <a:p>
            <a:pPr marL="0" marR="0" lvl="0" indent="0" algn="l" defTabSz="913664"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a:ln>
                <a:noFill/>
              </a:ln>
              <a:solidFill>
                <a:srgbClr val="505050"/>
              </a:solidFill>
              <a:effectLst/>
              <a:uLnTx/>
              <a:uFillTx/>
              <a:latin typeface="Segoe UI"/>
              <a:ea typeface="+mn-ea"/>
              <a:cs typeface="+mn-cs"/>
            </a:endParaRPr>
          </a:p>
        </p:txBody>
      </p:sp>
      <p:sp>
        <p:nvSpPr>
          <p:cNvPr id="42" name="TextBox 41"/>
          <p:cNvSpPr txBox="1"/>
          <p:nvPr/>
        </p:nvSpPr>
        <p:spPr>
          <a:xfrm>
            <a:off x="4914178" y="1728302"/>
            <a:ext cx="2358482" cy="1005270"/>
          </a:xfrm>
          <a:prstGeom prst="rect">
            <a:avLst/>
          </a:prstGeom>
          <a:solidFill>
            <a:srgbClr val="0078D7"/>
          </a:solidFill>
        </p:spPr>
        <p:txBody>
          <a:bodyPr wrap="square" lIns="91388" tIns="91388" rIns="182750" bIns="146200" rtlCol="0">
            <a:noAutofit/>
          </a:bodyPr>
          <a:lstStyle/>
          <a:p>
            <a:pPr marL="0" marR="0" lvl="0" indent="0" algn="l" defTabSz="931793"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t>Highest performing data warehouse</a:t>
            </a:r>
            <a:b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br>
            <a:endPar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endParaRPr>
          </a:p>
        </p:txBody>
      </p:sp>
      <p:sp>
        <p:nvSpPr>
          <p:cNvPr id="46" name="TextBox 45"/>
          <p:cNvSpPr txBox="1"/>
          <p:nvPr/>
        </p:nvSpPr>
        <p:spPr>
          <a:xfrm>
            <a:off x="125719" y="1728302"/>
            <a:ext cx="2339658" cy="1005270"/>
          </a:xfrm>
          <a:prstGeom prst="rect">
            <a:avLst/>
          </a:prstGeom>
          <a:solidFill>
            <a:srgbClr val="0078D7"/>
          </a:solidFill>
        </p:spPr>
        <p:txBody>
          <a:bodyPr wrap="square" lIns="91388" tIns="91388" rIns="0" bIns="146200" rtlCol="0">
            <a:no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l" defTabSz="931240"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Industry leader in</a:t>
            </a:r>
          </a:p>
          <a:p>
            <a:pPr marL="0" marR="0" lvl="0" indent="0" algn="l" defTabSz="931240"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solidFill>
                    <a:srgbClr val="FFFFFF">
                      <a:alpha val="0"/>
                    </a:srgbClr>
                  </a:solid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Mission Critical OLTP</a:t>
            </a:r>
          </a:p>
        </p:txBody>
      </p:sp>
      <p:sp>
        <p:nvSpPr>
          <p:cNvPr id="49" name="Rectangle 48"/>
          <p:cNvSpPr/>
          <p:nvPr/>
        </p:nvSpPr>
        <p:spPr>
          <a:xfrm>
            <a:off x="1773696" y="2428900"/>
            <a:ext cx="711191" cy="280717"/>
          </a:xfrm>
          <a:prstGeom prst="rect">
            <a:avLst/>
          </a:prstGeom>
          <a:noFill/>
        </p:spPr>
        <p:txBody>
          <a:bodyPr wrap="square">
            <a:spAutoFit/>
          </a:bodyPr>
          <a:lstStyle/>
          <a:p>
            <a:pPr marL="0" marR="0" lvl="0" indent="0" algn="l" defTabSz="931147"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sp>
        <p:nvSpPr>
          <p:cNvPr id="50" name="TextBox 49"/>
          <p:cNvSpPr txBox="1"/>
          <p:nvPr/>
        </p:nvSpPr>
        <p:spPr>
          <a:xfrm>
            <a:off x="2520125" y="1728302"/>
            <a:ext cx="2353426" cy="1005270"/>
          </a:xfrm>
          <a:prstGeom prst="rect">
            <a:avLst/>
          </a:prstGeom>
          <a:solidFill>
            <a:srgbClr val="0078D7"/>
          </a:solidFill>
        </p:spPr>
        <p:txBody>
          <a:bodyPr wrap="square" lIns="91388" tIns="91388" rIns="182750" bIns="146200" rtlCol="0">
            <a:noAutofit/>
          </a:bodyPr>
          <a:lstStyle/>
          <a:p>
            <a:pPr marL="0" marR="0" lvl="0" indent="0" algn="l" defTabSz="931793"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t>Most secure database</a:t>
            </a:r>
            <a:b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br>
            <a:endPar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endParaRPr>
          </a:p>
        </p:txBody>
      </p:sp>
      <p:sp>
        <p:nvSpPr>
          <p:cNvPr id="54" name="TextBox 53"/>
          <p:cNvSpPr txBox="1"/>
          <p:nvPr/>
        </p:nvSpPr>
        <p:spPr>
          <a:xfrm>
            <a:off x="7308407" y="1728302"/>
            <a:ext cx="2358483" cy="1005270"/>
          </a:xfrm>
          <a:prstGeom prst="rect">
            <a:avLst/>
          </a:prstGeom>
          <a:solidFill>
            <a:srgbClr val="0078D7"/>
          </a:solidFill>
        </p:spPr>
        <p:txBody>
          <a:bodyPr wrap="square" lIns="91388" tIns="91388" rIns="182750" bIns="146200" rtlCol="0">
            <a:noAutofit/>
          </a:bodyPr>
          <a:lstStyle/>
          <a:p>
            <a:pPr marL="0" marR="0" lvl="0" indent="0" algn="l" defTabSz="931793"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t>Best TCO</a:t>
            </a:r>
          </a:p>
        </p:txBody>
      </p:sp>
      <p:sp>
        <p:nvSpPr>
          <p:cNvPr id="59" name="TextBox 58"/>
          <p:cNvSpPr txBox="1"/>
          <p:nvPr/>
        </p:nvSpPr>
        <p:spPr>
          <a:xfrm>
            <a:off x="9702634" y="1728305"/>
            <a:ext cx="2358481" cy="1005268"/>
          </a:xfrm>
          <a:prstGeom prst="rect">
            <a:avLst/>
          </a:prstGeom>
          <a:solidFill>
            <a:srgbClr val="0078D7"/>
          </a:solidFill>
        </p:spPr>
        <p:txBody>
          <a:bodyPr wrap="square" lIns="91388" tIns="91388" rIns="182750" bIns="146200" rtlCol="0">
            <a:noAutofit/>
          </a:bodyPr>
          <a:lstStyle/>
          <a:p>
            <a:pPr marL="0" marR="0" lvl="0" indent="0" algn="l" defTabSz="931793" rtl="0" eaLnBrk="1" fontAlgn="auto" latinLnBrk="0" hangingPunct="1">
              <a:lnSpc>
                <a:spcPct val="90000"/>
              </a:lnSpc>
              <a:spcBef>
                <a:spcPts val="0"/>
              </a:spcBef>
              <a:spcAft>
                <a:spcPts val="0"/>
              </a:spcAft>
              <a:buClrTx/>
              <a:buSzTx/>
              <a:buFontTx/>
              <a:buNone/>
              <a:tabLst/>
              <a:defRPr/>
            </a:pPr>
            <a:r>
              <a:rPr kumimoji="0" lang="en-US" sz="2000" b="0" i="0" u="none" strike="noStrike" kern="0" cap="none" spc="-30" normalizeH="0" baseline="0" noProof="0" dirty="0">
                <a:ln>
                  <a:noFill/>
                </a:ln>
                <a:gradFill>
                  <a:gsLst>
                    <a:gs pos="77483">
                      <a:srgbClr val="FFFFFF"/>
                    </a:gs>
                    <a:gs pos="62252">
                      <a:srgbClr val="FFFFFF"/>
                    </a:gs>
                  </a:gsLst>
                  <a:lin ang="5400000" scaled="0"/>
                </a:gradFill>
                <a:effectLst/>
                <a:uLnTx/>
                <a:uFillTx/>
                <a:latin typeface="Segoe UI Light"/>
                <a:ea typeface="+mn-ea"/>
                <a:cs typeface="+mn-cs"/>
              </a:rPr>
              <a:t>Most consistent experience</a:t>
            </a:r>
          </a:p>
        </p:txBody>
      </p:sp>
      <p:grpSp>
        <p:nvGrpSpPr>
          <p:cNvPr id="64" name="Group 63"/>
          <p:cNvGrpSpPr/>
          <p:nvPr/>
        </p:nvGrpSpPr>
        <p:grpSpPr>
          <a:xfrm>
            <a:off x="9704528" y="2734493"/>
            <a:ext cx="2358816" cy="2572821"/>
            <a:chOff x="8841933" y="2720880"/>
            <a:chExt cx="2939721" cy="3206428"/>
          </a:xfrm>
        </p:grpSpPr>
        <p:sp>
          <p:nvSpPr>
            <p:cNvPr id="66" name="TextBox 65"/>
            <p:cNvSpPr txBox="1"/>
            <p:nvPr/>
          </p:nvSpPr>
          <p:spPr>
            <a:xfrm>
              <a:off x="8841933" y="2720880"/>
              <a:ext cx="2939721" cy="3206428"/>
            </a:xfrm>
            <a:prstGeom prst="rect">
              <a:avLst/>
            </a:prstGeom>
            <a:solidFill>
              <a:srgbClr val="FFFFFF">
                <a:lumMod val="95000"/>
              </a:srgbClr>
            </a:solidFill>
          </p:spPr>
          <p:txBody>
            <a:bodyPr wrap="none" lIns="0" tIns="63972" rIns="91388" bIns="149133" rtlCol="0">
              <a:noAutofit/>
            </a:bodyPr>
            <a:lstStyle/>
            <a:p>
              <a:pPr marL="91370" marR="0" lvl="0" indent="0" algn="ctr" defTabSz="931240" rtl="0" eaLnBrk="1" fontAlgn="auto" latinLnBrk="0" hangingPunct="1">
                <a:lnSpc>
                  <a:spcPct val="100000"/>
                </a:lnSpc>
                <a:spcBef>
                  <a:spcPts val="600"/>
                </a:spcBef>
                <a:spcAft>
                  <a:spcPts val="0"/>
                </a:spcAft>
                <a:buClrTx/>
                <a:buSzTx/>
                <a:buFontTx/>
                <a:buNone/>
                <a:tabLst/>
                <a:defRPr/>
              </a:pPr>
              <a:r>
                <a:rPr lang="en-US" sz="1598" kern="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On-premises to cloud</a:t>
              </a:r>
              <a:endParaRPr kumimoji="0" lang="en-US" sz="1598" b="0" i="0" u="none" strike="noStrike" kern="0" cap="none" spc="0" normalizeH="0" baseline="0" noProof="0" dirty="0">
                <a:ln>
                  <a:solidFill>
                    <a:srgbClr val="FFFFFF">
                      <a:alpha val="0"/>
                    </a:srgbClr>
                  </a:solidFill>
                </a:ln>
                <a:solidFill>
                  <a:srgbClr val="002050"/>
                </a:solidFill>
                <a:effectLst/>
                <a:uLnTx/>
                <a:uFillTx/>
                <a:latin typeface="Segoe UI Light"/>
                <a:ea typeface="Segoe UI" pitchFamily="34" charset="0"/>
                <a:cs typeface="Segoe UI" panose="020B0502040204020203" pitchFamily="34" charset="0"/>
              </a:endParaRPr>
            </a:p>
          </p:txBody>
        </p:sp>
        <p:sp>
          <p:nvSpPr>
            <p:cNvPr id="67" name="AutoShape 14"/>
            <p:cNvSpPr>
              <a:spLocks noChangeAspect="1" noChangeArrowheads="1" noTextEdit="1"/>
            </p:cNvSpPr>
            <p:nvPr/>
          </p:nvSpPr>
          <p:spPr bwMode="auto">
            <a:xfrm>
              <a:off x="9631075" y="3499632"/>
              <a:ext cx="1228922" cy="1653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91" tIns="44795" rIns="89591" bIns="44795" numCol="1" anchor="t" anchorCtr="0" compatLnSpc="1">
              <a:prstTxWarp prst="textNoShape">
                <a:avLst/>
              </a:prstTxWarp>
            </a:bodyPr>
            <a:lstStyle/>
            <a:p>
              <a:pPr marL="0" marR="0" lvl="0" indent="0" algn="l" defTabSz="913664" rtl="0" eaLnBrk="1" fontAlgn="auto" latinLnBrk="0" hangingPunct="1">
                <a:lnSpc>
                  <a:spcPct val="100000"/>
                </a:lnSpc>
                <a:spcBef>
                  <a:spcPts val="0"/>
                </a:spcBef>
                <a:spcAft>
                  <a:spcPts val="0"/>
                </a:spcAft>
                <a:buClrTx/>
                <a:buSzTx/>
                <a:buFontTx/>
                <a:buNone/>
                <a:tabLst/>
                <a:defRPr/>
              </a:pPr>
              <a:endParaRPr kumimoji="0" lang="en-US" sz="1078" b="0" i="0" u="none" strike="noStrike" kern="0" cap="none" spc="0" normalizeH="0" baseline="0" noProof="0" dirty="0">
                <a:ln>
                  <a:noFill/>
                </a:ln>
                <a:solidFill>
                  <a:srgbClr val="002050"/>
                </a:solidFill>
                <a:effectLst/>
                <a:uLnTx/>
                <a:uFillTx/>
                <a:latin typeface="Segoe UI"/>
                <a:ea typeface="+mn-ea"/>
                <a:cs typeface="+mn-cs"/>
              </a:endParaRPr>
            </a:p>
          </p:txBody>
        </p:sp>
      </p:grpSp>
      <p:grpSp>
        <p:nvGrpSpPr>
          <p:cNvPr id="93" name="Group 92"/>
          <p:cNvGrpSpPr/>
          <p:nvPr/>
        </p:nvGrpSpPr>
        <p:grpSpPr>
          <a:xfrm>
            <a:off x="4914291" y="2729354"/>
            <a:ext cx="2358816" cy="2577960"/>
            <a:chOff x="5040624" y="2358487"/>
            <a:chExt cx="2359486" cy="2578691"/>
          </a:xfrm>
        </p:grpSpPr>
        <p:sp>
          <p:nvSpPr>
            <p:cNvPr id="94" name="TextBox 93"/>
            <p:cNvSpPr txBox="1"/>
            <p:nvPr/>
          </p:nvSpPr>
          <p:spPr>
            <a:xfrm>
              <a:off x="5040624" y="2358487"/>
              <a:ext cx="2359486" cy="2578691"/>
            </a:xfrm>
            <a:prstGeom prst="rect">
              <a:avLst/>
            </a:prstGeom>
            <a:solidFill>
              <a:srgbClr val="FFFFFF">
                <a:lumMod val="95000"/>
              </a:srgbClr>
            </a:solidFill>
          </p:spPr>
          <p:txBody>
            <a:bodyPr wrap="square" lIns="45694" tIns="63972" rIns="91388" bIns="149133" rtlCol="0">
              <a:noAutofit/>
            </a:bodyPr>
            <a:lstStyle/>
            <a:p>
              <a:pPr marL="0" marR="0" lvl="0" indent="0" algn="ctr" defTabSz="932060"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#1 performance</a:t>
              </a:r>
              <a:r>
                <a:rPr kumimoji="0" lang="en-US" sz="1950" b="0"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r>
              <a:br>
                <a:rPr kumimoji="0" lang="en-US" sz="1950" b="0"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0"/>
                </a:spcBef>
                <a:spcAft>
                  <a:spcPts val="0"/>
                </a:spcAft>
                <a:buClrTx/>
                <a:buSzTx/>
                <a:buFontTx/>
                <a:buNone/>
                <a:tabLst/>
                <a:defRPr/>
              </a:pPr>
              <a:endParaRPr kumimoji="0" lang="en-US" sz="1950" b="1" i="0" u="none" strike="noStrike" kern="0" cap="none" spc="0" normalizeH="0" baseline="0" noProof="0" dirty="0">
                <a:ln>
                  <a:solidFill>
                    <a:srgbClr val="FFFFFF">
                      <a:alpha val="0"/>
                    </a:srgbClr>
                  </a:solid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p>
              <a:pPr marL="0" marR="0" lvl="0" indent="0" algn="ctr" defTabSz="932060" rtl="0" eaLnBrk="1" fontAlgn="auto" latinLnBrk="0" hangingPunct="1">
                <a:lnSpc>
                  <a:spcPct val="100000"/>
                </a:lnSpc>
                <a:spcBef>
                  <a:spcPts val="1800"/>
                </a:spcBef>
                <a:spcAft>
                  <a:spcPts val="0"/>
                </a:spcAft>
                <a:buClrTx/>
                <a:buSzTx/>
                <a:buFontTx/>
                <a:buNone/>
                <a:tabLst/>
                <a:defRPr/>
              </a:pPr>
              <a:r>
                <a:rPr kumimoji="0" lang="en-US" sz="1047" b="1" i="0" u="none" strike="noStrike" kern="0" cap="none" spc="0" normalizeH="0" baseline="0" noProof="0" dirty="0">
                  <a:ln>
                    <a:noFill/>
                  </a:ln>
                  <a:solidFill>
                    <a:srgbClr val="002050"/>
                  </a:solidFill>
                  <a:effectLst/>
                  <a:uLnTx/>
                  <a:uFillTx/>
                  <a:latin typeface="Segoe UI"/>
                  <a:ea typeface="+mn-ea"/>
                  <a:cs typeface="+mn-cs"/>
                </a:rPr>
                <a:t>TPC-H</a:t>
              </a:r>
            </a:p>
          </p:txBody>
        </p:sp>
        <p:grpSp>
          <p:nvGrpSpPr>
            <p:cNvPr id="95" name="Group 94"/>
            <p:cNvGrpSpPr/>
            <p:nvPr/>
          </p:nvGrpSpPr>
          <p:grpSpPr>
            <a:xfrm>
              <a:off x="5248509" y="3230468"/>
              <a:ext cx="1969589" cy="1196908"/>
              <a:chOff x="5153466" y="3143847"/>
              <a:chExt cx="1969589" cy="1196908"/>
            </a:xfrm>
          </p:grpSpPr>
          <p:sp>
            <p:nvSpPr>
              <p:cNvPr id="96" name="Rectangle 95"/>
              <p:cNvSpPr/>
              <p:nvPr/>
            </p:nvSpPr>
            <p:spPr bwMode="auto">
              <a:xfrm>
                <a:off x="6698895" y="4014521"/>
                <a:ext cx="424160" cy="3262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1756" rtl="0" eaLnBrk="1" fontAlgn="auto" latinLnBrk="0" hangingPunct="1">
                  <a:lnSpc>
                    <a:spcPct val="90000"/>
                  </a:lnSpc>
                  <a:spcBef>
                    <a:spcPts val="0"/>
                  </a:spcBef>
                  <a:spcAft>
                    <a:spcPts val="0"/>
                  </a:spcAft>
                  <a:buClrTx/>
                  <a:buSzTx/>
                  <a:buFontTx/>
                  <a:buNone/>
                  <a:tabLst/>
                  <a:defRPr/>
                </a:pPr>
                <a:r>
                  <a:rPr kumimoji="0" lang="en-US" sz="102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Oracle </a:t>
                </a:r>
                <a:br>
                  <a:rPr kumimoji="0" lang="en-US" sz="102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br>
                <a:r>
                  <a:rPr kumimoji="0" lang="en-US" sz="980"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is</a:t>
                </a:r>
                <a:r>
                  <a:rPr kumimoji="0" lang="en-US" sz="1028"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 </a:t>
                </a:r>
                <a:r>
                  <a:rPr kumimoji="0" lang="en-US" sz="1028" b="1"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#5</a:t>
                </a:r>
              </a:p>
            </p:txBody>
          </p:sp>
          <p:grpSp>
            <p:nvGrpSpPr>
              <p:cNvPr id="97" name="Group 96"/>
              <p:cNvGrpSpPr/>
              <p:nvPr/>
            </p:nvGrpSpPr>
            <p:grpSpPr>
              <a:xfrm>
                <a:off x="5575883" y="3294411"/>
                <a:ext cx="377762" cy="1042557"/>
                <a:chOff x="5153466" y="3307305"/>
                <a:chExt cx="377762" cy="1042557"/>
              </a:xfrm>
            </p:grpSpPr>
            <p:sp>
              <p:nvSpPr>
                <p:cNvPr id="110" name="Rectangle 109"/>
                <p:cNvSpPr/>
                <p:nvPr/>
              </p:nvSpPr>
              <p:spPr bwMode="auto">
                <a:xfrm>
                  <a:off x="5153466" y="3705680"/>
                  <a:ext cx="377762" cy="644182"/>
                </a:xfrm>
                <a:prstGeom prst="rect">
                  <a:avLst/>
                </a:prstGeom>
                <a:no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028" b="0" i="0" u="none" strike="noStrike" kern="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#2</a:t>
                  </a:r>
                </a:p>
              </p:txBody>
            </p:sp>
            <p:sp>
              <p:nvSpPr>
                <p:cNvPr id="111" name="Oval 110"/>
                <p:cNvSpPr>
                  <a:spLocks noChangeArrowheads="1"/>
                </p:cNvSpPr>
                <p:nvPr/>
              </p:nvSpPr>
              <p:spPr bwMode="auto">
                <a:xfrm>
                  <a:off x="5219300" y="3431845"/>
                  <a:ext cx="234866" cy="45546"/>
                </a:xfrm>
                <a:prstGeom prst="ellipse">
                  <a:avLst/>
                </a:prstGeom>
                <a:solidFill>
                  <a:srgbClr val="005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12" name="Freeform 123"/>
                <p:cNvSpPr>
                  <a:spLocks noEditPoints="1"/>
                </p:cNvSpPr>
                <p:nvPr/>
              </p:nvSpPr>
              <p:spPr bwMode="auto">
                <a:xfrm>
                  <a:off x="5215142" y="3463497"/>
                  <a:ext cx="243188" cy="29064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13" name="Rectangle 112"/>
                <p:cNvSpPr/>
                <p:nvPr/>
              </p:nvSpPr>
              <p:spPr bwMode="auto">
                <a:xfrm>
                  <a:off x="5153466" y="3307305"/>
                  <a:ext cx="37776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586"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SQL Server</a:t>
                  </a:r>
                </a:p>
              </p:txBody>
            </p:sp>
          </p:grpSp>
          <p:grpSp>
            <p:nvGrpSpPr>
              <p:cNvPr id="98" name="Group 97"/>
              <p:cNvGrpSpPr/>
              <p:nvPr/>
            </p:nvGrpSpPr>
            <p:grpSpPr>
              <a:xfrm>
                <a:off x="5153466" y="3143847"/>
                <a:ext cx="377762" cy="1193121"/>
                <a:chOff x="5568019" y="3143847"/>
                <a:chExt cx="377762" cy="1193121"/>
              </a:xfrm>
            </p:grpSpPr>
            <p:sp>
              <p:nvSpPr>
                <p:cNvPr id="106" name="Rectangle 105"/>
                <p:cNvSpPr/>
                <p:nvPr/>
              </p:nvSpPr>
              <p:spPr bwMode="auto">
                <a:xfrm>
                  <a:off x="5568019" y="3542171"/>
                  <a:ext cx="377762" cy="794797"/>
                </a:xfrm>
                <a:prstGeom prst="rect">
                  <a:avLst/>
                </a:prstGeom>
                <a:no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567" b="1" i="0" u="none" strike="noStrike" kern="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#1</a:t>
                  </a:r>
                </a:p>
              </p:txBody>
            </p:sp>
            <p:sp>
              <p:nvSpPr>
                <p:cNvPr id="107" name="Oval 106"/>
                <p:cNvSpPr>
                  <a:spLocks noChangeArrowheads="1"/>
                </p:cNvSpPr>
                <p:nvPr/>
              </p:nvSpPr>
              <p:spPr bwMode="auto">
                <a:xfrm>
                  <a:off x="5642075" y="3269465"/>
                  <a:ext cx="234866" cy="45546"/>
                </a:xfrm>
                <a:prstGeom prst="ellipse">
                  <a:avLst/>
                </a:prstGeom>
                <a:solidFill>
                  <a:srgbClr val="005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08" name="Freeform 123"/>
                <p:cNvSpPr>
                  <a:spLocks noEditPoints="1"/>
                </p:cNvSpPr>
                <p:nvPr/>
              </p:nvSpPr>
              <p:spPr bwMode="auto">
                <a:xfrm>
                  <a:off x="5637910" y="3301117"/>
                  <a:ext cx="243188" cy="290645"/>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09" name="Rectangle 108"/>
                <p:cNvSpPr/>
                <p:nvPr/>
              </p:nvSpPr>
              <p:spPr bwMode="auto">
                <a:xfrm>
                  <a:off x="5568019" y="3143847"/>
                  <a:ext cx="37776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586"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SQL Server</a:t>
                  </a:r>
                </a:p>
              </p:txBody>
            </p:sp>
          </p:grpSp>
          <p:grpSp>
            <p:nvGrpSpPr>
              <p:cNvPr id="99" name="Group 98"/>
              <p:cNvGrpSpPr/>
              <p:nvPr/>
            </p:nvGrpSpPr>
            <p:grpSpPr>
              <a:xfrm>
                <a:off x="5988389" y="3434147"/>
                <a:ext cx="377762" cy="902821"/>
                <a:chOff x="5988389" y="3434147"/>
                <a:chExt cx="377762" cy="902821"/>
              </a:xfrm>
            </p:grpSpPr>
            <p:sp>
              <p:nvSpPr>
                <p:cNvPr id="102" name="Rectangle 101"/>
                <p:cNvSpPr/>
                <p:nvPr/>
              </p:nvSpPr>
              <p:spPr bwMode="auto">
                <a:xfrm>
                  <a:off x="5988389" y="3827010"/>
                  <a:ext cx="377762" cy="509958"/>
                </a:xfrm>
                <a:prstGeom prst="rect">
                  <a:avLst/>
                </a:prstGeom>
                <a:no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028" b="0" i="0" u="none" strike="noStrike" kern="0" cap="none" spc="0" normalizeH="0" baseline="0" noProof="0" dirty="0">
                      <a:ln>
                        <a:noFill/>
                      </a:ln>
                      <a:solidFill>
                        <a:srgbClr val="002050"/>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#3</a:t>
                  </a:r>
                </a:p>
              </p:txBody>
            </p:sp>
            <p:sp>
              <p:nvSpPr>
                <p:cNvPr id="103" name="Oval 102"/>
                <p:cNvSpPr>
                  <a:spLocks noChangeArrowheads="1"/>
                </p:cNvSpPr>
                <p:nvPr/>
              </p:nvSpPr>
              <p:spPr bwMode="auto">
                <a:xfrm>
                  <a:off x="6059001" y="3558887"/>
                  <a:ext cx="234866" cy="45546"/>
                </a:xfrm>
                <a:prstGeom prst="ellipse">
                  <a:avLst/>
                </a:prstGeom>
                <a:solidFill>
                  <a:srgbClr val="0050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04" name="Freeform 123"/>
                <p:cNvSpPr>
                  <a:spLocks noEditPoints="1"/>
                </p:cNvSpPr>
                <p:nvPr/>
              </p:nvSpPr>
              <p:spPr bwMode="auto">
                <a:xfrm>
                  <a:off x="6054841" y="3590536"/>
                  <a:ext cx="243188" cy="29064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05" name="Rectangle 104"/>
                <p:cNvSpPr/>
                <p:nvPr/>
              </p:nvSpPr>
              <p:spPr bwMode="auto">
                <a:xfrm>
                  <a:off x="5988389" y="3434147"/>
                  <a:ext cx="377762" cy="75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586" b="0" i="0" u="none" strike="noStrike" kern="0" cap="none" spc="0" normalizeH="0" baseline="0" noProof="0" dirty="0">
                      <a:ln>
                        <a:noFill/>
                      </a:ln>
                      <a:solidFill>
                        <a:srgbClr val="002050"/>
                      </a:solidFill>
                      <a:effectLst/>
                      <a:uLnTx/>
                      <a:uFillTx/>
                      <a:latin typeface="Segoe UI"/>
                      <a:ea typeface="Segoe UI" pitchFamily="34" charset="0"/>
                      <a:cs typeface="Segoe UI" pitchFamily="34" charset="0"/>
                    </a:rPr>
                    <a:t>SQL Server</a:t>
                  </a:r>
                </a:p>
              </p:txBody>
            </p:sp>
          </p:grpSp>
          <p:sp>
            <p:nvSpPr>
              <p:cNvPr id="100" name="Oval 99"/>
              <p:cNvSpPr>
                <a:spLocks noChangeArrowheads="1"/>
              </p:cNvSpPr>
              <p:nvPr/>
            </p:nvSpPr>
            <p:spPr bwMode="auto">
              <a:xfrm>
                <a:off x="6433026" y="4029383"/>
                <a:ext cx="222676" cy="43182"/>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sp>
            <p:nvSpPr>
              <p:cNvPr id="101" name="Freeform 123"/>
              <p:cNvSpPr>
                <a:spLocks noEditPoints="1"/>
              </p:cNvSpPr>
              <p:nvPr/>
            </p:nvSpPr>
            <p:spPr bwMode="auto">
              <a:xfrm>
                <a:off x="6429081" y="4059392"/>
                <a:ext cx="230565" cy="275560"/>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3" tIns="45682" rIns="91363" bIns="45682" numCol="1" anchor="t" anchorCtr="0" compatLnSpc="1">
                <a:prstTxWarp prst="textNoShape">
                  <a:avLst/>
                </a:prstTxWarp>
              </a:bodyPr>
              <a:lstStyle/>
              <a:p>
                <a:pPr marL="0" marR="0" lvl="0" indent="0" algn="l" defTabSz="93170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2050"/>
                  </a:solidFill>
                  <a:effectLst/>
                  <a:uLnTx/>
                  <a:uFillTx/>
                  <a:latin typeface="Segoe UI"/>
                  <a:ea typeface="+mn-ea"/>
                  <a:cs typeface="+mn-cs"/>
                </a:endParaRPr>
              </a:p>
            </p:txBody>
          </p:sp>
        </p:grpSp>
      </p:grpSp>
      <p:sp>
        <p:nvSpPr>
          <p:cNvPr id="125" name="Title 16"/>
          <p:cNvSpPr txBox="1">
            <a:spLocks/>
          </p:cNvSpPr>
          <p:nvPr/>
        </p:nvSpPr>
        <p:spPr>
          <a:xfrm>
            <a:off x="269241" y="289956"/>
            <a:ext cx="10739096" cy="233582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102" normalizeH="0" baseline="0" noProof="0" dirty="0">
                <a:ln w="3175">
                  <a:noFill/>
                </a:ln>
                <a:solidFill>
                  <a:schemeClr val="tx1"/>
                </a:solidFill>
                <a:effectLst/>
                <a:uLnTx/>
                <a:uFillTx/>
                <a:latin typeface="+mj-lt"/>
                <a:ea typeface="+mn-ea"/>
                <a:cs typeface="Segoe UI" pitchFamily="34" charset="0"/>
              </a:rPr>
              <a:t>The power of SQL Server</a:t>
            </a:r>
          </a:p>
          <a:p>
            <a:pPr>
              <a:defRPr/>
            </a:pPr>
            <a:r>
              <a:rPr lang="en-US" sz="3400" spc="-98" dirty="0">
                <a:solidFill>
                  <a:schemeClr val="tx1"/>
                </a:solidFill>
                <a:ea typeface="ＭＳ Ｐゴシック" charset="0"/>
              </a:rPr>
              <a:t>Everything built-in</a:t>
            </a:r>
          </a:p>
        </p:txBody>
      </p:sp>
      <p:sp>
        <p:nvSpPr>
          <p:cNvPr id="128" name="Oval 127"/>
          <p:cNvSpPr/>
          <p:nvPr/>
        </p:nvSpPr>
        <p:spPr>
          <a:xfrm>
            <a:off x="414182" y="5550011"/>
            <a:ext cx="481498" cy="481499"/>
          </a:xfrm>
          <a:prstGeom prst="ellipse">
            <a:avLst/>
          </a:prstGeom>
          <a:solidFill>
            <a:srgbClr val="0078D7"/>
          </a:solidFill>
          <a:ln w="38100" cap="flat" cmpd="sng" algn="ctr">
            <a:solidFill>
              <a:srgbClr val="002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9" name="Rectangle 128"/>
          <p:cNvSpPr/>
          <p:nvPr/>
        </p:nvSpPr>
        <p:spPr>
          <a:xfrm>
            <a:off x="1003801" y="5946488"/>
            <a:ext cx="1164101"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noProof="0" dirty="0">
                <a:solidFill>
                  <a:schemeClr val="tx2"/>
                </a:solidFill>
              </a:rPr>
              <a:t>June </a:t>
            </a:r>
            <a:r>
              <a:rPr kumimoji="0" lang="en-US" sz="1600" b="1" i="0" u="none" strike="noStrike" kern="0" cap="none" spc="0" normalizeH="0" baseline="0" noProof="0" dirty="0">
                <a:ln>
                  <a:noFill/>
                </a:ln>
                <a:solidFill>
                  <a:schemeClr val="tx2"/>
                </a:solidFill>
                <a:effectLst/>
                <a:uLnTx/>
                <a:uFillTx/>
              </a:rPr>
              <a:t>2016</a:t>
            </a:r>
          </a:p>
        </p:txBody>
      </p:sp>
      <p:sp>
        <p:nvSpPr>
          <p:cNvPr id="130" name="Rectangle 129"/>
          <p:cNvSpPr/>
          <p:nvPr/>
        </p:nvSpPr>
        <p:spPr>
          <a:xfrm>
            <a:off x="999002" y="5628240"/>
            <a:ext cx="1665841"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SQL Server 2016</a:t>
            </a:r>
          </a:p>
        </p:txBody>
      </p:sp>
      <p:grpSp>
        <p:nvGrpSpPr>
          <p:cNvPr id="138" name="Group 137"/>
          <p:cNvGrpSpPr/>
          <p:nvPr/>
        </p:nvGrpSpPr>
        <p:grpSpPr>
          <a:xfrm>
            <a:off x="789351" y="3424669"/>
            <a:ext cx="1174589" cy="1424414"/>
            <a:chOff x="7503620" y="2058533"/>
            <a:chExt cx="930389" cy="1095186"/>
          </a:xfrm>
        </p:grpSpPr>
        <p:grpSp>
          <p:nvGrpSpPr>
            <p:cNvPr id="139" name="Group 138"/>
            <p:cNvGrpSpPr>
              <a:grpSpLocks noChangeAspect="1"/>
            </p:cNvGrpSpPr>
            <p:nvPr/>
          </p:nvGrpSpPr>
          <p:grpSpPr>
            <a:xfrm>
              <a:off x="7503620" y="2354149"/>
              <a:ext cx="615718" cy="799570"/>
              <a:chOff x="377825" y="1184276"/>
              <a:chExt cx="1020763" cy="1325563"/>
            </a:xfrm>
            <a:solidFill>
              <a:srgbClr val="0078D7"/>
            </a:solidFill>
          </p:grpSpPr>
          <p:sp>
            <p:nvSpPr>
              <p:cNvPr id="144" name="Oval 122"/>
              <p:cNvSpPr>
                <a:spLocks noChangeArrowheads="1"/>
              </p:cNvSpPr>
              <p:nvPr/>
            </p:nvSpPr>
            <p:spPr bwMode="auto">
              <a:xfrm>
                <a:off x="395288" y="1184276"/>
                <a:ext cx="985837" cy="1873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47" tIns="28574" rIns="57147" bIns="28574"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1124" b="0" i="0" u="none" strike="noStrike" kern="0" cap="none" spc="0" normalizeH="0" baseline="0" noProof="0">
                  <a:ln>
                    <a:noFill/>
                  </a:ln>
                  <a:solidFill>
                    <a:srgbClr val="333333"/>
                  </a:solidFill>
                  <a:effectLst/>
                  <a:uLnTx/>
                  <a:uFillTx/>
                  <a:ea typeface="MS PGothic" charset="0"/>
                </a:endParaRPr>
              </a:p>
            </p:txBody>
          </p:sp>
          <p:sp>
            <p:nvSpPr>
              <p:cNvPr id="1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147" tIns="28574" rIns="57147" bIns="28574" numCol="1" anchor="t" anchorCtr="0" compatLnSpc="1">
                <a:prstTxWarp prst="textNoShape">
                  <a:avLst/>
                </a:prstTxWarp>
              </a:bodyPr>
              <a:lstStyle/>
              <a:p>
                <a:pPr marL="0" marR="0" lvl="0" indent="0" defTabSz="913505" eaLnBrk="1" fontAlgn="base" latinLnBrk="0" hangingPunct="1">
                  <a:lnSpc>
                    <a:spcPct val="100000"/>
                  </a:lnSpc>
                  <a:spcBef>
                    <a:spcPct val="0"/>
                  </a:spcBef>
                  <a:spcAft>
                    <a:spcPct val="0"/>
                  </a:spcAft>
                  <a:buClrTx/>
                  <a:buSzTx/>
                  <a:buFontTx/>
                  <a:buNone/>
                  <a:tabLst/>
                  <a:defRPr/>
                </a:pPr>
                <a:endParaRPr kumimoji="0" lang="en-US" sz="1124" b="0" i="0" u="none" strike="noStrike" kern="0" cap="none" spc="0" normalizeH="0" baseline="0" noProof="0">
                  <a:ln>
                    <a:noFill/>
                  </a:ln>
                  <a:solidFill>
                    <a:srgbClr val="333333"/>
                  </a:solidFill>
                  <a:effectLst/>
                  <a:uLnTx/>
                  <a:uFillTx/>
                  <a:ea typeface="MS PGothic" charset="0"/>
                </a:endParaRPr>
              </a:p>
            </p:txBody>
          </p:sp>
        </p:grpSp>
        <p:grpSp>
          <p:nvGrpSpPr>
            <p:cNvPr id="140" name="Group 139"/>
            <p:cNvGrpSpPr/>
            <p:nvPr/>
          </p:nvGrpSpPr>
          <p:grpSpPr>
            <a:xfrm>
              <a:off x="7794144" y="2058533"/>
              <a:ext cx="639865" cy="621029"/>
              <a:chOff x="1811614" y="2719972"/>
              <a:chExt cx="3291205" cy="3145151"/>
            </a:xfrm>
            <a:solidFill>
              <a:srgbClr val="002050"/>
            </a:solidFill>
          </p:grpSpPr>
          <p:sp>
            <p:nvSpPr>
              <p:cNvPr id="142" name="Freeform 27"/>
              <p:cNvSpPr/>
              <p:nvPr/>
            </p:nvSpPr>
            <p:spPr>
              <a:xfrm>
                <a:off x="1811614" y="2719972"/>
                <a:ext cx="3291205" cy="3145151"/>
              </a:xfrm>
              <a:custGeom>
                <a:avLst/>
                <a:gdLst>
                  <a:gd name="connsiteX0" fmla="*/ 2140724 w 3291205"/>
                  <a:gd name="connsiteY0" fmla="*/ 79978 h 3145151"/>
                  <a:gd name="connsiteX1" fmla="*/ 2271639 w 3291205"/>
                  <a:gd name="connsiteY1" fmla="*/ 378788 h 3145151"/>
                  <a:gd name="connsiteX2" fmla="*/ 2617512 w 3291205"/>
                  <a:gd name="connsiteY2" fmla="*/ 300330 h 3145151"/>
                  <a:gd name="connsiteX3" fmla="*/ 2646115 w 3291205"/>
                  <a:gd name="connsiteY3" fmla="*/ 639577 h 3145151"/>
                  <a:gd name="connsiteX4" fmla="*/ 2968647 w 3291205"/>
                  <a:gd name="connsiteY4" fmla="*/ 671037 h 3145151"/>
                  <a:gd name="connsiteX5" fmla="*/ 2899015 w 3291205"/>
                  <a:gd name="connsiteY5" fmla="*/ 960358 h 3145151"/>
                  <a:gd name="connsiteX6" fmla="*/ 3218179 w 3291205"/>
                  <a:gd name="connsiteY6" fmla="*/ 1086618 h 3145151"/>
                  <a:gd name="connsiteX7" fmla="*/ 3026600 w 3291205"/>
                  <a:gd name="connsiteY7" fmla="*/ 1384936 h 3145151"/>
                  <a:gd name="connsiteX8" fmla="*/ 3291205 w 3291205"/>
                  <a:gd name="connsiteY8" fmla="*/ 1606454 h 3145151"/>
                  <a:gd name="connsiteX9" fmla="*/ 3051990 w 3291205"/>
                  <a:gd name="connsiteY9" fmla="*/ 1799752 h 3145151"/>
                  <a:gd name="connsiteX10" fmla="*/ 3218179 w 3291205"/>
                  <a:gd name="connsiteY10" fmla="*/ 2058533 h 3145151"/>
                  <a:gd name="connsiteX11" fmla="*/ 2897288 w 3291205"/>
                  <a:gd name="connsiteY11" fmla="*/ 2185476 h 3145151"/>
                  <a:gd name="connsiteX12" fmla="*/ 2985200 w 3291205"/>
                  <a:gd name="connsiteY12" fmla="*/ 2528940 h 3145151"/>
                  <a:gd name="connsiteX13" fmla="*/ 2642513 w 3291205"/>
                  <a:gd name="connsiteY13" fmla="*/ 2548291 h 3145151"/>
                  <a:gd name="connsiteX14" fmla="*/ 2617512 w 3291205"/>
                  <a:gd name="connsiteY14" fmla="*/ 2844821 h 3145151"/>
                  <a:gd name="connsiteX15" fmla="*/ 2301480 w 3291205"/>
                  <a:gd name="connsiteY15" fmla="*/ 2773133 h 3145151"/>
                  <a:gd name="connsiteX16" fmla="*/ 2167521 w 3291205"/>
                  <a:gd name="connsiteY16" fmla="*/ 3086121 h 3145151"/>
                  <a:gd name="connsiteX17" fmla="*/ 1863939 w 3291205"/>
                  <a:gd name="connsiteY17" fmla="*/ 2902756 h 3145151"/>
                  <a:gd name="connsiteX18" fmla="*/ 1645602 w 3291205"/>
                  <a:gd name="connsiteY18" fmla="*/ 3145151 h 3145151"/>
                  <a:gd name="connsiteX19" fmla="*/ 1430209 w 3291205"/>
                  <a:gd name="connsiteY19" fmla="*/ 2906024 h 3145151"/>
                  <a:gd name="connsiteX20" fmla="*/ 1150482 w 3291205"/>
                  <a:gd name="connsiteY20" fmla="*/ 3065174 h 3145151"/>
                  <a:gd name="connsiteX21" fmla="*/ 1019566 w 3291205"/>
                  <a:gd name="connsiteY21" fmla="*/ 2766363 h 3145151"/>
                  <a:gd name="connsiteX22" fmla="*/ 673691 w 3291205"/>
                  <a:gd name="connsiteY22" fmla="*/ 2844821 h 3145151"/>
                  <a:gd name="connsiteX23" fmla="*/ 645088 w 3291205"/>
                  <a:gd name="connsiteY23" fmla="*/ 2505574 h 3145151"/>
                  <a:gd name="connsiteX24" fmla="*/ 322558 w 3291205"/>
                  <a:gd name="connsiteY24" fmla="*/ 2474115 h 3145151"/>
                  <a:gd name="connsiteX25" fmla="*/ 392190 w 3291205"/>
                  <a:gd name="connsiteY25" fmla="*/ 2184794 h 3145151"/>
                  <a:gd name="connsiteX26" fmla="*/ 73024 w 3291205"/>
                  <a:gd name="connsiteY26" fmla="*/ 2058533 h 3145151"/>
                  <a:gd name="connsiteX27" fmla="*/ 264603 w 3291205"/>
                  <a:gd name="connsiteY27" fmla="*/ 1760215 h 3145151"/>
                  <a:gd name="connsiteX28" fmla="*/ 0 w 3291205"/>
                  <a:gd name="connsiteY28" fmla="*/ 1538697 h 3145151"/>
                  <a:gd name="connsiteX29" fmla="*/ 239214 w 3291205"/>
                  <a:gd name="connsiteY29" fmla="*/ 1345401 h 3145151"/>
                  <a:gd name="connsiteX30" fmla="*/ 73024 w 3291205"/>
                  <a:gd name="connsiteY30" fmla="*/ 1086618 h 3145151"/>
                  <a:gd name="connsiteX31" fmla="*/ 393916 w 3291205"/>
                  <a:gd name="connsiteY31" fmla="*/ 959675 h 3145151"/>
                  <a:gd name="connsiteX32" fmla="*/ 306005 w 3291205"/>
                  <a:gd name="connsiteY32" fmla="*/ 616211 h 3145151"/>
                  <a:gd name="connsiteX33" fmla="*/ 648690 w 3291205"/>
                  <a:gd name="connsiteY33" fmla="*/ 596861 h 3145151"/>
                  <a:gd name="connsiteX34" fmla="*/ 673691 w 3291205"/>
                  <a:gd name="connsiteY34" fmla="*/ 300330 h 3145151"/>
                  <a:gd name="connsiteX35" fmla="*/ 989725 w 3291205"/>
                  <a:gd name="connsiteY35" fmla="*/ 372019 h 3145151"/>
                  <a:gd name="connsiteX36" fmla="*/ 1123684 w 3291205"/>
                  <a:gd name="connsiteY36" fmla="*/ 59030 h 3145151"/>
                  <a:gd name="connsiteX37" fmla="*/ 1427265 w 3291205"/>
                  <a:gd name="connsiteY37" fmla="*/ 242395 h 3145151"/>
                  <a:gd name="connsiteX38" fmla="*/ 1645602 w 3291205"/>
                  <a:gd name="connsiteY38" fmla="*/ 0 h 3145151"/>
                  <a:gd name="connsiteX39" fmla="*/ 1860996 w 3291205"/>
                  <a:gd name="connsiteY39" fmla="*/ 239128 h 314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1205" h="3145151">
                    <a:moveTo>
                      <a:pt x="2140724" y="79978"/>
                    </a:moveTo>
                    <a:lnTo>
                      <a:pt x="2271639" y="378788"/>
                    </a:lnTo>
                    <a:lnTo>
                      <a:pt x="2617512" y="300330"/>
                    </a:lnTo>
                    <a:lnTo>
                      <a:pt x="2646115" y="639577"/>
                    </a:lnTo>
                    <a:lnTo>
                      <a:pt x="2968647" y="671037"/>
                    </a:lnTo>
                    <a:lnTo>
                      <a:pt x="2899015" y="960358"/>
                    </a:lnTo>
                    <a:lnTo>
                      <a:pt x="3218179" y="1086618"/>
                    </a:lnTo>
                    <a:lnTo>
                      <a:pt x="3026600" y="1384936"/>
                    </a:lnTo>
                    <a:lnTo>
                      <a:pt x="3291205" y="1606454"/>
                    </a:lnTo>
                    <a:lnTo>
                      <a:pt x="3051990" y="1799752"/>
                    </a:lnTo>
                    <a:lnTo>
                      <a:pt x="3218179" y="2058533"/>
                    </a:lnTo>
                    <a:lnTo>
                      <a:pt x="2897288" y="2185476"/>
                    </a:lnTo>
                    <a:lnTo>
                      <a:pt x="2985200" y="2528940"/>
                    </a:lnTo>
                    <a:lnTo>
                      <a:pt x="2642513" y="2548291"/>
                    </a:lnTo>
                    <a:lnTo>
                      <a:pt x="2617512" y="2844821"/>
                    </a:lnTo>
                    <a:lnTo>
                      <a:pt x="2301480" y="2773133"/>
                    </a:lnTo>
                    <a:lnTo>
                      <a:pt x="2167521" y="3086121"/>
                    </a:lnTo>
                    <a:lnTo>
                      <a:pt x="1863939" y="2902756"/>
                    </a:lnTo>
                    <a:lnTo>
                      <a:pt x="1645602" y="3145151"/>
                    </a:lnTo>
                    <a:lnTo>
                      <a:pt x="1430209" y="2906024"/>
                    </a:lnTo>
                    <a:lnTo>
                      <a:pt x="1150482" y="3065174"/>
                    </a:lnTo>
                    <a:lnTo>
                      <a:pt x="1019566" y="2766363"/>
                    </a:lnTo>
                    <a:lnTo>
                      <a:pt x="673691" y="2844821"/>
                    </a:lnTo>
                    <a:lnTo>
                      <a:pt x="645088" y="2505574"/>
                    </a:lnTo>
                    <a:lnTo>
                      <a:pt x="322558" y="2474115"/>
                    </a:lnTo>
                    <a:lnTo>
                      <a:pt x="392190" y="2184794"/>
                    </a:lnTo>
                    <a:lnTo>
                      <a:pt x="73024" y="2058533"/>
                    </a:lnTo>
                    <a:lnTo>
                      <a:pt x="264603" y="1760215"/>
                    </a:lnTo>
                    <a:lnTo>
                      <a:pt x="0" y="1538697"/>
                    </a:lnTo>
                    <a:lnTo>
                      <a:pt x="239214" y="1345401"/>
                    </a:lnTo>
                    <a:lnTo>
                      <a:pt x="73024" y="1086618"/>
                    </a:lnTo>
                    <a:lnTo>
                      <a:pt x="393916" y="959675"/>
                    </a:lnTo>
                    <a:lnTo>
                      <a:pt x="306005" y="616211"/>
                    </a:lnTo>
                    <a:lnTo>
                      <a:pt x="648690" y="596861"/>
                    </a:lnTo>
                    <a:lnTo>
                      <a:pt x="673691" y="300330"/>
                    </a:lnTo>
                    <a:lnTo>
                      <a:pt x="989725" y="372019"/>
                    </a:lnTo>
                    <a:lnTo>
                      <a:pt x="1123684" y="59030"/>
                    </a:lnTo>
                    <a:lnTo>
                      <a:pt x="1427265" y="242395"/>
                    </a:lnTo>
                    <a:lnTo>
                      <a:pt x="1645602" y="0"/>
                    </a:lnTo>
                    <a:lnTo>
                      <a:pt x="1860996" y="239128"/>
                    </a:lnTo>
                    <a:close/>
                  </a:path>
                </a:pathLst>
              </a:custGeom>
              <a:solidFill>
                <a:srgbClr val="0078D7"/>
              </a:solidFill>
              <a:ln w="12700" cap="flat" cmpd="sng" algn="ctr">
                <a:noFill/>
                <a:prstDash val="solid"/>
                <a:miter lim="800000"/>
              </a:ln>
              <a:effectLst/>
            </p:spPr>
            <p:txBody>
              <a:bodyPr rtlCol="0" anchor="ctr"/>
              <a:lstStyle/>
              <a:p>
                <a:pPr marL="0" marR="0" lvl="0" indent="0" algn="ctr" defTabSz="571426" eaLnBrk="1" fontAlgn="base" latinLnBrk="0" hangingPunct="1">
                  <a:lnSpc>
                    <a:spcPct val="100000"/>
                  </a:lnSpc>
                  <a:spcBef>
                    <a:spcPct val="0"/>
                  </a:spcBef>
                  <a:spcAft>
                    <a:spcPct val="0"/>
                  </a:spcAft>
                  <a:buClrTx/>
                  <a:buSzTx/>
                  <a:buFontTx/>
                  <a:buNone/>
                  <a:tabLst/>
                  <a:defRPr/>
                </a:pPr>
                <a:endParaRPr kumimoji="0" lang="en-US" sz="1124"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Freeform 28"/>
              <p:cNvSpPr/>
              <p:nvPr/>
            </p:nvSpPr>
            <p:spPr>
              <a:xfrm>
                <a:off x="2227569" y="3062906"/>
                <a:ext cx="2459298" cy="2459280"/>
              </a:xfrm>
              <a:custGeom>
                <a:avLst/>
                <a:gdLst>
                  <a:gd name="connsiteX0" fmla="*/ 1229648 w 2459298"/>
                  <a:gd name="connsiteY0" fmla="*/ 274120 h 2459280"/>
                  <a:gd name="connsiteX1" fmla="*/ 270199 w 2459298"/>
                  <a:gd name="connsiteY1" fmla="*/ 1229640 h 2459280"/>
                  <a:gd name="connsiteX2" fmla="*/ 1229648 w 2459298"/>
                  <a:gd name="connsiteY2" fmla="*/ 2185160 h 2459280"/>
                  <a:gd name="connsiteX3" fmla="*/ 2189097 w 2459298"/>
                  <a:gd name="connsiteY3" fmla="*/ 1229640 h 2459280"/>
                  <a:gd name="connsiteX4" fmla="*/ 1229648 w 2459298"/>
                  <a:gd name="connsiteY4" fmla="*/ 274120 h 2459280"/>
                  <a:gd name="connsiteX5" fmla="*/ 1229649 w 2459298"/>
                  <a:gd name="connsiteY5" fmla="*/ 0 h 2459280"/>
                  <a:gd name="connsiteX6" fmla="*/ 2459298 w 2459298"/>
                  <a:gd name="connsiteY6" fmla="*/ 1229640 h 2459280"/>
                  <a:gd name="connsiteX7" fmla="*/ 1229649 w 2459298"/>
                  <a:gd name="connsiteY7" fmla="*/ 2459280 h 2459280"/>
                  <a:gd name="connsiteX8" fmla="*/ 0 w 2459298"/>
                  <a:gd name="connsiteY8" fmla="*/ 1229640 h 2459280"/>
                  <a:gd name="connsiteX9" fmla="*/ 1229649 w 2459298"/>
                  <a:gd name="connsiteY9" fmla="*/ 0 h 24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98" h="2459280">
                    <a:moveTo>
                      <a:pt x="1229648" y="274120"/>
                    </a:moveTo>
                    <a:cubicBezTo>
                      <a:pt x="699759" y="274120"/>
                      <a:pt x="270199" y="701921"/>
                      <a:pt x="270199" y="1229640"/>
                    </a:cubicBezTo>
                    <a:cubicBezTo>
                      <a:pt x="270199" y="1757359"/>
                      <a:pt x="699759" y="2185160"/>
                      <a:pt x="1229648" y="2185160"/>
                    </a:cubicBezTo>
                    <a:cubicBezTo>
                      <a:pt x="1759537" y="2185160"/>
                      <a:pt x="2189097" y="1757359"/>
                      <a:pt x="2189097" y="1229640"/>
                    </a:cubicBezTo>
                    <a:cubicBezTo>
                      <a:pt x="2189097" y="701921"/>
                      <a:pt x="1759537" y="274120"/>
                      <a:pt x="1229648" y="274120"/>
                    </a:cubicBezTo>
                    <a:close/>
                    <a:moveTo>
                      <a:pt x="1229649" y="0"/>
                    </a:moveTo>
                    <a:cubicBezTo>
                      <a:pt x="1908765" y="0"/>
                      <a:pt x="2459298" y="550529"/>
                      <a:pt x="2459298" y="1229640"/>
                    </a:cubicBezTo>
                    <a:cubicBezTo>
                      <a:pt x="2459298" y="1908751"/>
                      <a:pt x="1908765" y="2459280"/>
                      <a:pt x="1229649" y="2459280"/>
                    </a:cubicBezTo>
                    <a:cubicBezTo>
                      <a:pt x="550533" y="2459280"/>
                      <a:pt x="0" y="1908751"/>
                      <a:pt x="0" y="1229640"/>
                    </a:cubicBezTo>
                    <a:cubicBezTo>
                      <a:pt x="0" y="550529"/>
                      <a:pt x="550533" y="0"/>
                      <a:pt x="1229649" y="0"/>
                    </a:cubicBezTo>
                    <a:close/>
                  </a:path>
                </a:pathLst>
              </a:custGeom>
              <a:solidFill>
                <a:srgbClr val="FFFFFF"/>
              </a:solidFill>
              <a:ln w="12700" cap="flat" cmpd="sng" algn="ctr">
                <a:noFill/>
                <a:prstDash val="solid"/>
                <a:miter lim="800000"/>
              </a:ln>
              <a:effectLst/>
            </p:spPr>
            <p:txBody>
              <a:bodyPr wrap="square" rtlCol="0" anchor="ctr">
                <a:noAutofit/>
              </a:bodyPr>
              <a:lstStyle/>
              <a:p>
                <a:pPr marL="0" marR="0" lvl="0" indent="0" algn="ctr" defTabSz="571426" eaLnBrk="1" fontAlgn="base" latinLnBrk="0" hangingPunct="1">
                  <a:lnSpc>
                    <a:spcPct val="100000"/>
                  </a:lnSpc>
                  <a:spcBef>
                    <a:spcPct val="0"/>
                  </a:spcBef>
                  <a:spcAft>
                    <a:spcPct val="0"/>
                  </a:spcAft>
                  <a:buClrTx/>
                  <a:buSzTx/>
                  <a:buFontTx/>
                  <a:buNone/>
                  <a:tabLst/>
                  <a:defRPr/>
                </a:pPr>
                <a:endParaRPr kumimoji="0" lang="en-US" sz="1124"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41" name="Freeform: Shape 140"/>
            <p:cNvSpPr/>
            <p:nvPr/>
          </p:nvSpPr>
          <p:spPr>
            <a:xfrm>
              <a:off x="8051401" y="2259630"/>
              <a:ext cx="110282" cy="218182"/>
            </a:xfrm>
            <a:custGeom>
              <a:avLst/>
              <a:gdLst/>
              <a:ahLst/>
              <a:cxnLst/>
              <a:rect l="l" t="t" r="r" b="b"/>
              <a:pathLst>
                <a:path w="110282" h="218182">
                  <a:moveTo>
                    <a:pt x="72926" y="0"/>
                  </a:moveTo>
                  <a:lnTo>
                    <a:pt x="110282" y="0"/>
                  </a:lnTo>
                  <a:lnTo>
                    <a:pt x="110282" y="218182"/>
                  </a:lnTo>
                  <a:lnTo>
                    <a:pt x="46881" y="218182"/>
                  </a:lnTo>
                  <a:lnTo>
                    <a:pt x="46881" y="64591"/>
                  </a:lnTo>
                  <a:cubicBezTo>
                    <a:pt x="39936" y="68659"/>
                    <a:pt x="32743" y="71760"/>
                    <a:pt x="25301" y="73893"/>
                  </a:cubicBezTo>
                  <a:cubicBezTo>
                    <a:pt x="17860" y="76026"/>
                    <a:pt x="9426" y="77589"/>
                    <a:pt x="0" y="78581"/>
                  </a:cubicBezTo>
                  <a:lnTo>
                    <a:pt x="0" y="30956"/>
                  </a:lnTo>
                  <a:cubicBezTo>
                    <a:pt x="13395" y="28674"/>
                    <a:pt x="25872" y="25077"/>
                    <a:pt x="37431" y="20166"/>
                  </a:cubicBezTo>
                  <a:cubicBezTo>
                    <a:pt x="48990" y="15254"/>
                    <a:pt x="60822" y="8532"/>
                    <a:pt x="72926" y="0"/>
                  </a:cubicBezTo>
                  <a:close/>
                </a:path>
              </a:pathLst>
            </a:custGeom>
            <a:solidFill>
              <a:srgbClr val="FFFFFF"/>
            </a:solidFill>
            <a:ln w="12700" cap="flat" cmpd="sng" algn="ctr">
              <a:noFill/>
              <a:prstDash val="solid"/>
              <a:miter lim="800000"/>
            </a:ln>
            <a:effectLst/>
          </p:spPr>
          <p:txBody>
            <a:bodyPr rtlCol="0" anchor="ctr"/>
            <a:lstStyle/>
            <a:p>
              <a:pPr marL="0" marR="0" lvl="0" indent="0" algn="ctr" defTabSz="913505" eaLnBrk="1" fontAlgn="base" latinLnBrk="0" hangingPunct="1">
                <a:lnSpc>
                  <a:spcPct val="100000"/>
                </a:lnSpc>
                <a:spcBef>
                  <a:spcPct val="0"/>
                </a:spcBef>
                <a:spcAft>
                  <a:spcPct val="0"/>
                </a:spcAft>
                <a:buClrTx/>
                <a:buSzTx/>
                <a:buFontTx/>
                <a:buNone/>
                <a:tabLst/>
                <a:defRPr/>
              </a:pPr>
              <a:endParaRPr kumimoji="0" lang="en-US" sz="1124" b="0" i="0" u="none" strike="noStrike" kern="0" cap="none" spc="0" normalizeH="0" baseline="0" noProof="0">
                <a:ln>
                  <a:noFill/>
                </a:ln>
                <a:solidFill>
                  <a:srgbClr val="FFFFFF"/>
                </a:solidFill>
                <a:effectLst/>
                <a:uLnTx/>
                <a:uFillTx/>
                <a:latin typeface="Segoe UI"/>
                <a:ea typeface="+mn-ea"/>
                <a:cs typeface="+mn-cs"/>
              </a:endParaRPr>
            </a:p>
          </p:txBody>
        </p:sp>
      </p:grpSp>
      <p:sp>
        <p:nvSpPr>
          <p:cNvPr id="146" name="TextBox 145"/>
          <p:cNvSpPr txBox="1"/>
          <p:nvPr/>
        </p:nvSpPr>
        <p:spPr>
          <a:xfrm>
            <a:off x="254600" y="4896301"/>
            <a:ext cx="1939980" cy="437961"/>
          </a:xfrm>
          <a:prstGeom prst="rect">
            <a:avLst/>
          </a:prstGeom>
          <a:noFill/>
        </p:spPr>
        <p:txBody>
          <a:bodyPr wrap="square" lIns="182776" tIns="146220" rIns="182776" bIns="146220" rtlCol="0">
            <a:noAutofit/>
          </a:bodyPr>
          <a:lstStyle/>
          <a:p>
            <a:pPr marL="0" marR="0" lvl="0" indent="0" algn="ctr" defTabSz="931147" rtl="0" eaLnBrk="1" fontAlgn="auto" latinLnBrk="0" hangingPunct="1">
              <a:lnSpc>
                <a:spcPct val="90000"/>
              </a:lnSpc>
              <a:spcBef>
                <a:spcPts val="0"/>
              </a:spcBef>
              <a:spcAft>
                <a:spcPts val="600"/>
              </a:spcAft>
              <a:buClrTx/>
              <a:buSzTx/>
              <a:buFontTx/>
              <a:buNone/>
              <a:tabLst/>
              <a:defRPr/>
            </a:pPr>
            <a:r>
              <a:rPr kumimoji="0" lang="en-US" sz="1046" b="1" i="0" u="none" strike="noStrike" kern="0" cap="none" spc="0" normalizeH="0" baseline="0" noProof="0" dirty="0">
                <a:ln>
                  <a:noFill/>
                </a:ln>
                <a:solidFill>
                  <a:srgbClr val="002050"/>
                </a:solidFill>
                <a:effectLst/>
                <a:uLnTx/>
                <a:uFillTx/>
                <a:latin typeface="Segoe UI"/>
                <a:ea typeface="+mn-ea"/>
                <a:cs typeface="+mn-cs"/>
              </a:rPr>
              <a:t>TPC-E</a:t>
            </a:r>
          </a:p>
        </p:txBody>
      </p:sp>
      <p:grpSp>
        <p:nvGrpSpPr>
          <p:cNvPr id="147" name="Group 146"/>
          <p:cNvGrpSpPr/>
          <p:nvPr/>
        </p:nvGrpSpPr>
        <p:grpSpPr>
          <a:xfrm>
            <a:off x="2522084" y="2795792"/>
            <a:ext cx="2351467" cy="2511522"/>
            <a:chOff x="2653307" y="2301615"/>
            <a:chExt cx="2399300" cy="2627502"/>
          </a:xfrm>
        </p:grpSpPr>
        <p:grpSp>
          <p:nvGrpSpPr>
            <p:cNvPr id="148" name="Group 147"/>
            <p:cNvGrpSpPr/>
            <p:nvPr/>
          </p:nvGrpSpPr>
          <p:grpSpPr>
            <a:xfrm>
              <a:off x="2653307" y="2301615"/>
              <a:ext cx="2399300" cy="2627502"/>
              <a:chOff x="2609888" y="2247466"/>
              <a:chExt cx="2352468" cy="2576229"/>
            </a:xfrm>
          </p:grpSpPr>
          <p:grpSp>
            <p:nvGrpSpPr>
              <p:cNvPr id="156" name="Group 155"/>
              <p:cNvGrpSpPr/>
              <p:nvPr/>
            </p:nvGrpSpPr>
            <p:grpSpPr>
              <a:xfrm>
                <a:off x="2609888" y="2247466"/>
                <a:ext cx="2352468" cy="2576229"/>
                <a:chOff x="2609392" y="2247298"/>
                <a:chExt cx="2352802" cy="2576596"/>
              </a:xfrm>
            </p:grpSpPr>
            <p:sp>
              <p:nvSpPr>
                <p:cNvPr id="170" name="TextBox 169"/>
                <p:cNvSpPr txBox="1"/>
                <p:nvPr/>
              </p:nvSpPr>
              <p:spPr>
                <a:xfrm>
                  <a:off x="2609392" y="2247298"/>
                  <a:ext cx="2352802" cy="2576596"/>
                </a:xfrm>
                <a:prstGeom prst="rect">
                  <a:avLst/>
                </a:prstGeom>
                <a:solidFill>
                  <a:schemeClr val="bg1">
                    <a:lumMod val="95000"/>
                  </a:schemeClr>
                </a:solidFill>
              </p:spPr>
              <p:txBody>
                <a:bodyPr wrap="square" lIns="44796" tIns="62714" rIns="89592" bIns="146201" rtlCol="0">
                  <a:noAutofit/>
                </a:bodyPr>
                <a:lstStyle/>
                <a:p>
                  <a:pPr marL="89570" algn="ctr" defTabSz="912895">
                    <a:spcBef>
                      <a:spcPts val="294"/>
                    </a:spcBef>
                  </a:pPr>
                  <a:r>
                    <a:rPr lang="en-US" sz="1598" kern="0" dirty="0">
                      <a:ln>
                        <a:solidFill>
                          <a:srgbClr val="FFFFFF">
                            <a:alpha val="0"/>
                          </a:srgbClr>
                        </a:solidFill>
                      </a:ln>
                      <a:solidFill>
                        <a:srgbClr val="002050"/>
                      </a:solidFill>
                      <a:latin typeface="Segoe UI Black" panose="020B0A02040204020203" pitchFamily="34" charset="0"/>
                      <a:ea typeface="Segoe UI Black" panose="020B0A02040204020203" pitchFamily="34" charset="0"/>
                      <a:cs typeface="Segoe UI Black" panose="020B0A02040204020203" pitchFamily="34" charset="0"/>
                    </a:rPr>
                    <a:t>7 years in a row</a:t>
                  </a:r>
                  <a:r>
                    <a:rPr lang="en-US" sz="1598" b="1" kern="0" dirty="0">
                      <a:ln>
                        <a:solidFill>
                          <a:srgbClr val="FFFFFF">
                            <a:alpha val="0"/>
                          </a:srgbClr>
                        </a:solidFill>
                      </a:ln>
                      <a:solidFill>
                        <a:srgbClr val="002050"/>
                      </a:solidFill>
                      <a:ea typeface="Segoe UI Black" panose="020B0A02040204020203" pitchFamily="34" charset="0"/>
                      <a:cs typeface="Segoe UI Black" panose="020B0A02040204020203" pitchFamily="34" charset="0"/>
                    </a:rPr>
                    <a:t/>
                  </a:r>
                  <a:br>
                    <a:rPr lang="en-US" sz="1598" b="1" kern="0" dirty="0">
                      <a:ln>
                        <a:solidFill>
                          <a:srgbClr val="FFFFFF">
                            <a:alpha val="0"/>
                          </a:srgbClr>
                        </a:solidFill>
                      </a:ln>
                      <a:solidFill>
                        <a:srgbClr val="002050"/>
                      </a:solidFill>
                      <a:ea typeface="Segoe UI Black" panose="020B0A02040204020203" pitchFamily="34" charset="0"/>
                      <a:cs typeface="Segoe UI Black" panose="020B0A02040204020203" pitchFamily="34" charset="0"/>
                    </a:rPr>
                  </a:br>
                  <a:r>
                    <a:rPr lang="en-US" sz="1029" b="1" kern="0" dirty="0">
                      <a:ln>
                        <a:solidFill>
                          <a:srgbClr val="FFFFFF">
                            <a:alpha val="0"/>
                          </a:srgbClr>
                        </a:solidFill>
                      </a:ln>
                      <a:solidFill>
                        <a:srgbClr val="002050"/>
                      </a:solidFill>
                      <a:ea typeface="Segoe UI Black" panose="020B0A02040204020203" pitchFamily="34" charset="0"/>
                      <a:cs typeface="Segoe UI Black" panose="020B0A02040204020203" pitchFamily="34" charset="0"/>
                    </a:rPr>
                    <a:t>least vulnerable</a:t>
                  </a:r>
                  <a:r>
                    <a:rPr lang="en-US" sz="882" b="1" dirty="0">
                      <a:ln>
                        <a:solidFill>
                          <a:srgbClr val="FFFFFF">
                            <a:alpha val="0"/>
                          </a:srgbClr>
                        </a:solidFill>
                      </a:ln>
                      <a:solidFill>
                        <a:srgbClr val="0078D7"/>
                      </a:solidFill>
                      <a:ea typeface="Segoe UI Black" panose="020B0A02040204020203" pitchFamily="34" charset="0"/>
                      <a:cs typeface="Segoe UI Black" panose="020B0A02040204020203" pitchFamily="34" charset="0"/>
                    </a:rPr>
                    <a:t/>
                  </a:r>
                  <a:br>
                    <a:rPr lang="en-US" sz="882" b="1" dirty="0">
                      <a:ln>
                        <a:solidFill>
                          <a:srgbClr val="FFFFFF">
                            <a:alpha val="0"/>
                          </a:srgbClr>
                        </a:solidFill>
                      </a:ln>
                      <a:solidFill>
                        <a:srgbClr val="0078D7"/>
                      </a:solidFill>
                      <a:ea typeface="Segoe UI Black" panose="020B0A02040204020203" pitchFamily="34" charset="0"/>
                      <a:cs typeface="Segoe UI Black" panose="020B0A02040204020203" pitchFamily="34" charset="0"/>
                    </a:rPr>
                  </a:br>
                  <a:endParaRPr lang="en-US" sz="1369" b="1" dirty="0">
                    <a:ln>
                      <a:solidFill>
                        <a:srgbClr val="FFFFFF">
                          <a:alpha val="0"/>
                        </a:srgbClr>
                      </a:solidFill>
                    </a:ln>
                    <a:solidFill>
                      <a:srgbClr val="0078D7"/>
                    </a:solidFill>
                    <a:ea typeface="Segoe UI Black" panose="020B0A02040204020203" pitchFamily="34" charset="0"/>
                    <a:cs typeface="Segoe UI Black" panose="020B0A02040204020203" pitchFamily="34" charset="0"/>
                  </a:endParaRPr>
                </a:p>
              </p:txBody>
            </p:sp>
            <p:graphicFrame>
              <p:nvGraphicFramePr>
                <p:cNvPr id="171" name="Chart 170"/>
                <p:cNvGraphicFramePr/>
                <p:nvPr>
                  <p:extLst/>
                </p:nvPr>
              </p:nvGraphicFramePr>
              <p:xfrm>
                <a:off x="2675882" y="2673335"/>
                <a:ext cx="2155096" cy="2146908"/>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157" name="Group 156"/>
              <p:cNvGrpSpPr/>
              <p:nvPr/>
            </p:nvGrpSpPr>
            <p:grpSpPr>
              <a:xfrm>
                <a:off x="2727795" y="4636302"/>
                <a:ext cx="2051936" cy="92098"/>
                <a:chOff x="2743906" y="4636302"/>
                <a:chExt cx="2051936" cy="92098"/>
              </a:xfrm>
            </p:grpSpPr>
            <p:grpSp>
              <p:nvGrpSpPr>
                <p:cNvPr id="158" name="Group 157"/>
                <p:cNvGrpSpPr/>
                <p:nvPr/>
              </p:nvGrpSpPr>
              <p:grpSpPr>
                <a:xfrm>
                  <a:off x="2743906" y="4636302"/>
                  <a:ext cx="500096" cy="92098"/>
                  <a:chOff x="2908036" y="4532656"/>
                  <a:chExt cx="500096" cy="92098"/>
                </a:xfrm>
              </p:grpSpPr>
              <p:sp>
                <p:nvSpPr>
                  <p:cNvPr id="168" name="Rectangle 167"/>
                  <p:cNvSpPr/>
                  <p:nvPr/>
                </p:nvSpPr>
                <p:spPr bwMode="auto">
                  <a:xfrm>
                    <a:off x="3011295" y="4532656"/>
                    <a:ext cx="396837" cy="920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pPr>
                    <a:r>
                      <a:rPr lang="en-US" sz="600" b="1" dirty="0">
                        <a:solidFill>
                          <a:schemeClr val="accent1"/>
                        </a:solidFill>
                        <a:latin typeface="Segoe UI"/>
                        <a:ea typeface="Segoe UI" pitchFamily="34" charset="0"/>
                        <a:cs typeface="Segoe UI" pitchFamily="34" charset="0"/>
                      </a:rPr>
                      <a:t>SQL Server</a:t>
                    </a:r>
                    <a:endParaRPr lang="en-US" sz="500" b="1" dirty="0">
                      <a:solidFill>
                        <a:schemeClr val="accent1"/>
                      </a:solidFill>
                      <a:latin typeface="Segoe UI"/>
                      <a:ea typeface="Segoe UI" pitchFamily="34" charset="0"/>
                      <a:cs typeface="Segoe UI" pitchFamily="34" charset="0"/>
                    </a:endParaRPr>
                  </a:p>
                </p:txBody>
              </p:sp>
              <p:sp>
                <p:nvSpPr>
                  <p:cNvPr id="169" name="Rectangle 168"/>
                  <p:cNvSpPr/>
                  <p:nvPr/>
                </p:nvSpPr>
                <p:spPr bwMode="auto">
                  <a:xfrm>
                    <a:off x="2908036" y="4536091"/>
                    <a:ext cx="77381" cy="773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grpSp>
              <p:nvGrpSpPr>
                <p:cNvPr id="159" name="Group 158"/>
                <p:cNvGrpSpPr/>
                <p:nvPr/>
              </p:nvGrpSpPr>
              <p:grpSpPr>
                <a:xfrm>
                  <a:off x="3337420" y="4636302"/>
                  <a:ext cx="340200" cy="80816"/>
                  <a:chOff x="2908036" y="4532656"/>
                  <a:chExt cx="340200" cy="80816"/>
                </a:xfrm>
              </p:grpSpPr>
              <p:sp>
                <p:nvSpPr>
                  <p:cNvPr id="166" name="Rectangle 165"/>
                  <p:cNvSpPr/>
                  <p:nvPr/>
                </p:nvSpPr>
                <p:spPr bwMode="auto">
                  <a:xfrm>
                    <a:off x="3011295" y="4532656"/>
                    <a:ext cx="236941" cy="80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pPr>
                    <a:r>
                      <a:rPr lang="en-US" sz="600" b="1" dirty="0">
                        <a:solidFill>
                          <a:srgbClr val="C00000"/>
                        </a:solidFill>
                        <a:latin typeface="Segoe UI"/>
                        <a:ea typeface="Segoe UI" pitchFamily="34" charset="0"/>
                        <a:cs typeface="Segoe UI" pitchFamily="34" charset="0"/>
                      </a:rPr>
                      <a:t>Oracle</a:t>
                    </a:r>
                    <a:endParaRPr lang="en-US" sz="500" b="1" dirty="0">
                      <a:solidFill>
                        <a:srgbClr val="C00000"/>
                      </a:solidFill>
                      <a:latin typeface="Segoe UI"/>
                      <a:ea typeface="Segoe UI" pitchFamily="34" charset="0"/>
                      <a:cs typeface="Segoe UI" pitchFamily="34" charset="0"/>
                    </a:endParaRPr>
                  </a:p>
                </p:txBody>
              </p:sp>
              <p:sp>
                <p:nvSpPr>
                  <p:cNvPr id="167" name="Rectangle 166"/>
                  <p:cNvSpPr/>
                  <p:nvPr/>
                </p:nvSpPr>
                <p:spPr bwMode="auto">
                  <a:xfrm>
                    <a:off x="2908036" y="4536091"/>
                    <a:ext cx="77381" cy="7738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A80000"/>
                      </a:solidFill>
                      <a:latin typeface="Segoe UI Light"/>
                      <a:ea typeface="Segoe UI" pitchFamily="34" charset="0"/>
                      <a:cs typeface="Segoe UI" pitchFamily="34" charset="0"/>
                    </a:endParaRPr>
                  </a:p>
                </p:txBody>
              </p:sp>
            </p:grpSp>
            <p:grpSp>
              <p:nvGrpSpPr>
                <p:cNvPr id="160" name="Group 159"/>
                <p:cNvGrpSpPr/>
                <p:nvPr/>
              </p:nvGrpSpPr>
              <p:grpSpPr>
                <a:xfrm>
                  <a:off x="3771038" y="4636302"/>
                  <a:ext cx="425560" cy="80816"/>
                  <a:chOff x="2908036" y="4532656"/>
                  <a:chExt cx="425560" cy="80816"/>
                </a:xfrm>
              </p:grpSpPr>
              <p:sp>
                <p:nvSpPr>
                  <p:cNvPr id="164" name="Rectangle 163"/>
                  <p:cNvSpPr/>
                  <p:nvPr/>
                </p:nvSpPr>
                <p:spPr bwMode="auto">
                  <a:xfrm>
                    <a:off x="3011296" y="4532656"/>
                    <a:ext cx="322300" cy="80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pPr>
                    <a:r>
                      <a:rPr lang="en-US" sz="600" b="1" dirty="0">
                        <a:solidFill>
                          <a:srgbClr val="00188F"/>
                        </a:solidFill>
                        <a:latin typeface="Segoe UI"/>
                        <a:ea typeface="Segoe UI" pitchFamily="34" charset="0"/>
                        <a:cs typeface="Segoe UI" pitchFamily="34" charset="0"/>
                      </a:rPr>
                      <a:t>MySQL2</a:t>
                    </a:r>
                    <a:endParaRPr lang="en-US" sz="500" b="1" dirty="0">
                      <a:solidFill>
                        <a:srgbClr val="00188F"/>
                      </a:solidFill>
                      <a:latin typeface="Segoe UI"/>
                      <a:ea typeface="Segoe UI" pitchFamily="34" charset="0"/>
                      <a:cs typeface="Segoe UI" pitchFamily="34" charset="0"/>
                    </a:endParaRPr>
                  </a:p>
                </p:txBody>
              </p:sp>
              <p:sp>
                <p:nvSpPr>
                  <p:cNvPr id="165" name="Rectangle 164"/>
                  <p:cNvSpPr/>
                  <p:nvPr/>
                </p:nvSpPr>
                <p:spPr bwMode="auto">
                  <a:xfrm>
                    <a:off x="2908036" y="4536091"/>
                    <a:ext cx="77381" cy="77381"/>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grpSp>
              <p:nvGrpSpPr>
                <p:cNvPr id="161" name="Group 160"/>
                <p:cNvGrpSpPr/>
                <p:nvPr/>
              </p:nvGrpSpPr>
              <p:grpSpPr>
                <a:xfrm>
                  <a:off x="4290016" y="4636302"/>
                  <a:ext cx="505826" cy="92098"/>
                  <a:chOff x="2908036" y="4532656"/>
                  <a:chExt cx="505826" cy="92098"/>
                </a:xfrm>
              </p:grpSpPr>
              <p:sp>
                <p:nvSpPr>
                  <p:cNvPr id="162" name="Rectangle 161"/>
                  <p:cNvSpPr/>
                  <p:nvPr/>
                </p:nvSpPr>
                <p:spPr bwMode="auto">
                  <a:xfrm>
                    <a:off x="3011295" y="4532656"/>
                    <a:ext cx="402567" cy="920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a:lnSpc>
                        <a:spcPct val="90000"/>
                      </a:lnSpc>
                    </a:pPr>
                    <a:r>
                      <a:rPr lang="en-US" sz="600" b="1" dirty="0">
                        <a:solidFill>
                          <a:srgbClr val="002050"/>
                        </a:solidFill>
                        <a:latin typeface="Segoe UI"/>
                        <a:ea typeface="Segoe UI" pitchFamily="34" charset="0"/>
                        <a:cs typeface="Segoe UI" pitchFamily="34" charset="0"/>
                      </a:rPr>
                      <a:t>SAP HANA</a:t>
                    </a:r>
                    <a:endParaRPr lang="en-US" sz="500" b="1" dirty="0">
                      <a:solidFill>
                        <a:srgbClr val="002050"/>
                      </a:solidFill>
                      <a:latin typeface="Segoe UI"/>
                      <a:ea typeface="Segoe UI" pitchFamily="34" charset="0"/>
                      <a:cs typeface="Segoe UI" pitchFamily="34" charset="0"/>
                    </a:endParaRPr>
                  </a:p>
                </p:txBody>
              </p:sp>
              <p:sp>
                <p:nvSpPr>
                  <p:cNvPr id="163" name="Rectangle 162"/>
                  <p:cNvSpPr/>
                  <p:nvPr/>
                </p:nvSpPr>
                <p:spPr bwMode="auto">
                  <a:xfrm>
                    <a:off x="2908036" y="4536091"/>
                    <a:ext cx="77381" cy="7738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grpSp>
        </p:grpSp>
        <p:grpSp>
          <p:nvGrpSpPr>
            <p:cNvPr id="149" name="Group 148"/>
            <p:cNvGrpSpPr/>
            <p:nvPr/>
          </p:nvGrpSpPr>
          <p:grpSpPr>
            <a:xfrm>
              <a:off x="2902846" y="4205732"/>
              <a:ext cx="1530838" cy="164219"/>
              <a:chOff x="2902846" y="4205732"/>
              <a:chExt cx="1530838" cy="164219"/>
            </a:xfrm>
          </p:grpSpPr>
          <p:sp>
            <p:nvSpPr>
              <p:cNvPr id="150" name="Oval 149"/>
              <p:cNvSpPr/>
              <p:nvPr/>
            </p:nvSpPr>
            <p:spPr bwMode="auto">
              <a:xfrm>
                <a:off x="2902846" y="4276022"/>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C00000"/>
                  </a:solidFill>
                  <a:latin typeface="Segoe UI Light"/>
                  <a:ea typeface="Segoe UI" pitchFamily="34" charset="0"/>
                  <a:cs typeface="Segoe UI" pitchFamily="34" charset="0"/>
                </a:endParaRPr>
              </a:p>
            </p:txBody>
          </p:sp>
          <p:sp>
            <p:nvSpPr>
              <p:cNvPr id="151" name="Oval 150"/>
              <p:cNvSpPr/>
              <p:nvPr/>
            </p:nvSpPr>
            <p:spPr bwMode="auto">
              <a:xfrm>
                <a:off x="3192570" y="4258213"/>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0078D7"/>
                  </a:solidFill>
                  <a:latin typeface="Segoe UI Light"/>
                  <a:ea typeface="Segoe UI" pitchFamily="34" charset="0"/>
                  <a:cs typeface="Segoe UI" pitchFamily="34" charset="0"/>
                </a:endParaRPr>
              </a:p>
            </p:txBody>
          </p:sp>
          <p:sp>
            <p:nvSpPr>
              <p:cNvPr id="152" name="Oval 151"/>
              <p:cNvSpPr/>
              <p:nvPr/>
            </p:nvSpPr>
            <p:spPr bwMode="auto">
              <a:xfrm>
                <a:off x="3481035" y="4205732"/>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FFFFFF"/>
                  </a:solidFill>
                  <a:latin typeface="Segoe UI Light"/>
                  <a:ea typeface="Segoe UI" pitchFamily="34" charset="0"/>
                  <a:cs typeface="Segoe UI" pitchFamily="34" charset="0"/>
                </a:endParaRPr>
              </a:p>
            </p:txBody>
          </p:sp>
          <p:sp>
            <p:nvSpPr>
              <p:cNvPr id="153" name="Oval 152"/>
              <p:cNvSpPr/>
              <p:nvPr/>
            </p:nvSpPr>
            <p:spPr bwMode="auto">
              <a:xfrm>
                <a:off x="3765842" y="4276881"/>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FFFFFF"/>
                  </a:solidFill>
                  <a:latin typeface="Segoe UI Light"/>
                  <a:ea typeface="Segoe UI" pitchFamily="34" charset="0"/>
                  <a:cs typeface="Segoe UI" pitchFamily="34" charset="0"/>
                </a:endParaRPr>
              </a:p>
            </p:txBody>
          </p:sp>
          <p:sp>
            <p:nvSpPr>
              <p:cNvPr id="154" name="Oval 153"/>
              <p:cNvSpPr/>
              <p:nvPr/>
            </p:nvSpPr>
            <p:spPr bwMode="auto">
              <a:xfrm>
                <a:off x="4053472" y="4278144"/>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FFFFFF"/>
                  </a:solidFill>
                  <a:latin typeface="Segoe UI Light"/>
                  <a:ea typeface="Segoe UI" pitchFamily="34" charset="0"/>
                  <a:cs typeface="Segoe UI" pitchFamily="34" charset="0"/>
                </a:endParaRPr>
              </a:p>
            </p:txBody>
          </p:sp>
          <p:sp>
            <p:nvSpPr>
              <p:cNvPr id="155" name="Oval 154"/>
              <p:cNvSpPr/>
              <p:nvPr/>
            </p:nvSpPr>
            <p:spPr bwMode="auto">
              <a:xfrm>
                <a:off x="4341877" y="4217546"/>
                <a:ext cx="91807" cy="91807"/>
              </a:xfrm>
              <a:prstGeom prst="ellipse">
                <a:avLst/>
              </a:prstGeom>
              <a:no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336015" indent="-336015" algn="ctr" defTabSz="913751">
                  <a:lnSpc>
                    <a:spcPct val="90000"/>
                  </a:lnSpc>
                  <a:buFont typeface="Wingdings 3" panose="05040102010807070707" pitchFamily="18" charset="2"/>
                  <a:buChar char="Æ"/>
                </a:pPr>
                <a:endParaRPr lang="en-US" sz="1961" b="1" dirty="0">
                  <a:solidFill>
                    <a:srgbClr val="FFFFFF"/>
                  </a:solidFill>
                  <a:latin typeface="Segoe UI Light"/>
                  <a:ea typeface="Segoe UI" pitchFamily="34" charset="0"/>
                  <a:cs typeface="Segoe UI" pitchFamily="34" charset="0"/>
                </a:endParaRPr>
              </a:p>
            </p:txBody>
          </p:sp>
        </p:grpSp>
      </p:grpSp>
      <p:grpSp>
        <p:nvGrpSpPr>
          <p:cNvPr id="172" name="Group 171"/>
          <p:cNvGrpSpPr/>
          <p:nvPr/>
        </p:nvGrpSpPr>
        <p:grpSpPr>
          <a:xfrm>
            <a:off x="10289472" y="3449539"/>
            <a:ext cx="1252278" cy="1321859"/>
            <a:chOff x="10376763" y="1399728"/>
            <a:chExt cx="743900" cy="785233"/>
          </a:xfrm>
        </p:grpSpPr>
        <p:sp>
          <p:nvSpPr>
            <p:cNvPr id="173" name="Freeform 84"/>
            <p:cNvSpPr>
              <a:spLocks noChangeAspect="1"/>
            </p:cNvSpPr>
            <p:nvPr/>
          </p:nvSpPr>
          <p:spPr bwMode="auto">
            <a:xfrm>
              <a:off x="10574879" y="1399728"/>
              <a:ext cx="545784" cy="34565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74" name="Group 173"/>
            <p:cNvGrpSpPr/>
            <p:nvPr/>
          </p:nvGrpSpPr>
          <p:grpSpPr>
            <a:xfrm>
              <a:off x="10376763" y="1615020"/>
              <a:ext cx="435384" cy="569941"/>
              <a:chOff x="10376763" y="1615020"/>
              <a:chExt cx="435384" cy="569941"/>
            </a:xfrm>
          </p:grpSpPr>
          <p:sp>
            <p:nvSpPr>
              <p:cNvPr id="176" name="Rectangle 175"/>
              <p:cNvSpPr/>
              <p:nvPr/>
            </p:nvSpPr>
            <p:spPr bwMode="auto">
              <a:xfrm>
                <a:off x="10427368" y="1710519"/>
                <a:ext cx="333997" cy="3492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88"/>
              <p:cNvSpPr>
                <a:spLocks noChangeArrowheads="1"/>
              </p:cNvSpPr>
              <p:nvPr/>
            </p:nvSpPr>
            <p:spPr bwMode="auto">
              <a:xfrm>
                <a:off x="10376763" y="1615020"/>
                <a:ext cx="435384" cy="569941"/>
              </a:xfrm>
              <a:custGeom>
                <a:avLst/>
                <a:gdLst>
                  <a:gd name="connsiteX0" fmla="*/ 120917 w 890224"/>
                  <a:gd name="connsiteY0" fmla="*/ 792088 h 1165351"/>
                  <a:gd name="connsiteX1" fmla="*/ 120917 w 890224"/>
                  <a:gd name="connsiteY1" fmla="*/ 897233 h 1165351"/>
                  <a:gd name="connsiteX2" fmla="*/ 772813 w 890224"/>
                  <a:gd name="connsiteY2" fmla="*/ 897233 h 1165351"/>
                  <a:gd name="connsiteX3" fmla="*/ 772813 w 890224"/>
                  <a:gd name="connsiteY3" fmla="*/ 792088 h 1165351"/>
                  <a:gd name="connsiteX4" fmla="*/ 120917 w 890224"/>
                  <a:gd name="connsiteY4" fmla="*/ 611589 h 1165351"/>
                  <a:gd name="connsiteX5" fmla="*/ 120917 w 890224"/>
                  <a:gd name="connsiteY5" fmla="*/ 716734 h 1165351"/>
                  <a:gd name="connsiteX6" fmla="*/ 772813 w 890224"/>
                  <a:gd name="connsiteY6" fmla="*/ 716734 h 1165351"/>
                  <a:gd name="connsiteX7" fmla="*/ 772813 w 890224"/>
                  <a:gd name="connsiteY7" fmla="*/ 611589 h 1165351"/>
                  <a:gd name="connsiteX8" fmla="*/ 120917 w 890224"/>
                  <a:gd name="connsiteY8" fmla="*/ 429339 h 1165351"/>
                  <a:gd name="connsiteX9" fmla="*/ 120917 w 890224"/>
                  <a:gd name="connsiteY9" fmla="*/ 532732 h 1165351"/>
                  <a:gd name="connsiteX10" fmla="*/ 772813 w 890224"/>
                  <a:gd name="connsiteY10" fmla="*/ 532732 h 1165351"/>
                  <a:gd name="connsiteX11" fmla="*/ 772813 w 890224"/>
                  <a:gd name="connsiteY11" fmla="*/ 429339 h 1165351"/>
                  <a:gd name="connsiteX12" fmla="*/ 120917 w 890224"/>
                  <a:gd name="connsiteY12" fmla="*/ 247088 h 1165351"/>
                  <a:gd name="connsiteX13" fmla="*/ 120917 w 890224"/>
                  <a:gd name="connsiteY13" fmla="*/ 350481 h 1165351"/>
                  <a:gd name="connsiteX14" fmla="*/ 772813 w 890224"/>
                  <a:gd name="connsiteY14" fmla="*/ 350481 h 1165351"/>
                  <a:gd name="connsiteX15" fmla="*/ 772813 w 890224"/>
                  <a:gd name="connsiteY15" fmla="*/ 247088 h 1165351"/>
                  <a:gd name="connsiteX16" fmla="*/ 171736 w 890224"/>
                  <a:gd name="connsiteY16" fmla="*/ 0 h 1165351"/>
                  <a:gd name="connsiteX17" fmla="*/ 485417 w 890224"/>
                  <a:gd name="connsiteY17" fmla="*/ 0 h 1165351"/>
                  <a:gd name="connsiteX18" fmla="*/ 485417 w 890224"/>
                  <a:gd name="connsiteY18" fmla="*/ 124421 h 1165351"/>
                  <a:gd name="connsiteX19" fmla="*/ 890224 w 890224"/>
                  <a:gd name="connsiteY19" fmla="*/ 124421 h 1165351"/>
                  <a:gd name="connsiteX20" fmla="*/ 890224 w 890224"/>
                  <a:gd name="connsiteY20" fmla="*/ 155964 h 1165351"/>
                  <a:gd name="connsiteX21" fmla="*/ 849919 w 890224"/>
                  <a:gd name="connsiteY21" fmla="*/ 155964 h 1165351"/>
                  <a:gd name="connsiteX22" fmla="*/ 849919 w 890224"/>
                  <a:gd name="connsiteY22" fmla="*/ 1165351 h 1165351"/>
                  <a:gd name="connsiteX23" fmla="*/ 408311 w 890224"/>
                  <a:gd name="connsiteY23" fmla="*/ 1165351 h 1165351"/>
                  <a:gd name="connsiteX24" fmla="*/ 408311 w 890224"/>
                  <a:gd name="connsiteY24" fmla="*/ 962071 h 1165351"/>
                  <a:gd name="connsiteX25" fmla="*/ 301415 w 890224"/>
                  <a:gd name="connsiteY25" fmla="*/ 962071 h 1165351"/>
                  <a:gd name="connsiteX26" fmla="*/ 301415 w 890224"/>
                  <a:gd name="connsiteY26" fmla="*/ 1165351 h 1165351"/>
                  <a:gd name="connsiteX27" fmla="*/ 38554 w 890224"/>
                  <a:gd name="connsiteY27" fmla="*/ 1165351 h 1165351"/>
                  <a:gd name="connsiteX28" fmla="*/ 38554 w 890224"/>
                  <a:gd name="connsiteY28" fmla="*/ 155964 h 1165351"/>
                  <a:gd name="connsiteX29" fmla="*/ 0 w 890224"/>
                  <a:gd name="connsiteY29" fmla="*/ 155964 h 1165351"/>
                  <a:gd name="connsiteX30" fmla="*/ 0 w 890224"/>
                  <a:gd name="connsiteY30" fmla="*/ 124421 h 1165351"/>
                  <a:gd name="connsiteX31" fmla="*/ 171736 w 890224"/>
                  <a:gd name="connsiteY31" fmla="*/ 124421 h 1165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0224" h="1165351">
                    <a:moveTo>
                      <a:pt x="120917" y="792088"/>
                    </a:moveTo>
                    <a:lnTo>
                      <a:pt x="120917" y="897233"/>
                    </a:lnTo>
                    <a:lnTo>
                      <a:pt x="772813" y="897233"/>
                    </a:lnTo>
                    <a:lnTo>
                      <a:pt x="772813" y="792088"/>
                    </a:lnTo>
                    <a:close/>
                    <a:moveTo>
                      <a:pt x="120917" y="611589"/>
                    </a:moveTo>
                    <a:lnTo>
                      <a:pt x="120917" y="716734"/>
                    </a:lnTo>
                    <a:lnTo>
                      <a:pt x="772813" y="716734"/>
                    </a:lnTo>
                    <a:lnTo>
                      <a:pt x="772813" y="611589"/>
                    </a:lnTo>
                    <a:close/>
                    <a:moveTo>
                      <a:pt x="120917" y="429339"/>
                    </a:moveTo>
                    <a:lnTo>
                      <a:pt x="120917" y="532732"/>
                    </a:lnTo>
                    <a:lnTo>
                      <a:pt x="772813" y="532732"/>
                    </a:lnTo>
                    <a:lnTo>
                      <a:pt x="772813" y="429339"/>
                    </a:lnTo>
                    <a:close/>
                    <a:moveTo>
                      <a:pt x="120917" y="247088"/>
                    </a:moveTo>
                    <a:lnTo>
                      <a:pt x="120917" y="350481"/>
                    </a:lnTo>
                    <a:lnTo>
                      <a:pt x="772813" y="350481"/>
                    </a:lnTo>
                    <a:lnTo>
                      <a:pt x="772813" y="247088"/>
                    </a:lnTo>
                    <a:close/>
                    <a:moveTo>
                      <a:pt x="171736" y="0"/>
                    </a:moveTo>
                    <a:lnTo>
                      <a:pt x="485417" y="0"/>
                    </a:lnTo>
                    <a:lnTo>
                      <a:pt x="485417" y="124421"/>
                    </a:lnTo>
                    <a:lnTo>
                      <a:pt x="890224" y="124421"/>
                    </a:lnTo>
                    <a:lnTo>
                      <a:pt x="890224" y="155964"/>
                    </a:lnTo>
                    <a:lnTo>
                      <a:pt x="849919" y="155964"/>
                    </a:lnTo>
                    <a:lnTo>
                      <a:pt x="849919" y="1165351"/>
                    </a:lnTo>
                    <a:lnTo>
                      <a:pt x="408311" y="1165351"/>
                    </a:lnTo>
                    <a:lnTo>
                      <a:pt x="408311" y="962071"/>
                    </a:lnTo>
                    <a:lnTo>
                      <a:pt x="301415" y="962071"/>
                    </a:lnTo>
                    <a:lnTo>
                      <a:pt x="301415" y="1165351"/>
                    </a:lnTo>
                    <a:lnTo>
                      <a:pt x="38554" y="1165351"/>
                    </a:lnTo>
                    <a:lnTo>
                      <a:pt x="38554" y="155964"/>
                    </a:lnTo>
                    <a:lnTo>
                      <a:pt x="0" y="155964"/>
                    </a:lnTo>
                    <a:lnTo>
                      <a:pt x="0" y="124421"/>
                    </a:lnTo>
                    <a:lnTo>
                      <a:pt x="171736" y="124421"/>
                    </a:lnTo>
                    <a:close/>
                  </a:path>
                </a:pathLst>
              </a:custGeom>
              <a:solidFill>
                <a:srgbClr val="002050"/>
              </a:solidFill>
              <a:ln>
                <a:noFill/>
              </a:ln>
            </p:spPr>
            <p:txBody>
              <a:bodyPr vert="horz" wrap="square" lIns="89642" tIns="44821" rIns="89642" bIns="44821" numCol="1" anchor="t" anchorCtr="0" compatLnSpc="1">
                <a:prstTxWarp prst="textNoShape">
                  <a:avLst/>
                </a:prstTxWarp>
                <a:no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75" name="Freeform 123"/>
            <p:cNvSpPr>
              <a:spLocks noChangeAspect="1" noEditPoints="1"/>
            </p:cNvSpPr>
            <p:nvPr/>
          </p:nvSpPr>
          <p:spPr bwMode="black">
            <a:xfrm>
              <a:off x="10828319" y="1787490"/>
              <a:ext cx="171201" cy="177786"/>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2050"/>
            </a:solidFill>
            <a:ln>
              <a:noFill/>
            </a:ln>
            <a:extLst/>
          </p:spPr>
          <p:txBody>
            <a:bodyPr vert="horz" wrap="square" lIns="91444" tIns="45722" rIns="91444" bIns="45722"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03" name="Freeform 67"/>
          <p:cNvSpPr/>
          <p:nvPr/>
        </p:nvSpPr>
        <p:spPr>
          <a:xfrm>
            <a:off x="8016543" y="3293175"/>
            <a:ext cx="949998" cy="1640499"/>
          </a:xfrm>
          <a:custGeom>
            <a:avLst/>
            <a:gdLst>
              <a:gd name="connsiteX0" fmla="*/ 1389184 w 1907930"/>
              <a:gd name="connsiteY0" fmla="*/ 0 h 3642945"/>
              <a:gd name="connsiteX1" fmla="*/ 992866 w 1907930"/>
              <a:gd name="connsiteY1" fmla="*/ 1491760 h 3642945"/>
              <a:gd name="connsiteX2" fmla="*/ 1040423 w 1907930"/>
              <a:gd name="connsiteY2" fmla="*/ 1491760 h 3642945"/>
              <a:gd name="connsiteX3" fmla="*/ 1538654 w 1907930"/>
              <a:gd name="connsiteY3" fmla="*/ 1491760 h 3642945"/>
              <a:gd name="connsiteX4" fmla="*/ 1907930 w 1907930"/>
              <a:gd name="connsiteY4" fmla="*/ 1491760 h 3642945"/>
              <a:gd name="connsiteX5" fmla="*/ 518746 w 1907930"/>
              <a:gd name="connsiteY5" fmla="*/ 3642945 h 3642945"/>
              <a:gd name="connsiteX6" fmla="*/ 925995 w 1907930"/>
              <a:gd name="connsiteY6" fmla="*/ 1963615 h 3642945"/>
              <a:gd name="connsiteX7" fmla="*/ 867507 w 1907930"/>
              <a:gd name="connsiteY7" fmla="*/ 1963615 h 3642945"/>
              <a:gd name="connsiteX8" fmla="*/ 524608 w 1907930"/>
              <a:gd name="connsiteY8" fmla="*/ 1963615 h 3642945"/>
              <a:gd name="connsiteX9" fmla="*/ 0 w 1907930"/>
              <a:gd name="connsiteY9" fmla="*/ 1963615 h 3642945"/>
              <a:gd name="connsiteX0" fmla="*/ 1389184 w 1907930"/>
              <a:gd name="connsiteY0" fmla="*/ 0 h 3642945"/>
              <a:gd name="connsiteX1" fmla="*/ 992866 w 1907930"/>
              <a:gd name="connsiteY1" fmla="*/ 1491760 h 3642945"/>
              <a:gd name="connsiteX2" fmla="*/ 1538654 w 1907930"/>
              <a:gd name="connsiteY2" fmla="*/ 1491760 h 3642945"/>
              <a:gd name="connsiteX3" fmla="*/ 1907930 w 1907930"/>
              <a:gd name="connsiteY3" fmla="*/ 1491760 h 3642945"/>
              <a:gd name="connsiteX4" fmla="*/ 518746 w 1907930"/>
              <a:gd name="connsiteY4" fmla="*/ 3642945 h 3642945"/>
              <a:gd name="connsiteX5" fmla="*/ 925995 w 1907930"/>
              <a:gd name="connsiteY5" fmla="*/ 1963615 h 3642945"/>
              <a:gd name="connsiteX6" fmla="*/ 867507 w 1907930"/>
              <a:gd name="connsiteY6" fmla="*/ 1963615 h 3642945"/>
              <a:gd name="connsiteX7" fmla="*/ 524608 w 1907930"/>
              <a:gd name="connsiteY7" fmla="*/ 1963615 h 3642945"/>
              <a:gd name="connsiteX8" fmla="*/ 0 w 1907930"/>
              <a:gd name="connsiteY8" fmla="*/ 1963615 h 3642945"/>
              <a:gd name="connsiteX9" fmla="*/ 1389184 w 1907930"/>
              <a:gd name="connsiteY9"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867507 w 1907930"/>
              <a:gd name="connsiteY5" fmla="*/ 1963615 h 3642945"/>
              <a:gd name="connsiteX6" fmla="*/ 524608 w 1907930"/>
              <a:gd name="connsiteY6" fmla="*/ 1963615 h 3642945"/>
              <a:gd name="connsiteX7" fmla="*/ 0 w 1907930"/>
              <a:gd name="connsiteY7" fmla="*/ 1963615 h 3642945"/>
              <a:gd name="connsiteX8" fmla="*/ 1389184 w 1907930"/>
              <a:gd name="connsiteY8"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524608 w 1907930"/>
              <a:gd name="connsiteY5" fmla="*/ 1963615 h 3642945"/>
              <a:gd name="connsiteX6" fmla="*/ 0 w 1907930"/>
              <a:gd name="connsiteY6" fmla="*/ 1963615 h 3642945"/>
              <a:gd name="connsiteX7" fmla="*/ 1389184 w 1907930"/>
              <a:gd name="connsiteY7" fmla="*/ 0 h 3642945"/>
              <a:gd name="connsiteX0" fmla="*/ 1389184 w 1907930"/>
              <a:gd name="connsiteY0" fmla="*/ 0 h 3642945"/>
              <a:gd name="connsiteX1" fmla="*/ 992866 w 1907930"/>
              <a:gd name="connsiteY1" fmla="*/ 1491760 h 3642945"/>
              <a:gd name="connsiteX2" fmla="*/ 1907930 w 1907930"/>
              <a:gd name="connsiteY2" fmla="*/ 1491760 h 3642945"/>
              <a:gd name="connsiteX3" fmla="*/ 518746 w 1907930"/>
              <a:gd name="connsiteY3" fmla="*/ 3642945 h 3642945"/>
              <a:gd name="connsiteX4" fmla="*/ 925995 w 1907930"/>
              <a:gd name="connsiteY4" fmla="*/ 1963615 h 3642945"/>
              <a:gd name="connsiteX5" fmla="*/ 0 w 1907930"/>
              <a:gd name="connsiteY5" fmla="*/ 1963615 h 3642945"/>
              <a:gd name="connsiteX6" fmla="*/ 1389184 w 1907930"/>
              <a:gd name="connsiteY6" fmla="*/ 0 h 3642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930" h="3642945">
                <a:moveTo>
                  <a:pt x="1389184" y="0"/>
                </a:moveTo>
                <a:lnTo>
                  <a:pt x="992866" y="1491760"/>
                </a:lnTo>
                <a:lnTo>
                  <a:pt x="1907930" y="1491760"/>
                </a:lnTo>
                <a:lnTo>
                  <a:pt x="518746" y="3642945"/>
                </a:lnTo>
                <a:lnTo>
                  <a:pt x="925995" y="1963615"/>
                </a:lnTo>
                <a:lnTo>
                  <a:pt x="0" y="1963615"/>
                </a:lnTo>
                <a:lnTo>
                  <a:pt x="138918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04" name="Freeform 68"/>
          <p:cNvSpPr/>
          <p:nvPr/>
        </p:nvSpPr>
        <p:spPr>
          <a:xfrm>
            <a:off x="7931959" y="3705963"/>
            <a:ext cx="1119165" cy="1023704"/>
          </a:xfrm>
          <a:custGeom>
            <a:avLst/>
            <a:gdLst>
              <a:gd name="connsiteX0" fmla="*/ 435127 w 1978028"/>
              <a:gd name="connsiteY0" fmla="*/ 0 h 2059139"/>
              <a:gd name="connsiteX1" fmla="*/ 1542901 w 1978028"/>
              <a:gd name="connsiteY1" fmla="*/ 0 h 2059139"/>
              <a:gd name="connsiteX2" fmla="*/ 1542901 w 1978028"/>
              <a:gd name="connsiteY2" fmla="*/ 1084783 h 2059139"/>
              <a:gd name="connsiteX3" fmla="*/ 1978028 w 1978028"/>
              <a:gd name="connsiteY3" fmla="*/ 1084783 h 2059139"/>
              <a:gd name="connsiteX4" fmla="*/ 989014 w 1978028"/>
              <a:gd name="connsiteY4" fmla="*/ 2059139 h 2059139"/>
              <a:gd name="connsiteX5" fmla="*/ 0 w 1978028"/>
              <a:gd name="connsiteY5" fmla="*/ 1084783 h 2059139"/>
              <a:gd name="connsiteX6" fmla="*/ 435127 w 1978028"/>
              <a:gd name="connsiteY6" fmla="*/ 1084783 h 2059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8028" h="2059139">
                <a:moveTo>
                  <a:pt x="435127" y="0"/>
                </a:moveTo>
                <a:lnTo>
                  <a:pt x="1542901" y="0"/>
                </a:lnTo>
                <a:lnTo>
                  <a:pt x="1542901" y="1084783"/>
                </a:lnTo>
                <a:lnTo>
                  <a:pt x="1978028" y="1084783"/>
                </a:lnTo>
                <a:lnTo>
                  <a:pt x="989014" y="2059139"/>
                </a:lnTo>
                <a:lnTo>
                  <a:pt x="0" y="1084783"/>
                </a:lnTo>
                <a:lnTo>
                  <a:pt x="435127" y="1084783"/>
                </a:lnTo>
                <a:close/>
              </a:path>
            </a:pathLst>
          </a:custGeom>
          <a:solidFill>
            <a:srgbClr val="00205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05" name="Freeform 69"/>
          <p:cNvSpPr/>
          <p:nvPr/>
        </p:nvSpPr>
        <p:spPr>
          <a:xfrm>
            <a:off x="8375583" y="4129013"/>
            <a:ext cx="235839" cy="390425"/>
          </a:xfrm>
          <a:custGeom>
            <a:avLst/>
            <a:gdLst>
              <a:gd name="connsiteX0" fmla="*/ 288838 w 723930"/>
              <a:gd name="connsiteY0" fmla="*/ 0 h 1325121"/>
              <a:gd name="connsiteX1" fmla="*/ 463022 w 723930"/>
              <a:gd name="connsiteY1" fmla="*/ 0 h 1325121"/>
              <a:gd name="connsiteX2" fmla="*/ 463022 w 723930"/>
              <a:gd name="connsiteY2" fmla="*/ 138906 h 1325121"/>
              <a:gd name="connsiteX3" fmla="*/ 672484 w 723930"/>
              <a:gd name="connsiteY3" fmla="*/ 171979 h 1325121"/>
              <a:gd name="connsiteX4" fmla="*/ 672484 w 723930"/>
              <a:gd name="connsiteY4" fmla="*/ 439503 h 1325121"/>
              <a:gd name="connsiteX5" fmla="*/ 545704 w 723930"/>
              <a:gd name="connsiteY5" fmla="*/ 382910 h 1325121"/>
              <a:gd name="connsiteX6" fmla="*/ 407900 w 723930"/>
              <a:gd name="connsiteY6" fmla="*/ 361596 h 1325121"/>
              <a:gd name="connsiteX7" fmla="*/ 342489 w 723930"/>
              <a:gd name="connsiteY7" fmla="*/ 380339 h 1325121"/>
              <a:gd name="connsiteX8" fmla="*/ 317500 w 723930"/>
              <a:gd name="connsiteY8" fmla="*/ 427744 h 1325121"/>
              <a:gd name="connsiteX9" fmla="*/ 347266 w 723930"/>
              <a:gd name="connsiteY9" fmla="*/ 487642 h 1325121"/>
              <a:gd name="connsiteX10" fmla="*/ 443913 w 723930"/>
              <a:gd name="connsiteY10" fmla="*/ 539456 h 1325121"/>
              <a:gd name="connsiteX11" fmla="*/ 656682 w 723930"/>
              <a:gd name="connsiteY11" fmla="*/ 675790 h 1325121"/>
              <a:gd name="connsiteX12" fmla="*/ 723930 w 723930"/>
              <a:gd name="connsiteY12" fmla="*/ 856956 h 1325121"/>
              <a:gd name="connsiteX13" fmla="*/ 693798 w 723930"/>
              <a:gd name="connsiteY13" fmla="*/ 985939 h 1325121"/>
              <a:gd name="connsiteX14" fmla="*/ 605235 w 723930"/>
              <a:gd name="connsiteY14" fmla="*/ 1090304 h 1325121"/>
              <a:gd name="connsiteX15" fmla="*/ 463022 w 723930"/>
              <a:gd name="connsiteY15" fmla="*/ 1156082 h 1325121"/>
              <a:gd name="connsiteX16" fmla="*/ 463022 w 723930"/>
              <a:gd name="connsiteY16" fmla="*/ 1325121 h 1325121"/>
              <a:gd name="connsiteX17" fmla="*/ 288838 w 723930"/>
              <a:gd name="connsiteY17" fmla="*/ 1325121 h 1325121"/>
              <a:gd name="connsiteX18" fmla="*/ 288838 w 723930"/>
              <a:gd name="connsiteY18" fmla="*/ 1175926 h 1325121"/>
              <a:gd name="connsiteX19" fmla="*/ 122370 w 723930"/>
              <a:gd name="connsiteY19" fmla="*/ 1155715 h 1325121"/>
              <a:gd name="connsiteX20" fmla="*/ 13229 w 723930"/>
              <a:gd name="connsiteY20" fmla="*/ 1115659 h 1325121"/>
              <a:gd name="connsiteX21" fmla="*/ 13229 w 723930"/>
              <a:gd name="connsiteY21" fmla="*/ 840052 h 1325121"/>
              <a:gd name="connsiteX22" fmla="*/ 308680 w 723930"/>
              <a:gd name="connsiteY22" fmla="*/ 951765 h 1325121"/>
              <a:gd name="connsiteX23" fmla="*/ 370050 w 723930"/>
              <a:gd name="connsiteY23" fmla="*/ 932656 h 1325121"/>
              <a:gd name="connsiteX24" fmla="*/ 392466 w 723930"/>
              <a:gd name="connsiteY24" fmla="*/ 880475 h 1325121"/>
              <a:gd name="connsiteX25" fmla="*/ 378502 w 723930"/>
              <a:gd name="connsiteY25" fmla="*/ 836010 h 1325121"/>
              <a:gd name="connsiteX26" fmla="*/ 332568 w 723930"/>
              <a:gd name="connsiteY26" fmla="*/ 801834 h 1325121"/>
              <a:gd name="connsiteX27" fmla="*/ 237390 w 723930"/>
              <a:gd name="connsiteY27" fmla="*/ 759206 h 1325121"/>
              <a:gd name="connsiteX28" fmla="*/ 0 w 723930"/>
              <a:gd name="connsiteY28" fmla="*/ 456406 h 1325121"/>
              <a:gd name="connsiteX29" fmla="*/ 76802 w 723930"/>
              <a:gd name="connsiteY29" fmla="*/ 252824 h 1325121"/>
              <a:gd name="connsiteX30" fmla="*/ 288838 w 723930"/>
              <a:gd name="connsiteY30" fmla="*/ 146255 h 1325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23930" h="1325121">
                <a:moveTo>
                  <a:pt x="288838" y="0"/>
                </a:moveTo>
                <a:lnTo>
                  <a:pt x="463022" y="0"/>
                </a:lnTo>
                <a:lnTo>
                  <a:pt x="463022" y="138906"/>
                </a:lnTo>
                <a:cubicBezTo>
                  <a:pt x="549747" y="143805"/>
                  <a:pt x="619566" y="154830"/>
                  <a:pt x="672484" y="171979"/>
                </a:cubicBezTo>
                <a:lnTo>
                  <a:pt x="672484" y="439503"/>
                </a:lnTo>
                <a:cubicBezTo>
                  <a:pt x="634756" y="415984"/>
                  <a:pt x="592496" y="397120"/>
                  <a:pt x="545704" y="382910"/>
                </a:cubicBezTo>
                <a:cubicBezTo>
                  <a:pt x="498912" y="368701"/>
                  <a:pt x="452978" y="361596"/>
                  <a:pt x="407900" y="361596"/>
                </a:cubicBezTo>
                <a:cubicBezTo>
                  <a:pt x="380951" y="361596"/>
                  <a:pt x="359147" y="367845"/>
                  <a:pt x="342489" y="380339"/>
                </a:cubicBezTo>
                <a:cubicBezTo>
                  <a:pt x="325830" y="392832"/>
                  <a:pt x="317500" y="408634"/>
                  <a:pt x="317500" y="427744"/>
                </a:cubicBezTo>
                <a:cubicBezTo>
                  <a:pt x="317500" y="451261"/>
                  <a:pt x="327423" y="471227"/>
                  <a:pt x="347266" y="487642"/>
                </a:cubicBezTo>
                <a:cubicBezTo>
                  <a:pt x="367110" y="504055"/>
                  <a:pt x="399325" y="521328"/>
                  <a:pt x="443913" y="539456"/>
                </a:cubicBezTo>
                <a:cubicBezTo>
                  <a:pt x="540927" y="579143"/>
                  <a:pt x="611851" y="624587"/>
                  <a:pt x="656682" y="675790"/>
                </a:cubicBezTo>
                <a:cubicBezTo>
                  <a:pt x="701515" y="726991"/>
                  <a:pt x="723930" y="787381"/>
                  <a:pt x="723930" y="856956"/>
                </a:cubicBezTo>
                <a:cubicBezTo>
                  <a:pt x="723930" y="903013"/>
                  <a:pt x="713886" y="946007"/>
                  <a:pt x="693798" y="985939"/>
                </a:cubicBezTo>
                <a:cubicBezTo>
                  <a:pt x="673709" y="1025873"/>
                  <a:pt x="644187" y="1060660"/>
                  <a:pt x="605235" y="1090304"/>
                </a:cubicBezTo>
                <a:cubicBezTo>
                  <a:pt x="566283" y="1119947"/>
                  <a:pt x="518879" y="1141873"/>
                  <a:pt x="463022" y="1156082"/>
                </a:cubicBezTo>
                <a:lnTo>
                  <a:pt x="463022" y="1325121"/>
                </a:lnTo>
                <a:lnTo>
                  <a:pt x="288838" y="1325121"/>
                </a:lnTo>
                <a:lnTo>
                  <a:pt x="288838" y="1175926"/>
                </a:lnTo>
                <a:cubicBezTo>
                  <a:pt x="233960" y="1174946"/>
                  <a:pt x="178472" y="1168209"/>
                  <a:pt x="122370" y="1155715"/>
                </a:cubicBezTo>
                <a:cubicBezTo>
                  <a:pt x="66268" y="1143221"/>
                  <a:pt x="29888" y="1129868"/>
                  <a:pt x="13229" y="1115659"/>
                </a:cubicBezTo>
                <a:lnTo>
                  <a:pt x="13229" y="840052"/>
                </a:lnTo>
                <a:cubicBezTo>
                  <a:pt x="114653" y="914527"/>
                  <a:pt x="213137" y="951765"/>
                  <a:pt x="308680" y="951765"/>
                </a:cubicBezTo>
                <a:cubicBezTo>
                  <a:pt x="334650" y="951765"/>
                  <a:pt x="355106" y="945395"/>
                  <a:pt x="370050" y="932656"/>
                </a:cubicBezTo>
                <a:cubicBezTo>
                  <a:pt x="384994" y="919916"/>
                  <a:pt x="392466" y="902523"/>
                  <a:pt x="392466" y="880475"/>
                </a:cubicBezTo>
                <a:cubicBezTo>
                  <a:pt x="392466" y="861855"/>
                  <a:pt x="387812" y="847033"/>
                  <a:pt x="378502" y="836010"/>
                </a:cubicBezTo>
                <a:cubicBezTo>
                  <a:pt x="369192" y="824985"/>
                  <a:pt x="353880" y="813594"/>
                  <a:pt x="332568" y="801834"/>
                </a:cubicBezTo>
                <a:cubicBezTo>
                  <a:pt x="311254" y="790075"/>
                  <a:pt x="279527" y="775865"/>
                  <a:pt x="237390" y="759206"/>
                </a:cubicBezTo>
                <a:cubicBezTo>
                  <a:pt x="79130" y="696491"/>
                  <a:pt x="0" y="595557"/>
                  <a:pt x="0" y="456406"/>
                </a:cubicBezTo>
                <a:cubicBezTo>
                  <a:pt x="0" y="375561"/>
                  <a:pt x="25601" y="307701"/>
                  <a:pt x="76802" y="252824"/>
                </a:cubicBezTo>
                <a:cubicBezTo>
                  <a:pt x="128005" y="197948"/>
                  <a:pt x="198683" y="162425"/>
                  <a:pt x="288838" y="14625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202" name="Rectangle 201"/>
          <p:cNvSpPr/>
          <p:nvPr/>
        </p:nvSpPr>
        <p:spPr>
          <a:xfrm>
            <a:off x="8133971" y="3720326"/>
            <a:ext cx="713175" cy="38513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a:ea typeface="+mn-ea"/>
                <a:cs typeface="+mn-cs"/>
              </a:rPr>
              <a:t>1/12</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2621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p:cNvSpPr/>
          <p:nvPr/>
        </p:nvSpPr>
        <p:spPr bwMode="auto">
          <a:xfrm>
            <a:off x="4699202" y="2070026"/>
            <a:ext cx="2206970" cy="3253302"/>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marL="0" lvl="1">
              <a:tabLst>
                <a:tab pos="0" algn="l"/>
              </a:tabLst>
            </a:pPr>
            <a:r>
              <a:rPr lang="en-US" sz="1400" kern="0" dirty="0">
                <a:solidFill>
                  <a:prstClr val="white"/>
                </a:solidFill>
              </a:rPr>
              <a:t>Only data solution to </a:t>
            </a:r>
            <a:r>
              <a:rPr lang="en-US" sz="1400" b="1" kern="0" dirty="0">
                <a:solidFill>
                  <a:prstClr val="white"/>
                </a:solidFill>
              </a:rPr>
              <a:t>encrypt your data </a:t>
            </a:r>
            <a:r>
              <a:rPr lang="en-US" sz="1400" kern="0" dirty="0">
                <a:solidFill>
                  <a:prstClr val="white"/>
                </a:solidFill>
              </a:rPr>
              <a:t>at </a:t>
            </a:r>
            <a:br>
              <a:rPr lang="en-US" sz="1400" kern="0" dirty="0">
                <a:solidFill>
                  <a:prstClr val="white"/>
                </a:solidFill>
              </a:rPr>
            </a:br>
            <a:r>
              <a:rPr lang="en-US" sz="1400" kern="0" dirty="0">
                <a:solidFill>
                  <a:prstClr val="white"/>
                </a:solidFill>
              </a:rPr>
              <a:t>rest and in motion</a:t>
            </a:r>
          </a:p>
        </p:txBody>
      </p:sp>
      <p:grpSp>
        <p:nvGrpSpPr>
          <p:cNvPr id="157" name="Group 156"/>
          <p:cNvGrpSpPr/>
          <p:nvPr/>
        </p:nvGrpSpPr>
        <p:grpSpPr>
          <a:xfrm>
            <a:off x="7629527" y="2622242"/>
            <a:ext cx="1440329" cy="935284"/>
            <a:chOff x="9153727" y="1475828"/>
            <a:chExt cx="810499" cy="526301"/>
          </a:xfrm>
          <a:solidFill>
            <a:sysClr val="window" lastClr="FFFFFF"/>
          </a:solidFill>
        </p:grpSpPr>
        <p:sp>
          <p:nvSpPr>
            <p:cNvPr id="158" name="Freeform 157"/>
            <p:cNvSpPr>
              <a:spLocks noChangeAspect="1"/>
            </p:cNvSpPr>
            <p:nvPr/>
          </p:nvSpPr>
          <p:spPr bwMode="auto">
            <a:xfrm>
              <a:off x="9153727" y="1475828"/>
              <a:ext cx="810499" cy="5263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grpFill/>
            <a:ln w="9525" cap="flat" cmpd="sng" algn="ctr">
              <a:noFill/>
              <a:prstDash val="solid"/>
            </a:ln>
            <a:effectLst/>
          </p:spPr>
          <p:txBody>
            <a:bodyPr rot="0" spcFirstLastPara="0" vert="horz" wrap="square" lIns="91401" tIns="45700" rIns="45700" bIns="9140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3" rtl="0"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mn-lt"/>
                <a:ea typeface="Segoe UI" pitchFamily="34" charset="0"/>
                <a:cs typeface="Segoe UI" pitchFamily="34" charset="0"/>
              </a:endParaRPr>
            </a:p>
          </p:txBody>
        </p:sp>
        <p:sp>
          <p:nvSpPr>
            <p:cNvPr id="159" name="Rectangle 158"/>
            <p:cNvSpPr/>
            <p:nvPr/>
          </p:nvSpPr>
          <p:spPr>
            <a:xfrm>
              <a:off x="9192986" y="1514476"/>
              <a:ext cx="732064" cy="449036"/>
            </a:xfrm>
            <a:prstGeom prst="rect">
              <a:avLst/>
            </a:prstGeom>
            <a:solidFill>
              <a:srgbClr val="0078D7"/>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nvGrpSpPr>
          <p:cNvPr id="160" name="Group 159"/>
          <p:cNvGrpSpPr/>
          <p:nvPr/>
        </p:nvGrpSpPr>
        <p:grpSpPr>
          <a:xfrm>
            <a:off x="7483072" y="2468190"/>
            <a:ext cx="1440329" cy="935284"/>
            <a:chOff x="9153727" y="1475828"/>
            <a:chExt cx="810499" cy="526301"/>
          </a:xfrm>
          <a:solidFill>
            <a:sysClr val="window" lastClr="FFFFFF"/>
          </a:solidFill>
        </p:grpSpPr>
        <p:sp>
          <p:nvSpPr>
            <p:cNvPr id="161" name="Freeform 160"/>
            <p:cNvSpPr>
              <a:spLocks noChangeAspect="1"/>
            </p:cNvSpPr>
            <p:nvPr/>
          </p:nvSpPr>
          <p:spPr bwMode="auto">
            <a:xfrm>
              <a:off x="9153727" y="1475828"/>
              <a:ext cx="810499" cy="5263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grpFill/>
            <a:ln w="9525" cap="flat" cmpd="sng" algn="ctr">
              <a:noFill/>
              <a:prstDash val="solid"/>
            </a:ln>
            <a:effectLst/>
          </p:spPr>
          <p:txBody>
            <a:bodyPr rot="0" spcFirstLastPara="0" vert="horz" wrap="square" lIns="91401" tIns="45700" rIns="45700" bIns="9140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3" rtl="0"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mn-lt"/>
                <a:ea typeface="Segoe UI" pitchFamily="34" charset="0"/>
                <a:cs typeface="Segoe UI" pitchFamily="34" charset="0"/>
              </a:endParaRPr>
            </a:p>
          </p:txBody>
        </p:sp>
        <p:sp>
          <p:nvSpPr>
            <p:cNvPr id="162" name="Rectangle 161"/>
            <p:cNvSpPr/>
            <p:nvPr/>
          </p:nvSpPr>
          <p:spPr>
            <a:xfrm>
              <a:off x="9192986" y="1514476"/>
              <a:ext cx="732064" cy="449036"/>
            </a:xfrm>
            <a:prstGeom prst="rect">
              <a:avLst/>
            </a:prstGeom>
            <a:solidFill>
              <a:srgbClr val="0078D7"/>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grpSp>
      <p:grpSp>
        <p:nvGrpSpPr>
          <p:cNvPr id="163" name="Group 162"/>
          <p:cNvGrpSpPr/>
          <p:nvPr/>
        </p:nvGrpSpPr>
        <p:grpSpPr>
          <a:xfrm>
            <a:off x="7310656" y="2150191"/>
            <a:ext cx="1452494" cy="1100348"/>
            <a:chOff x="9152578" y="1387135"/>
            <a:chExt cx="811815" cy="614997"/>
          </a:xfrm>
          <a:solidFill>
            <a:sysClr val="window" lastClr="FFFFFF"/>
          </a:solidFill>
        </p:grpSpPr>
        <p:grpSp>
          <p:nvGrpSpPr>
            <p:cNvPr id="164" name="Group 163"/>
            <p:cNvGrpSpPr/>
            <p:nvPr/>
          </p:nvGrpSpPr>
          <p:grpSpPr>
            <a:xfrm>
              <a:off x="9152578" y="1387135"/>
              <a:ext cx="811815" cy="614997"/>
              <a:chOff x="9152578" y="1387135"/>
              <a:chExt cx="811815" cy="614997"/>
            </a:xfrm>
            <a:grpFill/>
          </p:grpSpPr>
          <p:grpSp>
            <p:nvGrpSpPr>
              <p:cNvPr id="166" name="Group 165"/>
              <p:cNvGrpSpPr/>
              <p:nvPr/>
            </p:nvGrpSpPr>
            <p:grpSpPr>
              <a:xfrm>
                <a:off x="9152578" y="1387135"/>
                <a:ext cx="811815" cy="614997"/>
                <a:chOff x="1182634" y="2515297"/>
                <a:chExt cx="1274677" cy="965640"/>
              </a:xfrm>
              <a:grpFill/>
            </p:grpSpPr>
            <p:sp>
              <p:nvSpPr>
                <p:cNvPr id="168" name="Freeform 167"/>
                <p:cNvSpPr>
                  <a:spLocks noChangeAspect="1"/>
                </p:cNvSpPr>
                <p:nvPr/>
              </p:nvSpPr>
              <p:spPr bwMode="auto">
                <a:xfrm>
                  <a:off x="1184439" y="2654562"/>
                  <a:ext cx="1272611" cy="826375"/>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grpFill/>
                <a:ln w="9525" cap="flat" cmpd="sng" algn="ctr">
                  <a:noFill/>
                  <a:prstDash val="solid"/>
                </a:ln>
                <a:effectLst/>
              </p:spPr>
              <p:txBody>
                <a:bodyPr rot="0" spcFirstLastPara="0" vert="horz" wrap="square" lIns="91401" tIns="45700" rIns="45700" bIns="9140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3" rtl="0"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mn-lt"/>
                    <a:ea typeface="Segoe UI" pitchFamily="34" charset="0"/>
                    <a:cs typeface="Segoe UI" pitchFamily="34" charset="0"/>
                  </a:endParaRPr>
                </a:p>
              </p:txBody>
            </p:sp>
            <p:sp>
              <p:nvSpPr>
                <p:cNvPr id="169" name="Freeform 168"/>
                <p:cNvSpPr>
                  <a:spLocks noChangeAspect="1"/>
                </p:cNvSpPr>
                <p:nvPr/>
              </p:nvSpPr>
              <p:spPr bwMode="auto">
                <a:xfrm>
                  <a:off x="1182634" y="2515297"/>
                  <a:ext cx="1274677" cy="149574"/>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grpFill/>
                <a:ln w="9525" cap="flat" cmpd="sng" algn="ctr">
                  <a:noFill/>
                  <a:prstDash val="solid"/>
                </a:ln>
                <a:effectLst/>
              </p:spPr>
              <p:txBody>
                <a:bodyPr rot="0" spcFirstLastPara="0" vert="horz" wrap="square" lIns="91401" tIns="45700" rIns="45700" bIns="9140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3" rtl="0"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mn-lt"/>
                    <a:ea typeface="Segoe UI" pitchFamily="34" charset="0"/>
                    <a:cs typeface="Segoe UI" pitchFamily="34" charset="0"/>
                  </a:endParaRPr>
                </a:p>
              </p:txBody>
            </p:sp>
          </p:grpSp>
          <p:sp>
            <p:nvSpPr>
              <p:cNvPr id="167" name="Rectangle 166"/>
              <p:cNvSpPr/>
              <p:nvPr/>
            </p:nvSpPr>
            <p:spPr>
              <a:xfrm>
                <a:off x="9192986" y="1514476"/>
                <a:ext cx="732064" cy="449036"/>
              </a:xfrm>
              <a:prstGeom prst="rect">
                <a:avLst/>
              </a:prstGeom>
              <a:solidFill>
                <a:srgbClr val="0078D7"/>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grpSp>
        <p:sp>
          <p:nvSpPr>
            <p:cNvPr id="165" name="Freeform 164"/>
            <p:cNvSpPr>
              <a:spLocks/>
            </p:cNvSpPr>
            <p:nvPr/>
          </p:nvSpPr>
          <p:spPr bwMode="auto">
            <a:xfrm>
              <a:off x="9407010" y="1612005"/>
              <a:ext cx="302951" cy="262298"/>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grp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mn-lt"/>
                <a:ea typeface="+mn-ea"/>
                <a:cs typeface="+mn-cs"/>
              </a:endParaRPr>
            </a:p>
          </p:txBody>
        </p:sp>
      </p:grpSp>
      <p:sp>
        <p:nvSpPr>
          <p:cNvPr id="170" name="Rectangle 169"/>
          <p:cNvSpPr/>
          <p:nvPr/>
        </p:nvSpPr>
        <p:spPr bwMode="auto">
          <a:xfrm>
            <a:off x="6978872" y="2070026"/>
            <a:ext cx="2206970" cy="3253302"/>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spcAft>
                <a:spcPts val="1200"/>
              </a:spcAft>
            </a:pPr>
            <a:r>
              <a:rPr lang="en-US" sz="1400" kern="0" dirty="0">
                <a:solidFill>
                  <a:prstClr val="white"/>
                </a:solidFill>
              </a:rPr>
              <a:t>Connect your </a:t>
            </a:r>
            <a:br>
              <a:rPr lang="en-US" sz="1400" kern="0" dirty="0">
                <a:solidFill>
                  <a:prstClr val="white"/>
                </a:solidFill>
              </a:rPr>
            </a:br>
            <a:r>
              <a:rPr lang="en-US" sz="1400" kern="0" dirty="0">
                <a:solidFill>
                  <a:prstClr val="white"/>
                </a:solidFill>
              </a:rPr>
              <a:t>relational data to </a:t>
            </a:r>
            <a:br>
              <a:rPr lang="en-US" sz="1400" kern="0" dirty="0">
                <a:solidFill>
                  <a:prstClr val="white"/>
                </a:solidFill>
              </a:rPr>
            </a:br>
            <a:r>
              <a:rPr lang="en-US" sz="1400" kern="0" dirty="0">
                <a:solidFill>
                  <a:prstClr val="white"/>
                </a:solidFill>
              </a:rPr>
              <a:t>big data with </a:t>
            </a:r>
            <a:r>
              <a:rPr lang="en-US" sz="1400" b="1" kern="0" dirty="0" err="1">
                <a:solidFill>
                  <a:prstClr val="white"/>
                </a:solidFill>
              </a:rPr>
              <a:t>PolyBase</a:t>
            </a:r>
            <a:endParaRPr lang="en-US" sz="1400" b="1" kern="0" baseline="30000" dirty="0">
              <a:solidFill>
                <a:prstClr val="white"/>
              </a:solidFill>
            </a:endParaRPr>
          </a:p>
        </p:txBody>
      </p:sp>
      <p:sp>
        <p:nvSpPr>
          <p:cNvPr id="171" name="Rectangle 170"/>
          <p:cNvSpPr/>
          <p:nvPr/>
        </p:nvSpPr>
        <p:spPr bwMode="auto">
          <a:xfrm>
            <a:off x="2419532" y="2070026"/>
            <a:ext cx="2206970" cy="3253302"/>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p>
            <a:pPr defTabSz="914188"/>
            <a:r>
              <a:rPr lang="en-US" sz="1400" b="1" kern="0" dirty="0">
                <a:solidFill>
                  <a:prstClr val="white"/>
                </a:solidFill>
              </a:rPr>
              <a:t>Real-time operational analytics </a:t>
            </a:r>
            <a:r>
              <a:rPr lang="en-US" sz="1400" kern="0" dirty="0">
                <a:solidFill>
                  <a:prstClr val="white"/>
                </a:solidFill>
              </a:rPr>
              <a:t>without impacting performance</a:t>
            </a:r>
          </a:p>
        </p:txBody>
      </p:sp>
      <p:sp>
        <p:nvSpPr>
          <p:cNvPr id="172" name="Rectangle 171"/>
          <p:cNvSpPr/>
          <p:nvPr/>
        </p:nvSpPr>
        <p:spPr bwMode="auto">
          <a:xfrm>
            <a:off x="139862" y="2070026"/>
            <a:ext cx="2206970" cy="3253302"/>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mn-lt"/>
                <a:ea typeface="+mn-ea"/>
                <a:cs typeface="+mn-cs"/>
              </a:rPr>
              <a:t>Up to 30x faster transaction</a:t>
            </a:r>
            <a:r>
              <a:rPr lang="en-US" sz="1400" kern="0" dirty="0">
                <a:solidFill>
                  <a:prstClr val="white"/>
                </a:solidFill>
              </a:rPr>
              <a:t>s, </a:t>
            </a:r>
            <a:r>
              <a:rPr kumimoji="0" lang="en-US" sz="1400" b="0" i="0" u="none" strike="noStrike" kern="0" cap="none" spc="0" normalizeH="0" noProof="0" dirty="0">
                <a:ln>
                  <a:noFill/>
                </a:ln>
                <a:solidFill>
                  <a:prstClr val="white"/>
                </a:solidFill>
                <a:effectLst/>
                <a:uLnTx/>
                <a:uFillTx/>
                <a:latin typeface="+mn-lt"/>
                <a:ea typeface="+mn-ea"/>
                <a:cs typeface="+mn-cs"/>
              </a:rPr>
              <a:t>100x faster queries with </a:t>
            </a:r>
            <a:r>
              <a:rPr kumimoji="0" lang="en-US" sz="1400" b="1" i="0" u="none" strike="noStrike" kern="0" cap="none" spc="0" normalizeH="0" baseline="0" noProof="0" dirty="0">
                <a:ln>
                  <a:noFill/>
                </a:ln>
                <a:solidFill>
                  <a:prstClr val="white"/>
                </a:solidFill>
                <a:effectLst/>
                <a:uLnTx/>
                <a:uFillTx/>
                <a:latin typeface="+mn-lt"/>
                <a:ea typeface="+mn-ea"/>
                <a:cs typeface="+mn-cs"/>
              </a:rPr>
              <a:t>InMemory</a:t>
            </a:r>
            <a:r>
              <a:rPr kumimoji="0" lang="en-US" sz="1400" b="0" i="0" u="none" strike="noStrike" kern="0" cap="none" spc="0" normalizeH="0" noProof="0" dirty="0">
                <a:ln>
                  <a:noFill/>
                </a:ln>
                <a:solidFill>
                  <a:prstClr val="white"/>
                </a:solidFill>
                <a:effectLst/>
                <a:uLnTx/>
                <a:uFillTx/>
                <a:latin typeface="+mn-lt"/>
                <a:ea typeface="+mn-ea"/>
                <a:cs typeface="+mn-cs"/>
              </a:rPr>
              <a:t> </a:t>
            </a:r>
            <a:endParaRPr kumimoji="0" lang="en-US" sz="1400" b="0" i="0" u="none" strike="noStrike" kern="0" cap="none" spc="0" normalizeH="0" baseline="0" noProof="0" dirty="0">
              <a:ln>
                <a:noFill/>
              </a:ln>
              <a:solidFill>
                <a:prstClr val="white"/>
              </a:solidFill>
              <a:effectLst/>
              <a:uLnTx/>
              <a:uFillTx/>
              <a:latin typeface="+mn-lt"/>
              <a:ea typeface="+mn-ea"/>
              <a:cs typeface="+mn-cs"/>
            </a:endParaRPr>
          </a:p>
        </p:txBody>
      </p:sp>
      <p:sp>
        <p:nvSpPr>
          <p:cNvPr id="173" name="Rectangle 172"/>
          <p:cNvSpPr/>
          <p:nvPr/>
        </p:nvSpPr>
        <p:spPr bwMode="auto">
          <a:xfrm>
            <a:off x="9267313" y="2070026"/>
            <a:ext cx="2206970" cy="3253302"/>
          </a:xfrm>
          <a:prstGeom prst="rect">
            <a:avLst/>
          </a:prstGeom>
          <a:solidFill>
            <a:srgbClr val="0078D7"/>
          </a:solidFill>
          <a:ln w="6350" cap="flat" cmpd="sng" algn="ctr">
            <a:noFill/>
            <a:prstDash val="solid"/>
            <a:headEnd type="none" w="med" len="med"/>
            <a:tailEnd type="none" w="med" len="med"/>
          </a:ln>
          <a:effectLst/>
        </p:spPr>
        <p:txBody>
          <a:bodyPr rot="0" spcFirstLastPara="0" vert="horz" wrap="square" lIns="137141" tIns="274320" rIns="0"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1">
              <a:spcAft>
                <a:spcPts val="1200"/>
              </a:spcAft>
            </a:pPr>
            <a:r>
              <a:rPr lang="en-US" sz="1400" kern="0" dirty="0">
                <a:solidFill>
                  <a:prstClr val="white"/>
                </a:solidFill>
              </a:rPr>
              <a:t>Unparalleled </a:t>
            </a:r>
            <a:r>
              <a:rPr lang="en-US" sz="1400" b="1" kern="0" dirty="0">
                <a:solidFill>
                  <a:prstClr val="white"/>
                </a:solidFill>
              </a:rPr>
              <a:t>choice</a:t>
            </a:r>
            <a:r>
              <a:rPr lang="en-US" sz="1400" kern="0" dirty="0">
                <a:solidFill>
                  <a:prstClr val="white"/>
                </a:solidFill>
              </a:rPr>
              <a:t> </a:t>
            </a:r>
            <a:br>
              <a:rPr lang="en-US" sz="1400" kern="0" dirty="0">
                <a:solidFill>
                  <a:prstClr val="white"/>
                </a:solidFill>
              </a:rPr>
            </a:br>
            <a:r>
              <a:rPr lang="en-US" sz="1400" kern="0" dirty="0">
                <a:solidFill>
                  <a:prstClr val="white"/>
                </a:solidFill>
              </a:rPr>
              <a:t>for developer tools </a:t>
            </a:r>
            <a:br>
              <a:rPr lang="en-US" sz="1400" kern="0" dirty="0">
                <a:solidFill>
                  <a:prstClr val="white"/>
                </a:solidFill>
              </a:rPr>
            </a:br>
            <a:r>
              <a:rPr lang="en-US" sz="1400" kern="0" dirty="0">
                <a:solidFill>
                  <a:prstClr val="white"/>
                </a:solidFill>
              </a:rPr>
              <a:t>and languages</a:t>
            </a:r>
          </a:p>
        </p:txBody>
      </p:sp>
      <p:sp>
        <p:nvSpPr>
          <p:cNvPr id="176" name="Freeform 127"/>
          <p:cNvSpPr>
            <a:spLocks noChangeAspect="1"/>
          </p:cNvSpPr>
          <p:nvPr/>
        </p:nvSpPr>
        <p:spPr bwMode="black">
          <a:xfrm>
            <a:off x="5492888" y="3120176"/>
            <a:ext cx="909184" cy="1032379"/>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7" name="Group 176"/>
          <p:cNvGrpSpPr/>
          <p:nvPr/>
        </p:nvGrpSpPr>
        <p:grpSpPr>
          <a:xfrm flipH="1">
            <a:off x="4996826" y="2759655"/>
            <a:ext cx="869156" cy="843568"/>
            <a:chOff x="299356" y="4275901"/>
            <a:chExt cx="1538829" cy="1493527"/>
          </a:xfrm>
          <a:solidFill>
            <a:srgbClr val="002050"/>
          </a:solidFill>
        </p:grpSpPr>
        <p:grpSp>
          <p:nvGrpSpPr>
            <p:cNvPr id="178" name="Group 177"/>
            <p:cNvGrpSpPr/>
            <p:nvPr/>
          </p:nvGrpSpPr>
          <p:grpSpPr>
            <a:xfrm>
              <a:off x="299356" y="4275901"/>
              <a:ext cx="1538829" cy="1493527"/>
              <a:chOff x="1811614" y="2719972"/>
              <a:chExt cx="3291205" cy="3145151"/>
            </a:xfrm>
            <a:grpFill/>
          </p:grpSpPr>
          <p:sp>
            <p:nvSpPr>
              <p:cNvPr id="180" name="Freeform 133"/>
              <p:cNvSpPr/>
              <p:nvPr/>
            </p:nvSpPr>
            <p:spPr>
              <a:xfrm>
                <a:off x="1811614" y="2719972"/>
                <a:ext cx="3291205" cy="3145151"/>
              </a:xfrm>
              <a:custGeom>
                <a:avLst/>
                <a:gdLst>
                  <a:gd name="connsiteX0" fmla="*/ 2140724 w 3291205"/>
                  <a:gd name="connsiteY0" fmla="*/ 79978 h 3145151"/>
                  <a:gd name="connsiteX1" fmla="*/ 2271639 w 3291205"/>
                  <a:gd name="connsiteY1" fmla="*/ 378788 h 3145151"/>
                  <a:gd name="connsiteX2" fmla="*/ 2617512 w 3291205"/>
                  <a:gd name="connsiteY2" fmla="*/ 300330 h 3145151"/>
                  <a:gd name="connsiteX3" fmla="*/ 2646115 w 3291205"/>
                  <a:gd name="connsiteY3" fmla="*/ 639577 h 3145151"/>
                  <a:gd name="connsiteX4" fmla="*/ 2968647 w 3291205"/>
                  <a:gd name="connsiteY4" fmla="*/ 671037 h 3145151"/>
                  <a:gd name="connsiteX5" fmla="*/ 2899015 w 3291205"/>
                  <a:gd name="connsiteY5" fmla="*/ 960358 h 3145151"/>
                  <a:gd name="connsiteX6" fmla="*/ 3218179 w 3291205"/>
                  <a:gd name="connsiteY6" fmla="*/ 1086618 h 3145151"/>
                  <a:gd name="connsiteX7" fmla="*/ 3026600 w 3291205"/>
                  <a:gd name="connsiteY7" fmla="*/ 1384936 h 3145151"/>
                  <a:gd name="connsiteX8" fmla="*/ 3291205 w 3291205"/>
                  <a:gd name="connsiteY8" fmla="*/ 1606454 h 3145151"/>
                  <a:gd name="connsiteX9" fmla="*/ 3051990 w 3291205"/>
                  <a:gd name="connsiteY9" fmla="*/ 1799752 h 3145151"/>
                  <a:gd name="connsiteX10" fmla="*/ 3218179 w 3291205"/>
                  <a:gd name="connsiteY10" fmla="*/ 2058533 h 3145151"/>
                  <a:gd name="connsiteX11" fmla="*/ 2897288 w 3291205"/>
                  <a:gd name="connsiteY11" fmla="*/ 2185476 h 3145151"/>
                  <a:gd name="connsiteX12" fmla="*/ 2985200 w 3291205"/>
                  <a:gd name="connsiteY12" fmla="*/ 2528940 h 3145151"/>
                  <a:gd name="connsiteX13" fmla="*/ 2642513 w 3291205"/>
                  <a:gd name="connsiteY13" fmla="*/ 2548291 h 3145151"/>
                  <a:gd name="connsiteX14" fmla="*/ 2617512 w 3291205"/>
                  <a:gd name="connsiteY14" fmla="*/ 2844821 h 3145151"/>
                  <a:gd name="connsiteX15" fmla="*/ 2301480 w 3291205"/>
                  <a:gd name="connsiteY15" fmla="*/ 2773133 h 3145151"/>
                  <a:gd name="connsiteX16" fmla="*/ 2167521 w 3291205"/>
                  <a:gd name="connsiteY16" fmla="*/ 3086121 h 3145151"/>
                  <a:gd name="connsiteX17" fmla="*/ 1863939 w 3291205"/>
                  <a:gd name="connsiteY17" fmla="*/ 2902756 h 3145151"/>
                  <a:gd name="connsiteX18" fmla="*/ 1645602 w 3291205"/>
                  <a:gd name="connsiteY18" fmla="*/ 3145151 h 3145151"/>
                  <a:gd name="connsiteX19" fmla="*/ 1430209 w 3291205"/>
                  <a:gd name="connsiteY19" fmla="*/ 2906024 h 3145151"/>
                  <a:gd name="connsiteX20" fmla="*/ 1150482 w 3291205"/>
                  <a:gd name="connsiteY20" fmla="*/ 3065174 h 3145151"/>
                  <a:gd name="connsiteX21" fmla="*/ 1019566 w 3291205"/>
                  <a:gd name="connsiteY21" fmla="*/ 2766363 h 3145151"/>
                  <a:gd name="connsiteX22" fmla="*/ 673691 w 3291205"/>
                  <a:gd name="connsiteY22" fmla="*/ 2844821 h 3145151"/>
                  <a:gd name="connsiteX23" fmla="*/ 645088 w 3291205"/>
                  <a:gd name="connsiteY23" fmla="*/ 2505574 h 3145151"/>
                  <a:gd name="connsiteX24" fmla="*/ 322558 w 3291205"/>
                  <a:gd name="connsiteY24" fmla="*/ 2474115 h 3145151"/>
                  <a:gd name="connsiteX25" fmla="*/ 392190 w 3291205"/>
                  <a:gd name="connsiteY25" fmla="*/ 2184794 h 3145151"/>
                  <a:gd name="connsiteX26" fmla="*/ 73024 w 3291205"/>
                  <a:gd name="connsiteY26" fmla="*/ 2058533 h 3145151"/>
                  <a:gd name="connsiteX27" fmla="*/ 264603 w 3291205"/>
                  <a:gd name="connsiteY27" fmla="*/ 1760215 h 3145151"/>
                  <a:gd name="connsiteX28" fmla="*/ 0 w 3291205"/>
                  <a:gd name="connsiteY28" fmla="*/ 1538697 h 3145151"/>
                  <a:gd name="connsiteX29" fmla="*/ 239214 w 3291205"/>
                  <a:gd name="connsiteY29" fmla="*/ 1345401 h 3145151"/>
                  <a:gd name="connsiteX30" fmla="*/ 73024 w 3291205"/>
                  <a:gd name="connsiteY30" fmla="*/ 1086618 h 3145151"/>
                  <a:gd name="connsiteX31" fmla="*/ 393916 w 3291205"/>
                  <a:gd name="connsiteY31" fmla="*/ 959675 h 3145151"/>
                  <a:gd name="connsiteX32" fmla="*/ 306005 w 3291205"/>
                  <a:gd name="connsiteY32" fmla="*/ 616211 h 3145151"/>
                  <a:gd name="connsiteX33" fmla="*/ 648690 w 3291205"/>
                  <a:gd name="connsiteY33" fmla="*/ 596861 h 3145151"/>
                  <a:gd name="connsiteX34" fmla="*/ 673691 w 3291205"/>
                  <a:gd name="connsiteY34" fmla="*/ 300330 h 3145151"/>
                  <a:gd name="connsiteX35" fmla="*/ 989725 w 3291205"/>
                  <a:gd name="connsiteY35" fmla="*/ 372019 h 3145151"/>
                  <a:gd name="connsiteX36" fmla="*/ 1123684 w 3291205"/>
                  <a:gd name="connsiteY36" fmla="*/ 59030 h 3145151"/>
                  <a:gd name="connsiteX37" fmla="*/ 1427265 w 3291205"/>
                  <a:gd name="connsiteY37" fmla="*/ 242395 h 3145151"/>
                  <a:gd name="connsiteX38" fmla="*/ 1645602 w 3291205"/>
                  <a:gd name="connsiteY38" fmla="*/ 0 h 3145151"/>
                  <a:gd name="connsiteX39" fmla="*/ 1860996 w 3291205"/>
                  <a:gd name="connsiteY39" fmla="*/ 239128 h 3145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291205" h="3145151">
                    <a:moveTo>
                      <a:pt x="2140724" y="79978"/>
                    </a:moveTo>
                    <a:lnTo>
                      <a:pt x="2271639" y="378788"/>
                    </a:lnTo>
                    <a:lnTo>
                      <a:pt x="2617512" y="300330"/>
                    </a:lnTo>
                    <a:lnTo>
                      <a:pt x="2646115" y="639577"/>
                    </a:lnTo>
                    <a:lnTo>
                      <a:pt x="2968647" y="671037"/>
                    </a:lnTo>
                    <a:lnTo>
                      <a:pt x="2899015" y="960358"/>
                    </a:lnTo>
                    <a:lnTo>
                      <a:pt x="3218179" y="1086618"/>
                    </a:lnTo>
                    <a:lnTo>
                      <a:pt x="3026600" y="1384936"/>
                    </a:lnTo>
                    <a:lnTo>
                      <a:pt x="3291205" y="1606454"/>
                    </a:lnTo>
                    <a:lnTo>
                      <a:pt x="3051990" y="1799752"/>
                    </a:lnTo>
                    <a:lnTo>
                      <a:pt x="3218179" y="2058533"/>
                    </a:lnTo>
                    <a:lnTo>
                      <a:pt x="2897288" y="2185476"/>
                    </a:lnTo>
                    <a:lnTo>
                      <a:pt x="2985200" y="2528940"/>
                    </a:lnTo>
                    <a:lnTo>
                      <a:pt x="2642513" y="2548291"/>
                    </a:lnTo>
                    <a:lnTo>
                      <a:pt x="2617512" y="2844821"/>
                    </a:lnTo>
                    <a:lnTo>
                      <a:pt x="2301480" y="2773133"/>
                    </a:lnTo>
                    <a:lnTo>
                      <a:pt x="2167521" y="3086121"/>
                    </a:lnTo>
                    <a:lnTo>
                      <a:pt x="1863939" y="2902756"/>
                    </a:lnTo>
                    <a:lnTo>
                      <a:pt x="1645602" y="3145151"/>
                    </a:lnTo>
                    <a:lnTo>
                      <a:pt x="1430209" y="2906024"/>
                    </a:lnTo>
                    <a:lnTo>
                      <a:pt x="1150482" y="3065174"/>
                    </a:lnTo>
                    <a:lnTo>
                      <a:pt x="1019566" y="2766363"/>
                    </a:lnTo>
                    <a:lnTo>
                      <a:pt x="673691" y="2844821"/>
                    </a:lnTo>
                    <a:lnTo>
                      <a:pt x="645088" y="2505574"/>
                    </a:lnTo>
                    <a:lnTo>
                      <a:pt x="322558" y="2474115"/>
                    </a:lnTo>
                    <a:lnTo>
                      <a:pt x="392190" y="2184794"/>
                    </a:lnTo>
                    <a:lnTo>
                      <a:pt x="73024" y="2058533"/>
                    </a:lnTo>
                    <a:lnTo>
                      <a:pt x="264603" y="1760215"/>
                    </a:lnTo>
                    <a:lnTo>
                      <a:pt x="0" y="1538697"/>
                    </a:lnTo>
                    <a:lnTo>
                      <a:pt x="239214" y="1345401"/>
                    </a:lnTo>
                    <a:lnTo>
                      <a:pt x="73024" y="1086618"/>
                    </a:lnTo>
                    <a:lnTo>
                      <a:pt x="393916" y="959675"/>
                    </a:lnTo>
                    <a:lnTo>
                      <a:pt x="306005" y="616211"/>
                    </a:lnTo>
                    <a:lnTo>
                      <a:pt x="648690" y="596861"/>
                    </a:lnTo>
                    <a:lnTo>
                      <a:pt x="673691" y="300330"/>
                    </a:lnTo>
                    <a:lnTo>
                      <a:pt x="989725" y="372019"/>
                    </a:lnTo>
                    <a:lnTo>
                      <a:pt x="1123684" y="59030"/>
                    </a:lnTo>
                    <a:lnTo>
                      <a:pt x="1427265" y="242395"/>
                    </a:lnTo>
                    <a:lnTo>
                      <a:pt x="1645602" y="0"/>
                    </a:lnTo>
                    <a:lnTo>
                      <a:pt x="1860996" y="23912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kern="0" dirty="0">
                  <a:solidFill>
                    <a:sysClr val="windowText" lastClr="000000"/>
                  </a:solidFill>
                </a:endParaRPr>
              </a:p>
            </p:txBody>
          </p:sp>
          <p:sp>
            <p:nvSpPr>
              <p:cNvPr id="181" name="Freeform 134"/>
              <p:cNvSpPr/>
              <p:nvPr/>
            </p:nvSpPr>
            <p:spPr>
              <a:xfrm>
                <a:off x="2227569" y="3062906"/>
                <a:ext cx="2459298" cy="2459280"/>
              </a:xfrm>
              <a:custGeom>
                <a:avLst/>
                <a:gdLst>
                  <a:gd name="connsiteX0" fmla="*/ 1229648 w 2459298"/>
                  <a:gd name="connsiteY0" fmla="*/ 274120 h 2459280"/>
                  <a:gd name="connsiteX1" fmla="*/ 270199 w 2459298"/>
                  <a:gd name="connsiteY1" fmla="*/ 1229640 h 2459280"/>
                  <a:gd name="connsiteX2" fmla="*/ 1229648 w 2459298"/>
                  <a:gd name="connsiteY2" fmla="*/ 2185160 h 2459280"/>
                  <a:gd name="connsiteX3" fmla="*/ 2189097 w 2459298"/>
                  <a:gd name="connsiteY3" fmla="*/ 1229640 h 2459280"/>
                  <a:gd name="connsiteX4" fmla="*/ 1229648 w 2459298"/>
                  <a:gd name="connsiteY4" fmla="*/ 274120 h 2459280"/>
                  <a:gd name="connsiteX5" fmla="*/ 1229649 w 2459298"/>
                  <a:gd name="connsiteY5" fmla="*/ 0 h 2459280"/>
                  <a:gd name="connsiteX6" fmla="*/ 2459298 w 2459298"/>
                  <a:gd name="connsiteY6" fmla="*/ 1229640 h 2459280"/>
                  <a:gd name="connsiteX7" fmla="*/ 1229649 w 2459298"/>
                  <a:gd name="connsiteY7" fmla="*/ 2459280 h 2459280"/>
                  <a:gd name="connsiteX8" fmla="*/ 0 w 2459298"/>
                  <a:gd name="connsiteY8" fmla="*/ 1229640 h 2459280"/>
                  <a:gd name="connsiteX9" fmla="*/ 1229649 w 2459298"/>
                  <a:gd name="connsiteY9" fmla="*/ 0 h 245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98" h="2459280">
                    <a:moveTo>
                      <a:pt x="1229648" y="274120"/>
                    </a:moveTo>
                    <a:cubicBezTo>
                      <a:pt x="699759" y="274120"/>
                      <a:pt x="270199" y="701921"/>
                      <a:pt x="270199" y="1229640"/>
                    </a:cubicBezTo>
                    <a:cubicBezTo>
                      <a:pt x="270199" y="1757359"/>
                      <a:pt x="699759" y="2185160"/>
                      <a:pt x="1229648" y="2185160"/>
                    </a:cubicBezTo>
                    <a:cubicBezTo>
                      <a:pt x="1759537" y="2185160"/>
                      <a:pt x="2189097" y="1757359"/>
                      <a:pt x="2189097" y="1229640"/>
                    </a:cubicBezTo>
                    <a:cubicBezTo>
                      <a:pt x="2189097" y="701921"/>
                      <a:pt x="1759537" y="274120"/>
                      <a:pt x="1229648" y="274120"/>
                    </a:cubicBezTo>
                    <a:close/>
                    <a:moveTo>
                      <a:pt x="1229649" y="0"/>
                    </a:moveTo>
                    <a:cubicBezTo>
                      <a:pt x="1908765" y="0"/>
                      <a:pt x="2459298" y="550529"/>
                      <a:pt x="2459298" y="1229640"/>
                    </a:cubicBezTo>
                    <a:cubicBezTo>
                      <a:pt x="2459298" y="1908751"/>
                      <a:pt x="1908765" y="2459280"/>
                      <a:pt x="1229649" y="2459280"/>
                    </a:cubicBezTo>
                    <a:cubicBezTo>
                      <a:pt x="550533" y="2459280"/>
                      <a:pt x="0" y="1908751"/>
                      <a:pt x="0" y="1229640"/>
                    </a:cubicBezTo>
                    <a:cubicBezTo>
                      <a:pt x="0" y="550529"/>
                      <a:pt x="550533" y="0"/>
                      <a:pt x="122964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defRPr/>
                </a:pPr>
                <a:endParaRPr lang="en-US" kern="0" dirty="0">
                  <a:solidFill>
                    <a:sysClr val="windowText" lastClr="000000"/>
                  </a:solidFill>
                </a:endParaRPr>
              </a:p>
            </p:txBody>
          </p:sp>
        </p:grpSp>
        <p:sp>
          <p:nvSpPr>
            <p:cNvPr id="179" name="Rectangle 178"/>
            <p:cNvSpPr/>
            <p:nvPr/>
          </p:nvSpPr>
          <p:spPr>
            <a:xfrm>
              <a:off x="668073" y="4516152"/>
              <a:ext cx="801396" cy="995562"/>
            </a:xfrm>
            <a:prstGeom prst="rect">
              <a:avLst/>
            </a:prstGeom>
            <a:noFill/>
          </p:spPr>
          <p:txBody>
            <a:bodyPr wrap="square" anchor="ctr">
              <a:spAutoFit/>
            </a:bodyPr>
            <a:lstStyle/>
            <a:p>
              <a:pPr algn="ctr" defTabSz="914400">
                <a:defRPr/>
              </a:pPr>
              <a:r>
                <a:rPr lang="en-US" sz="3200"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1</a:t>
              </a:r>
              <a:endParaRPr lang="en-US" sz="1400" kern="0" dirty="0">
                <a:solidFill>
                  <a:prstClr val="white"/>
                </a:solidFill>
              </a:endParaRPr>
            </a:p>
          </p:txBody>
        </p:sp>
      </p:grpSp>
      <p:grpSp>
        <p:nvGrpSpPr>
          <p:cNvPr id="182" name="Group 181"/>
          <p:cNvGrpSpPr/>
          <p:nvPr/>
        </p:nvGrpSpPr>
        <p:grpSpPr>
          <a:xfrm>
            <a:off x="7367087" y="2930240"/>
            <a:ext cx="1433985" cy="1151844"/>
            <a:chOff x="5083181" y="5203766"/>
            <a:chExt cx="756996" cy="608055"/>
          </a:xfrm>
        </p:grpSpPr>
        <p:sp>
          <p:nvSpPr>
            <p:cNvPr id="183" name="Freeform 108">
              <a:hlinkClick r:id="rId3"/>
            </p:cNvPr>
            <p:cNvSpPr/>
            <p:nvPr/>
          </p:nvSpPr>
          <p:spPr>
            <a:xfrm>
              <a:off x="5289017" y="5203766"/>
              <a:ext cx="551160" cy="395752"/>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84" name="Group 183"/>
            <p:cNvGrpSpPr/>
            <p:nvPr/>
          </p:nvGrpSpPr>
          <p:grpSpPr>
            <a:xfrm>
              <a:off x="5083181" y="5437521"/>
              <a:ext cx="375166" cy="374300"/>
              <a:chOff x="5012199" y="5382432"/>
              <a:chExt cx="375166" cy="374300"/>
            </a:xfrm>
          </p:grpSpPr>
          <p:sp>
            <p:nvSpPr>
              <p:cNvPr id="185" name="Oval 184"/>
              <p:cNvSpPr/>
              <p:nvPr/>
            </p:nvSpPr>
            <p:spPr bwMode="auto">
              <a:xfrm>
                <a:off x="5152323" y="5416430"/>
                <a:ext cx="201168" cy="2011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186" name="Freeform 107"/>
              <p:cNvSpPr/>
              <p:nvPr/>
            </p:nvSpPr>
            <p:spPr bwMode="auto">
              <a:xfrm>
                <a:off x="5012199" y="5382432"/>
                <a:ext cx="375166" cy="374300"/>
              </a:xfrm>
              <a:custGeom>
                <a:avLst/>
                <a:gdLst>
                  <a:gd name="connsiteX0" fmla="*/ 101778 w 3588494"/>
                  <a:gd name="connsiteY0" fmla="*/ 3478420 h 3580199"/>
                  <a:gd name="connsiteX1" fmla="*/ 101779 w 3588494"/>
                  <a:gd name="connsiteY1" fmla="*/ 3478420 h 3580199"/>
                  <a:gd name="connsiteX2" fmla="*/ 101779 w 3588494"/>
                  <a:gd name="connsiteY2" fmla="*/ 3478421 h 3580199"/>
                  <a:gd name="connsiteX3" fmla="*/ 2256223 w 3588494"/>
                  <a:gd name="connsiteY3" fmla="*/ 434826 h 3580199"/>
                  <a:gd name="connsiteX4" fmla="*/ 1621634 w 3588494"/>
                  <a:gd name="connsiteY4" fmla="*/ 697681 h 3580199"/>
                  <a:gd name="connsiteX5" fmla="*/ 1621634 w 3588494"/>
                  <a:gd name="connsiteY5" fmla="*/ 1966860 h 3580199"/>
                  <a:gd name="connsiteX6" fmla="*/ 2890812 w 3588494"/>
                  <a:gd name="connsiteY6" fmla="*/ 1966860 h 3580199"/>
                  <a:gd name="connsiteX7" fmla="*/ 2890812 w 3588494"/>
                  <a:gd name="connsiteY7" fmla="*/ 697681 h 3580199"/>
                  <a:gd name="connsiteX8" fmla="*/ 2256223 w 3588494"/>
                  <a:gd name="connsiteY8" fmla="*/ 434826 h 3580199"/>
                  <a:gd name="connsiteX9" fmla="*/ 2256223 w 3588494"/>
                  <a:gd name="connsiteY9" fmla="*/ 0 h 3580199"/>
                  <a:gd name="connsiteX10" fmla="*/ 3198281 w 3588494"/>
                  <a:gd name="connsiteY10" fmla="*/ 390213 h 3580199"/>
                  <a:gd name="connsiteX11" fmla="*/ 3198281 w 3588494"/>
                  <a:gd name="connsiteY11" fmla="*/ 2274329 h 3580199"/>
                  <a:gd name="connsiteX12" fmla="*/ 1636657 w 3588494"/>
                  <a:gd name="connsiteY12" fmla="*/ 2512115 h 3580199"/>
                  <a:gd name="connsiteX13" fmla="*/ 1584759 w 3588494"/>
                  <a:gd name="connsiteY13" fmla="*/ 2481447 h 3580199"/>
                  <a:gd name="connsiteX14" fmla="*/ 593216 w 3588494"/>
                  <a:gd name="connsiteY14" fmla="*/ 3478420 h 3580199"/>
                  <a:gd name="connsiteX15" fmla="*/ 156291 w 3588494"/>
                  <a:gd name="connsiteY15" fmla="*/ 3522949 h 3580199"/>
                  <a:gd name="connsiteX16" fmla="*/ 101779 w 3588494"/>
                  <a:gd name="connsiteY16" fmla="*/ 3478420 h 3580199"/>
                  <a:gd name="connsiteX17" fmla="*/ 57250 w 3588494"/>
                  <a:gd name="connsiteY17" fmla="*/ 3423908 h 3580199"/>
                  <a:gd name="connsiteX18" fmla="*/ 101778 w 3588494"/>
                  <a:gd name="connsiteY18" fmla="*/ 2986983 h 3580199"/>
                  <a:gd name="connsiteX19" fmla="*/ 1101040 w 3588494"/>
                  <a:gd name="connsiteY19" fmla="*/ 1993571 h 3580199"/>
                  <a:gd name="connsiteX20" fmla="*/ 1076378 w 3588494"/>
                  <a:gd name="connsiteY20" fmla="*/ 1951836 h 3580199"/>
                  <a:gd name="connsiteX21" fmla="*/ 1314165 w 3588494"/>
                  <a:gd name="connsiteY21" fmla="*/ 390212 h 3580199"/>
                  <a:gd name="connsiteX22" fmla="*/ 2256223 w 3588494"/>
                  <a:gd name="connsiteY22" fmla="*/ 0 h 358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588494" h="3580199">
                    <a:moveTo>
                      <a:pt x="101778" y="3478420"/>
                    </a:moveTo>
                    <a:lnTo>
                      <a:pt x="101779" y="3478420"/>
                    </a:lnTo>
                    <a:lnTo>
                      <a:pt x="101779" y="3478421"/>
                    </a:lnTo>
                    <a:close/>
                    <a:moveTo>
                      <a:pt x="2256223" y="434826"/>
                    </a:moveTo>
                    <a:cubicBezTo>
                      <a:pt x="2026547" y="434826"/>
                      <a:pt x="1796871" y="522444"/>
                      <a:pt x="1621634" y="697681"/>
                    </a:cubicBezTo>
                    <a:cubicBezTo>
                      <a:pt x="1271160" y="1048155"/>
                      <a:pt x="1271160" y="1616386"/>
                      <a:pt x="1621634" y="1966860"/>
                    </a:cubicBezTo>
                    <a:cubicBezTo>
                      <a:pt x="1972108" y="2317334"/>
                      <a:pt x="2540339" y="2317334"/>
                      <a:pt x="2890812" y="1966860"/>
                    </a:cubicBezTo>
                    <a:cubicBezTo>
                      <a:pt x="3241286" y="1616386"/>
                      <a:pt x="3241286" y="1048155"/>
                      <a:pt x="2890812" y="697681"/>
                    </a:cubicBezTo>
                    <a:cubicBezTo>
                      <a:pt x="2715576" y="522445"/>
                      <a:pt x="2485899" y="434826"/>
                      <a:pt x="2256223" y="434826"/>
                    </a:cubicBezTo>
                    <a:close/>
                    <a:moveTo>
                      <a:pt x="2256223" y="0"/>
                    </a:moveTo>
                    <a:cubicBezTo>
                      <a:pt x="2597181" y="-1"/>
                      <a:pt x="2938139" y="130071"/>
                      <a:pt x="3198281" y="390213"/>
                    </a:cubicBezTo>
                    <a:cubicBezTo>
                      <a:pt x="3718565" y="910497"/>
                      <a:pt x="3718565" y="1754044"/>
                      <a:pt x="3198281" y="2274329"/>
                    </a:cubicBezTo>
                    <a:cubicBezTo>
                      <a:pt x="2775550" y="2697060"/>
                      <a:pt x="2139415" y="2776322"/>
                      <a:pt x="1636657" y="2512115"/>
                    </a:cubicBezTo>
                    <a:lnTo>
                      <a:pt x="1584759" y="2481447"/>
                    </a:lnTo>
                    <a:cubicBezTo>
                      <a:pt x="1254245" y="2813772"/>
                      <a:pt x="923730" y="3146096"/>
                      <a:pt x="593216" y="3478420"/>
                    </a:cubicBezTo>
                    <a:cubicBezTo>
                      <a:pt x="474472" y="3597163"/>
                      <a:pt x="291173" y="3612006"/>
                      <a:pt x="156291" y="3522949"/>
                    </a:cubicBezTo>
                    <a:lnTo>
                      <a:pt x="101779" y="3478420"/>
                    </a:lnTo>
                    <a:lnTo>
                      <a:pt x="57250" y="3423908"/>
                    </a:lnTo>
                    <a:cubicBezTo>
                      <a:pt x="-31807" y="3289025"/>
                      <a:pt x="-16964" y="3105726"/>
                      <a:pt x="101778" y="2986983"/>
                    </a:cubicBezTo>
                    <a:cubicBezTo>
                      <a:pt x="336750" y="2753504"/>
                      <a:pt x="938607" y="2166095"/>
                      <a:pt x="1101040" y="1993571"/>
                    </a:cubicBezTo>
                    <a:lnTo>
                      <a:pt x="1076378" y="1951836"/>
                    </a:lnTo>
                    <a:cubicBezTo>
                      <a:pt x="812172" y="1449079"/>
                      <a:pt x="891433" y="812943"/>
                      <a:pt x="1314165" y="390212"/>
                    </a:cubicBezTo>
                    <a:cubicBezTo>
                      <a:pt x="1574307" y="130071"/>
                      <a:pt x="1915265" y="-1"/>
                      <a:pt x="2256223" y="0"/>
                    </a:cubicBezTo>
                    <a:close/>
                  </a:path>
                </a:pathLst>
              </a:cu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7" name="Group 186"/>
          <p:cNvGrpSpPr/>
          <p:nvPr/>
        </p:nvGrpSpPr>
        <p:grpSpPr>
          <a:xfrm>
            <a:off x="9462005" y="2794839"/>
            <a:ext cx="1828577" cy="1217270"/>
            <a:chOff x="9014218" y="622653"/>
            <a:chExt cx="2566234" cy="1708322"/>
          </a:xfrm>
        </p:grpSpPr>
        <p:grpSp>
          <p:nvGrpSpPr>
            <p:cNvPr id="188" name="Group 187"/>
            <p:cNvGrpSpPr/>
            <p:nvPr/>
          </p:nvGrpSpPr>
          <p:grpSpPr>
            <a:xfrm>
              <a:off x="9014218" y="622653"/>
              <a:ext cx="2566234" cy="1708322"/>
              <a:chOff x="4592861" y="-1302256"/>
              <a:chExt cx="1505469" cy="1002179"/>
            </a:xfrm>
          </p:grpSpPr>
          <p:sp>
            <p:nvSpPr>
              <p:cNvPr id="192" name="Rectangle 191"/>
              <p:cNvSpPr/>
              <p:nvPr/>
            </p:nvSpPr>
            <p:spPr>
              <a:xfrm>
                <a:off x="4592861" y="-1229378"/>
                <a:ext cx="1505469" cy="929301"/>
              </a:xfrm>
              <a:prstGeom prst="rect">
                <a:avLst/>
              </a:prstGeom>
              <a:solidFill>
                <a:srgbClr val="00205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sp>
            <p:nvSpPr>
              <p:cNvPr id="193" name="Rectangle 192"/>
              <p:cNvSpPr/>
              <p:nvPr/>
            </p:nvSpPr>
            <p:spPr>
              <a:xfrm>
                <a:off x="4592861" y="-1302256"/>
                <a:ext cx="1505469" cy="73150"/>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sp>
            <p:nvSpPr>
              <p:cNvPr id="194" name="Rounded Rectangle 78"/>
              <p:cNvSpPr/>
              <p:nvPr/>
            </p:nvSpPr>
            <p:spPr>
              <a:xfrm>
                <a:off x="4626692" y="-1192097"/>
                <a:ext cx="1437808" cy="854740"/>
              </a:xfrm>
              <a:prstGeom prst="roundRect">
                <a:avLst>
                  <a:gd name="adj" fmla="val 196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sp>
            <p:nvSpPr>
              <p:cNvPr id="195" name="Multiply 79"/>
              <p:cNvSpPr/>
              <p:nvPr/>
            </p:nvSpPr>
            <p:spPr>
              <a:xfrm>
                <a:off x="6005546" y="-1277825"/>
                <a:ext cx="59673" cy="59673"/>
              </a:xfrm>
              <a:prstGeom prst="mathMultiply">
                <a:avLst>
                  <a:gd name="adj1" fmla="val 1262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sp>
            <p:nvSpPr>
              <p:cNvPr id="196" name="Rectangle 195"/>
              <p:cNvSpPr/>
              <p:nvPr/>
            </p:nvSpPr>
            <p:spPr>
              <a:xfrm>
                <a:off x="5944906" y="-1263814"/>
                <a:ext cx="38958" cy="316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sp>
            <p:nvSpPr>
              <p:cNvPr id="197" name="Rectangle 196"/>
              <p:cNvSpPr/>
              <p:nvPr/>
            </p:nvSpPr>
            <p:spPr>
              <a:xfrm>
                <a:off x="5878320" y="-1240710"/>
                <a:ext cx="38958" cy="1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fontAlgn="auto">
                  <a:spcBef>
                    <a:spcPts val="0"/>
                  </a:spcBef>
                  <a:spcAft>
                    <a:spcPts val="0"/>
                  </a:spcAft>
                </a:pPr>
                <a:endParaRPr lang="en-US" sz="1836">
                  <a:solidFill>
                    <a:srgbClr val="FFFFFF"/>
                  </a:solidFill>
                </a:endParaRPr>
              </a:p>
            </p:txBody>
          </p:sp>
        </p:grpSp>
        <p:grpSp>
          <p:nvGrpSpPr>
            <p:cNvPr id="189" name="Group 188"/>
            <p:cNvGrpSpPr/>
            <p:nvPr/>
          </p:nvGrpSpPr>
          <p:grpSpPr>
            <a:xfrm>
              <a:off x="9220108" y="943613"/>
              <a:ext cx="2157640" cy="1246023"/>
              <a:chOff x="9261387" y="4241175"/>
              <a:chExt cx="2350930" cy="1357640"/>
            </a:xfrm>
          </p:grpSpPr>
          <p:sp>
            <p:nvSpPr>
              <p:cNvPr id="190" name="Rectangle 189"/>
              <p:cNvSpPr/>
              <p:nvPr/>
            </p:nvSpPr>
            <p:spPr>
              <a:xfrm>
                <a:off x="9261387" y="4241175"/>
                <a:ext cx="1263839" cy="1357640"/>
              </a:xfrm>
              <a:prstGeom prst="rect">
                <a:avLst/>
              </a:prstGeom>
            </p:spPr>
            <p:txBody>
              <a:bodyPr wrap="none">
                <a:spAutoFit/>
              </a:bodyPr>
              <a:lstStyle/>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T-SQL</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Java</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C/C++</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C#/VB.NET</a:t>
                </a:r>
                <a:endParaRPr lang="en-US" sz="1400" kern="0" dirty="0">
                  <a:solidFill>
                    <a:srgbClr val="002050"/>
                  </a:solidFill>
                  <a:latin typeface="Segoe UI" panose="020B0502040204020203" pitchFamily="34" charset="0"/>
                  <a:cs typeface="Segoe UI" panose="020B0502040204020203" pitchFamily="34" charset="0"/>
                </a:endParaRPr>
              </a:p>
            </p:txBody>
          </p:sp>
          <p:sp>
            <p:nvSpPr>
              <p:cNvPr id="191" name="Rectangle 190"/>
              <p:cNvSpPr/>
              <p:nvPr/>
            </p:nvSpPr>
            <p:spPr>
              <a:xfrm>
                <a:off x="10650178" y="4241175"/>
                <a:ext cx="962139" cy="1357640"/>
              </a:xfrm>
              <a:prstGeom prst="rect">
                <a:avLst/>
              </a:prstGeom>
            </p:spPr>
            <p:txBody>
              <a:bodyPr wrap="none">
                <a:spAutoFit/>
              </a:bodyPr>
              <a:lstStyle/>
              <a:p>
                <a:pPr>
                  <a:spcAft>
                    <a:spcPts val="400"/>
                  </a:spcAft>
                  <a:defRPr/>
                </a:pPr>
                <a:r>
                  <a:rPr lang="en-US" sz="1100" kern="0" dirty="0">
                    <a:solidFill>
                      <a:srgbClr val="002050"/>
                    </a:solidFill>
                    <a:latin typeface="Segoe UI" panose="020B0502040204020203" pitchFamily="34" charset="0"/>
                    <a:cs typeface="Segoe UI" panose="020B0502040204020203" pitchFamily="34" charset="0"/>
                  </a:rPr>
                  <a:t>PHP</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Node.js</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Python</a:t>
                </a:r>
              </a:p>
              <a:p>
                <a:pPr lvl="0">
                  <a:spcAft>
                    <a:spcPts val="400"/>
                  </a:spcAft>
                  <a:defRPr/>
                </a:pPr>
                <a:r>
                  <a:rPr lang="en-US" sz="1100" kern="0" dirty="0">
                    <a:solidFill>
                      <a:srgbClr val="002050"/>
                    </a:solidFill>
                    <a:latin typeface="Segoe UI" panose="020B0502040204020203" pitchFamily="34" charset="0"/>
                    <a:cs typeface="Segoe UI" panose="020B0502040204020203" pitchFamily="34" charset="0"/>
                  </a:rPr>
                  <a:t>Ruby</a:t>
                </a:r>
              </a:p>
            </p:txBody>
          </p:sp>
        </p:grpSp>
      </p:grpSp>
      <p:grpSp>
        <p:nvGrpSpPr>
          <p:cNvPr id="198" name="Group 197"/>
          <p:cNvGrpSpPr/>
          <p:nvPr/>
        </p:nvGrpSpPr>
        <p:grpSpPr>
          <a:xfrm>
            <a:off x="666711" y="2928640"/>
            <a:ext cx="1216730" cy="1216731"/>
            <a:chOff x="1428494" y="3983494"/>
            <a:chExt cx="1414462" cy="1414463"/>
          </a:xfrm>
        </p:grpSpPr>
        <p:sp>
          <p:nvSpPr>
            <p:cNvPr id="199" name="Donut 67"/>
            <p:cNvSpPr/>
            <p:nvPr/>
          </p:nvSpPr>
          <p:spPr bwMode="auto">
            <a:xfrm>
              <a:off x="1428494" y="3983494"/>
              <a:ext cx="1414462" cy="1414462"/>
            </a:xfrm>
            <a:prstGeom prst="donut">
              <a:avLst>
                <a:gd name="adj" fmla="val 7423"/>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nvGrpSpPr>
            <p:cNvPr id="200" name="Group 199"/>
            <p:cNvGrpSpPr/>
            <p:nvPr/>
          </p:nvGrpSpPr>
          <p:grpSpPr>
            <a:xfrm>
              <a:off x="1621657" y="4173291"/>
              <a:ext cx="1006705" cy="796614"/>
              <a:chOff x="1621657" y="4173291"/>
              <a:chExt cx="1006705" cy="796614"/>
            </a:xfrm>
          </p:grpSpPr>
          <p:sp>
            <p:nvSpPr>
              <p:cNvPr id="202" name="Freeform 5"/>
              <p:cNvSpPr>
                <a:spLocks/>
              </p:cNvSpPr>
              <p:nvPr/>
            </p:nvSpPr>
            <p:spPr bwMode="auto">
              <a:xfrm rot="18900000">
                <a:off x="1864473" y="4183165"/>
                <a:ext cx="300038" cy="280988"/>
              </a:xfrm>
              <a:custGeom>
                <a:avLst/>
                <a:gdLst>
                  <a:gd name="T0" fmla="*/ 53 w 53"/>
                  <a:gd name="T1" fmla="*/ 22 h 49"/>
                  <a:gd name="T2" fmla="*/ 2 w 53"/>
                  <a:gd name="T3" fmla="*/ 0 h 49"/>
                  <a:gd name="T4" fmla="*/ 0 w 53"/>
                  <a:gd name="T5" fmla="*/ 37 h 49"/>
                  <a:gd name="T6" fmla="*/ 28 w 53"/>
                  <a:gd name="T7" fmla="*/ 49 h 49"/>
                  <a:gd name="T8" fmla="*/ 53 w 53"/>
                  <a:gd name="T9" fmla="*/ 22 h 49"/>
                </a:gdLst>
                <a:ahLst/>
                <a:cxnLst>
                  <a:cxn ang="0">
                    <a:pos x="T0" y="T1"/>
                  </a:cxn>
                  <a:cxn ang="0">
                    <a:pos x="T2" y="T3"/>
                  </a:cxn>
                  <a:cxn ang="0">
                    <a:pos x="T4" y="T5"/>
                  </a:cxn>
                  <a:cxn ang="0">
                    <a:pos x="T6" y="T7"/>
                  </a:cxn>
                  <a:cxn ang="0">
                    <a:pos x="T8" y="T9"/>
                  </a:cxn>
                </a:cxnLst>
                <a:rect l="0" t="0" r="r" b="b"/>
                <a:pathLst>
                  <a:path w="53" h="49">
                    <a:moveTo>
                      <a:pt x="53" y="22"/>
                    </a:moveTo>
                    <a:cubicBezTo>
                      <a:pt x="39" y="9"/>
                      <a:pt x="21" y="2"/>
                      <a:pt x="2" y="0"/>
                    </a:cubicBezTo>
                    <a:cubicBezTo>
                      <a:pt x="0" y="37"/>
                      <a:pt x="0" y="37"/>
                      <a:pt x="0" y="37"/>
                    </a:cubicBezTo>
                    <a:cubicBezTo>
                      <a:pt x="10" y="38"/>
                      <a:pt x="20" y="42"/>
                      <a:pt x="28" y="49"/>
                    </a:cubicBezTo>
                    <a:lnTo>
                      <a:pt x="53" y="2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sp>
            <p:nvSpPr>
              <p:cNvPr id="203" name="Freeform 6"/>
              <p:cNvSpPr>
                <a:spLocks/>
              </p:cNvSpPr>
              <p:nvPr/>
            </p:nvSpPr>
            <p:spPr bwMode="auto">
              <a:xfrm rot="18900000">
                <a:off x="2124042" y="4173291"/>
                <a:ext cx="280988" cy="302420"/>
              </a:xfrm>
              <a:custGeom>
                <a:avLst/>
                <a:gdLst>
                  <a:gd name="T0" fmla="*/ 12 w 49"/>
                  <a:gd name="T1" fmla="*/ 53 h 53"/>
                  <a:gd name="T2" fmla="*/ 49 w 49"/>
                  <a:gd name="T3" fmla="*/ 51 h 53"/>
                  <a:gd name="T4" fmla="*/ 27 w 49"/>
                  <a:gd name="T5" fmla="*/ 0 h 53"/>
                  <a:gd name="T6" fmla="*/ 0 w 49"/>
                  <a:gd name="T7" fmla="*/ 24 h 53"/>
                  <a:gd name="T8" fmla="*/ 12 w 49"/>
                  <a:gd name="T9" fmla="*/ 53 h 53"/>
                </a:gdLst>
                <a:ahLst/>
                <a:cxnLst>
                  <a:cxn ang="0">
                    <a:pos x="T0" y="T1"/>
                  </a:cxn>
                  <a:cxn ang="0">
                    <a:pos x="T2" y="T3"/>
                  </a:cxn>
                  <a:cxn ang="0">
                    <a:pos x="T4" y="T5"/>
                  </a:cxn>
                  <a:cxn ang="0">
                    <a:pos x="T6" y="T7"/>
                  </a:cxn>
                  <a:cxn ang="0">
                    <a:pos x="T8" y="T9"/>
                  </a:cxn>
                </a:cxnLst>
                <a:rect l="0" t="0" r="r" b="b"/>
                <a:pathLst>
                  <a:path w="49" h="53">
                    <a:moveTo>
                      <a:pt x="12" y="53"/>
                    </a:moveTo>
                    <a:cubicBezTo>
                      <a:pt x="49" y="51"/>
                      <a:pt x="49" y="51"/>
                      <a:pt x="49" y="51"/>
                    </a:cubicBezTo>
                    <a:cubicBezTo>
                      <a:pt x="47" y="32"/>
                      <a:pt x="40" y="14"/>
                      <a:pt x="27" y="0"/>
                    </a:cubicBezTo>
                    <a:cubicBezTo>
                      <a:pt x="0" y="24"/>
                      <a:pt x="0" y="24"/>
                      <a:pt x="0" y="24"/>
                    </a:cubicBezTo>
                    <a:cubicBezTo>
                      <a:pt x="7" y="32"/>
                      <a:pt x="11" y="43"/>
                      <a:pt x="12" y="5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grpSp>
            <p:nvGrpSpPr>
              <p:cNvPr id="204" name="Group 203"/>
              <p:cNvGrpSpPr/>
              <p:nvPr/>
            </p:nvGrpSpPr>
            <p:grpSpPr>
              <a:xfrm>
                <a:off x="1621657" y="4397457"/>
                <a:ext cx="1006705" cy="572448"/>
                <a:chOff x="1621657" y="4397457"/>
                <a:chExt cx="1006705" cy="572448"/>
              </a:xfrm>
            </p:grpSpPr>
            <p:sp>
              <p:nvSpPr>
                <p:cNvPr id="205" name="Freeform 7"/>
                <p:cNvSpPr>
                  <a:spLocks/>
                </p:cNvSpPr>
                <p:nvPr/>
              </p:nvSpPr>
              <p:spPr bwMode="auto">
                <a:xfrm rot="18900000">
                  <a:off x="1621657" y="4424790"/>
                  <a:ext cx="302420" cy="280988"/>
                </a:xfrm>
                <a:custGeom>
                  <a:avLst/>
                  <a:gdLst>
                    <a:gd name="T0" fmla="*/ 53 w 53"/>
                    <a:gd name="T1" fmla="*/ 37 h 49"/>
                    <a:gd name="T2" fmla="*/ 51 w 53"/>
                    <a:gd name="T3" fmla="*/ 0 h 49"/>
                    <a:gd name="T4" fmla="*/ 0 w 53"/>
                    <a:gd name="T5" fmla="*/ 21 h 49"/>
                    <a:gd name="T6" fmla="*/ 24 w 53"/>
                    <a:gd name="T7" fmla="*/ 49 h 49"/>
                    <a:gd name="T8" fmla="*/ 53 w 53"/>
                    <a:gd name="T9" fmla="*/ 37 h 49"/>
                  </a:gdLst>
                  <a:ahLst/>
                  <a:cxnLst>
                    <a:cxn ang="0">
                      <a:pos x="T0" y="T1"/>
                    </a:cxn>
                    <a:cxn ang="0">
                      <a:pos x="T2" y="T3"/>
                    </a:cxn>
                    <a:cxn ang="0">
                      <a:pos x="T4" y="T5"/>
                    </a:cxn>
                    <a:cxn ang="0">
                      <a:pos x="T6" y="T7"/>
                    </a:cxn>
                    <a:cxn ang="0">
                      <a:pos x="T8" y="T9"/>
                    </a:cxn>
                  </a:cxnLst>
                  <a:rect l="0" t="0" r="r" b="b"/>
                  <a:pathLst>
                    <a:path w="53" h="49">
                      <a:moveTo>
                        <a:pt x="53" y="37"/>
                      </a:moveTo>
                      <a:cubicBezTo>
                        <a:pt x="51" y="0"/>
                        <a:pt x="51" y="0"/>
                        <a:pt x="51" y="0"/>
                      </a:cubicBezTo>
                      <a:cubicBezTo>
                        <a:pt x="32" y="1"/>
                        <a:pt x="14" y="9"/>
                        <a:pt x="0" y="21"/>
                      </a:cubicBezTo>
                      <a:cubicBezTo>
                        <a:pt x="24" y="49"/>
                        <a:pt x="24" y="49"/>
                        <a:pt x="24" y="49"/>
                      </a:cubicBezTo>
                      <a:cubicBezTo>
                        <a:pt x="32" y="42"/>
                        <a:pt x="43" y="38"/>
                        <a:pt x="53" y="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sp>
              <p:nvSpPr>
                <p:cNvPr id="206" name="Freeform 8"/>
                <p:cNvSpPr>
                  <a:spLocks/>
                </p:cNvSpPr>
                <p:nvPr/>
              </p:nvSpPr>
              <p:spPr bwMode="auto">
                <a:xfrm rot="18900000">
                  <a:off x="1637773" y="4667485"/>
                  <a:ext cx="278607" cy="302420"/>
                </a:xfrm>
                <a:custGeom>
                  <a:avLst/>
                  <a:gdLst>
                    <a:gd name="T0" fmla="*/ 48 w 49"/>
                    <a:gd name="T1" fmla="*/ 23 h 53"/>
                    <a:gd name="T2" fmla="*/ 21 w 49"/>
                    <a:gd name="T3" fmla="*/ 0 h 53"/>
                    <a:gd name="T4" fmla="*/ 0 w 49"/>
                    <a:gd name="T5" fmla="*/ 51 h 53"/>
                    <a:gd name="T6" fmla="*/ 37 w 49"/>
                    <a:gd name="T7" fmla="*/ 53 h 53"/>
                    <a:gd name="T8" fmla="*/ 49 w 49"/>
                    <a:gd name="T9" fmla="*/ 24 h 53"/>
                    <a:gd name="T10" fmla="*/ 48 w 49"/>
                    <a:gd name="T11" fmla="*/ 23 h 53"/>
                  </a:gdLst>
                  <a:ahLst/>
                  <a:cxnLst>
                    <a:cxn ang="0">
                      <a:pos x="T0" y="T1"/>
                    </a:cxn>
                    <a:cxn ang="0">
                      <a:pos x="T2" y="T3"/>
                    </a:cxn>
                    <a:cxn ang="0">
                      <a:pos x="T4" y="T5"/>
                    </a:cxn>
                    <a:cxn ang="0">
                      <a:pos x="T6" y="T7"/>
                    </a:cxn>
                    <a:cxn ang="0">
                      <a:pos x="T8" y="T9"/>
                    </a:cxn>
                    <a:cxn ang="0">
                      <a:pos x="T10" y="T11"/>
                    </a:cxn>
                  </a:cxnLst>
                  <a:rect l="0" t="0" r="r" b="b"/>
                  <a:pathLst>
                    <a:path w="49" h="53">
                      <a:moveTo>
                        <a:pt x="48" y="23"/>
                      </a:moveTo>
                      <a:cubicBezTo>
                        <a:pt x="21" y="0"/>
                        <a:pt x="21" y="0"/>
                        <a:pt x="21" y="0"/>
                      </a:cubicBezTo>
                      <a:cubicBezTo>
                        <a:pt x="8" y="14"/>
                        <a:pt x="1" y="32"/>
                        <a:pt x="0" y="51"/>
                      </a:cubicBezTo>
                      <a:cubicBezTo>
                        <a:pt x="37" y="53"/>
                        <a:pt x="37" y="53"/>
                        <a:pt x="37" y="53"/>
                      </a:cubicBezTo>
                      <a:cubicBezTo>
                        <a:pt x="38" y="42"/>
                        <a:pt x="42" y="32"/>
                        <a:pt x="49" y="24"/>
                      </a:cubicBezTo>
                      <a:cubicBezTo>
                        <a:pt x="48" y="23"/>
                        <a:pt x="48" y="23"/>
                        <a:pt x="48" y="2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sp>
              <p:nvSpPr>
                <p:cNvPr id="207" name="Freeform 75"/>
                <p:cNvSpPr>
                  <a:spLocks/>
                </p:cNvSpPr>
                <p:nvPr/>
              </p:nvSpPr>
              <p:spPr bwMode="auto">
                <a:xfrm rot="18900000">
                  <a:off x="2155256" y="4397457"/>
                  <a:ext cx="473106" cy="380327"/>
                </a:xfrm>
                <a:custGeom>
                  <a:avLst/>
                  <a:gdLst>
                    <a:gd name="connsiteX0" fmla="*/ 42335 w 473106"/>
                    <a:gd name="connsiteY0" fmla="*/ 21859 h 380327"/>
                    <a:gd name="connsiteX1" fmla="*/ 61057 w 473106"/>
                    <a:gd name="connsiteY1" fmla="*/ 49049 h 380327"/>
                    <a:gd name="connsiteX2" fmla="*/ 64322 w 473106"/>
                    <a:gd name="connsiteY2" fmla="*/ 64322 h 380327"/>
                    <a:gd name="connsiteX3" fmla="*/ 0 w 473106"/>
                    <a:gd name="connsiteY3" fmla="*/ 0 h 380327"/>
                    <a:gd name="connsiteX4" fmla="*/ 15056 w 473106"/>
                    <a:gd name="connsiteY4" fmla="*/ 3198 h 380327"/>
                    <a:gd name="connsiteX5" fmla="*/ 42335 w 473106"/>
                    <a:gd name="connsiteY5" fmla="*/ 21859 h 380327"/>
                    <a:gd name="connsiteX6" fmla="*/ 473106 w 473106"/>
                    <a:gd name="connsiteY6" fmla="*/ 104320 h 380327"/>
                    <a:gd name="connsiteX7" fmla="*/ 376111 w 473106"/>
                    <a:gd name="connsiteY7" fmla="*/ 371609 h 380327"/>
                    <a:gd name="connsiteX8" fmla="*/ 380327 w 473106"/>
                    <a:gd name="connsiteY8" fmla="*/ 380327 h 380327"/>
                    <a:gd name="connsiteX9" fmla="*/ 222557 w 473106"/>
                    <a:gd name="connsiteY9" fmla="*/ 222557 h 380327"/>
                    <a:gd name="connsiteX10" fmla="*/ 248449 w 473106"/>
                    <a:gd name="connsiteY10" fmla="*/ 160479 h 380327"/>
                    <a:gd name="connsiteX11" fmla="*/ 262000 w 473106"/>
                    <a:gd name="connsiteY11" fmla="*/ 92946 h 380327"/>
                    <a:gd name="connsiteX12" fmla="*/ 473106 w 473106"/>
                    <a:gd name="connsiteY12" fmla="*/ 104320 h 38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3106" h="380327">
                      <a:moveTo>
                        <a:pt x="42335" y="21859"/>
                      </a:moveTo>
                      <a:cubicBezTo>
                        <a:pt x="50181" y="29678"/>
                        <a:pt x="56599" y="38919"/>
                        <a:pt x="61057" y="49049"/>
                      </a:cubicBezTo>
                      <a:lnTo>
                        <a:pt x="64322" y="64322"/>
                      </a:lnTo>
                      <a:lnTo>
                        <a:pt x="0" y="0"/>
                      </a:lnTo>
                      <a:lnTo>
                        <a:pt x="15056" y="3198"/>
                      </a:lnTo>
                      <a:cubicBezTo>
                        <a:pt x="25218" y="7641"/>
                        <a:pt x="34490" y="14039"/>
                        <a:pt x="42335" y="21859"/>
                      </a:cubicBezTo>
                      <a:close/>
                      <a:moveTo>
                        <a:pt x="473106" y="104320"/>
                      </a:moveTo>
                      <a:cubicBezTo>
                        <a:pt x="467401" y="200999"/>
                        <a:pt x="433167" y="297678"/>
                        <a:pt x="376111" y="371609"/>
                      </a:cubicBezTo>
                      <a:lnTo>
                        <a:pt x="380327" y="380327"/>
                      </a:lnTo>
                      <a:lnTo>
                        <a:pt x="222557" y="222557"/>
                      </a:lnTo>
                      <a:lnTo>
                        <a:pt x="248449" y="160479"/>
                      </a:lnTo>
                      <a:cubicBezTo>
                        <a:pt x="254868" y="138442"/>
                        <a:pt x="259147" y="115694"/>
                        <a:pt x="262000" y="92946"/>
                      </a:cubicBezTo>
                      <a:cubicBezTo>
                        <a:pt x="262000" y="92946"/>
                        <a:pt x="262000" y="92946"/>
                        <a:pt x="473106" y="1043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sp>
              <p:nvSpPr>
                <p:cNvPr id="208" name="Freeform 76"/>
                <p:cNvSpPr>
                  <a:spLocks/>
                </p:cNvSpPr>
                <p:nvPr/>
              </p:nvSpPr>
              <p:spPr bwMode="auto">
                <a:xfrm rot="19008074">
                  <a:off x="2111413" y="4447007"/>
                  <a:ext cx="491469" cy="477708"/>
                </a:xfrm>
                <a:custGeom>
                  <a:avLst/>
                  <a:gdLst>
                    <a:gd name="connsiteX0" fmla="*/ 145492 w 491469"/>
                    <a:gd name="connsiteY0" fmla="*/ 25592 h 477708"/>
                    <a:gd name="connsiteX1" fmla="*/ 171167 w 491469"/>
                    <a:gd name="connsiteY1" fmla="*/ 85305 h 477708"/>
                    <a:gd name="connsiteX2" fmla="*/ 325218 w 491469"/>
                    <a:gd name="connsiteY2" fmla="*/ 227480 h 477708"/>
                    <a:gd name="connsiteX3" fmla="*/ 325539 w 491469"/>
                    <a:gd name="connsiteY3" fmla="*/ 226709 h 477708"/>
                    <a:gd name="connsiteX4" fmla="*/ 484040 w 491469"/>
                    <a:gd name="connsiteY4" fmla="*/ 385210 h 477708"/>
                    <a:gd name="connsiteX5" fmla="*/ 488807 w 491469"/>
                    <a:gd name="connsiteY5" fmla="*/ 395069 h 477708"/>
                    <a:gd name="connsiteX6" fmla="*/ 473563 w 491469"/>
                    <a:gd name="connsiteY6" fmla="*/ 460647 h 477708"/>
                    <a:gd name="connsiteX7" fmla="*/ 387979 w 491469"/>
                    <a:gd name="connsiteY7" fmla="*/ 460647 h 477708"/>
                    <a:gd name="connsiteX8" fmla="*/ 85584 w 491469"/>
                    <a:gd name="connsiteY8" fmla="*/ 170610 h 477708"/>
                    <a:gd name="connsiteX9" fmla="*/ 0 w 491469"/>
                    <a:gd name="connsiteY9" fmla="*/ 85305 h 477708"/>
                    <a:gd name="connsiteX10" fmla="*/ 85584 w 491469"/>
                    <a:gd name="connsiteY10" fmla="*/ 0 h 477708"/>
                    <a:gd name="connsiteX11" fmla="*/ 145492 w 491469"/>
                    <a:gd name="connsiteY11" fmla="*/ 25592 h 477708"/>
                    <a:gd name="connsiteX0" fmla="*/ 145492 w 491469"/>
                    <a:gd name="connsiteY0" fmla="*/ 25592 h 477708"/>
                    <a:gd name="connsiteX1" fmla="*/ 171167 w 491469"/>
                    <a:gd name="connsiteY1" fmla="*/ 85305 h 477708"/>
                    <a:gd name="connsiteX2" fmla="*/ 325218 w 491469"/>
                    <a:gd name="connsiteY2" fmla="*/ 227480 h 477708"/>
                    <a:gd name="connsiteX3" fmla="*/ 484040 w 491469"/>
                    <a:gd name="connsiteY3" fmla="*/ 385210 h 477708"/>
                    <a:gd name="connsiteX4" fmla="*/ 488807 w 491469"/>
                    <a:gd name="connsiteY4" fmla="*/ 395069 h 477708"/>
                    <a:gd name="connsiteX5" fmla="*/ 473563 w 491469"/>
                    <a:gd name="connsiteY5" fmla="*/ 460647 h 477708"/>
                    <a:gd name="connsiteX6" fmla="*/ 387979 w 491469"/>
                    <a:gd name="connsiteY6" fmla="*/ 460647 h 477708"/>
                    <a:gd name="connsiteX7" fmla="*/ 85584 w 491469"/>
                    <a:gd name="connsiteY7" fmla="*/ 170610 h 477708"/>
                    <a:gd name="connsiteX8" fmla="*/ 0 w 491469"/>
                    <a:gd name="connsiteY8" fmla="*/ 85305 h 477708"/>
                    <a:gd name="connsiteX9" fmla="*/ 85584 w 491469"/>
                    <a:gd name="connsiteY9" fmla="*/ 0 h 477708"/>
                    <a:gd name="connsiteX10" fmla="*/ 145492 w 491469"/>
                    <a:gd name="connsiteY10" fmla="*/ 25592 h 477708"/>
                    <a:gd name="connsiteX0" fmla="*/ 145492 w 491469"/>
                    <a:gd name="connsiteY0" fmla="*/ 25592 h 477708"/>
                    <a:gd name="connsiteX1" fmla="*/ 171167 w 491469"/>
                    <a:gd name="connsiteY1" fmla="*/ 85305 h 477708"/>
                    <a:gd name="connsiteX2" fmla="*/ 484040 w 491469"/>
                    <a:gd name="connsiteY2" fmla="*/ 385210 h 477708"/>
                    <a:gd name="connsiteX3" fmla="*/ 488807 w 491469"/>
                    <a:gd name="connsiteY3" fmla="*/ 395069 h 477708"/>
                    <a:gd name="connsiteX4" fmla="*/ 473563 w 491469"/>
                    <a:gd name="connsiteY4" fmla="*/ 460647 h 477708"/>
                    <a:gd name="connsiteX5" fmla="*/ 387979 w 491469"/>
                    <a:gd name="connsiteY5" fmla="*/ 460647 h 477708"/>
                    <a:gd name="connsiteX6" fmla="*/ 85584 w 491469"/>
                    <a:gd name="connsiteY6" fmla="*/ 170610 h 477708"/>
                    <a:gd name="connsiteX7" fmla="*/ 0 w 491469"/>
                    <a:gd name="connsiteY7" fmla="*/ 85305 h 477708"/>
                    <a:gd name="connsiteX8" fmla="*/ 85584 w 491469"/>
                    <a:gd name="connsiteY8" fmla="*/ 0 h 477708"/>
                    <a:gd name="connsiteX9" fmla="*/ 145492 w 491469"/>
                    <a:gd name="connsiteY9" fmla="*/ 25592 h 477708"/>
                    <a:gd name="connsiteX0" fmla="*/ 145492 w 491469"/>
                    <a:gd name="connsiteY0" fmla="*/ 25592 h 477708"/>
                    <a:gd name="connsiteX1" fmla="*/ 171167 w 491469"/>
                    <a:gd name="connsiteY1" fmla="*/ 85305 h 477708"/>
                    <a:gd name="connsiteX2" fmla="*/ 488807 w 491469"/>
                    <a:gd name="connsiteY2" fmla="*/ 395069 h 477708"/>
                    <a:gd name="connsiteX3" fmla="*/ 473563 w 491469"/>
                    <a:gd name="connsiteY3" fmla="*/ 460647 h 477708"/>
                    <a:gd name="connsiteX4" fmla="*/ 387979 w 491469"/>
                    <a:gd name="connsiteY4" fmla="*/ 460647 h 477708"/>
                    <a:gd name="connsiteX5" fmla="*/ 85584 w 491469"/>
                    <a:gd name="connsiteY5" fmla="*/ 170610 h 477708"/>
                    <a:gd name="connsiteX6" fmla="*/ 0 w 491469"/>
                    <a:gd name="connsiteY6" fmla="*/ 85305 h 477708"/>
                    <a:gd name="connsiteX7" fmla="*/ 85584 w 491469"/>
                    <a:gd name="connsiteY7" fmla="*/ 0 h 477708"/>
                    <a:gd name="connsiteX8" fmla="*/ 145492 w 491469"/>
                    <a:gd name="connsiteY8" fmla="*/ 25592 h 47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1469" h="477708">
                      <a:moveTo>
                        <a:pt x="145492" y="25592"/>
                      </a:moveTo>
                      <a:cubicBezTo>
                        <a:pt x="161183" y="41231"/>
                        <a:pt x="171167" y="62557"/>
                        <a:pt x="171167" y="85305"/>
                      </a:cubicBezTo>
                      <a:lnTo>
                        <a:pt x="488807" y="395069"/>
                      </a:lnTo>
                      <a:cubicBezTo>
                        <a:pt x="494959" y="416928"/>
                        <a:pt x="490679" y="443586"/>
                        <a:pt x="473563" y="460647"/>
                      </a:cubicBezTo>
                      <a:cubicBezTo>
                        <a:pt x="450740" y="483395"/>
                        <a:pt x="410801" y="483395"/>
                        <a:pt x="387979" y="460647"/>
                      </a:cubicBezTo>
                      <a:lnTo>
                        <a:pt x="85584" y="170610"/>
                      </a:lnTo>
                      <a:cubicBezTo>
                        <a:pt x="39939" y="170610"/>
                        <a:pt x="0" y="136488"/>
                        <a:pt x="0" y="85305"/>
                      </a:cubicBezTo>
                      <a:cubicBezTo>
                        <a:pt x="0" y="39809"/>
                        <a:pt x="39939" y="0"/>
                        <a:pt x="85584" y="0"/>
                      </a:cubicBezTo>
                      <a:cubicBezTo>
                        <a:pt x="108406" y="0"/>
                        <a:pt x="129802" y="9952"/>
                        <a:pt x="145492" y="2559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31863"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endParaRPr>
                </a:p>
              </p:txBody>
            </p:sp>
          </p:grpSp>
        </p:grpSp>
        <p:sp>
          <p:nvSpPr>
            <p:cNvPr id="201" name="Freeform 69"/>
            <p:cNvSpPr/>
            <p:nvPr/>
          </p:nvSpPr>
          <p:spPr bwMode="auto">
            <a:xfrm>
              <a:off x="1791732" y="4041568"/>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71" name="Arrow: Right 141"/>
          <p:cNvSpPr/>
          <p:nvPr/>
        </p:nvSpPr>
        <p:spPr>
          <a:xfrm>
            <a:off x="-1" y="5477046"/>
            <a:ext cx="12015217" cy="652827"/>
          </a:xfrm>
          <a:prstGeom prst="rightArrow">
            <a:avLst/>
          </a:prstGeom>
          <a:solidFill>
            <a:srgbClr val="002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4" name="Title 16"/>
          <p:cNvSpPr txBox="1">
            <a:spLocks/>
          </p:cNvSpPr>
          <p:nvPr/>
        </p:nvSpPr>
        <p:spPr>
          <a:xfrm>
            <a:off x="269241" y="289956"/>
            <a:ext cx="10739096" cy="233582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sz="4700" dirty="0">
                <a:solidFill>
                  <a:schemeClr val="tx1"/>
                </a:solidFill>
              </a:rPr>
              <a:t>For all your applications</a:t>
            </a:r>
            <a:endParaRPr kumimoji="0" lang="en-US" sz="4700" b="0" i="0" u="none" strike="noStrike" kern="1200" cap="none" spc="-102" normalizeH="0" baseline="0" noProof="0" dirty="0">
              <a:ln w="3175">
                <a:noFill/>
              </a:ln>
              <a:solidFill>
                <a:schemeClr val="tx1"/>
              </a:solidFill>
              <a:effectLst/>
              <a:uLnTx/>
              <a:uFillTx/>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98" normalizeH="0" baseline="0" noProof="0" dirty="0">
                <a:ln w="3175">
                  <a:noFill/>
                </a:ln>
                <a:solidFill>
                  <a:schemeClr val="tx1"/>
                </a:solidFill>
                <a:effectLst/>
                <a:uLnTx/>
                <a:uFillTx/>
                <a:latin typeface="+mj-lt"/>
                <a:ea typeface="ＭＳ Ｐゴシック" charset="0"/>
                <a:cs typeface="Segoe UI" pitchFamily="34" charset="0"/>
              </a:rPr>
              <a:t>Innovations</a:t>
            </a:r>
            <a:r>
              <a:rPr kumimoji="0" lang="en-US" sz="3400" b="0" i="0" u="none" strike="noStrike" kern="1200" cap="none" spc="-98" normalizeH="0" noProof="0" dirty="0">
                <a:ln w="3175">
                  <a:noFill/>
                </a:ln>
                <a:solidFill>
                  <a:schemeClr val="tx1"/>
                </a:solidFill>
                <a:effectLst/>
                <a:uLnTx/>
                <a:uFillTx/>
                <a:latin typeface="+mj-lt"/>
                <a:ea typeface="ＭＳ Ｐゴシック" charset="0"/>
                <a:cs typeface="Segoe UI" pitchFamily="34" charset="0"/>
              </a:rPr>
              <a:t> across all editions</a:t>
            </a:r>
            <a:endParaRPr kumimoji="0" lang="en-US" sz="3400" b="0" i="0" u="none" strike="noStrike" kern="1200" cap="none" spc="-98" normalizeH="0" baseline="0" noProof="0" dirty="0">
              <a:ln w="3175">
                <a:noFill/>
              </a:ln>
              <a:solidFill>
                <a:schemeClr val="tx1"/>
              </a:solidFill>
              <a:effectLst/>
              <a:uLnTx/>
              <a:uFillTx/>
              <a:latin typeface="+mj-lt"/>
              <a:ea typeface="ＭＳ Ｐゴシック" charset="0"/>
              <a:cs typeface="Segoe UI" pitchFamily="34" charset="0"/>
            </a:endParaRPr>
          </a:p>
        </p:txBody>
      </p:sp>
      <p:sp>
        <p:nvSpPr>
          <p:cNvPr id="83" name="Oval 82"/>
          <p:cNvSpPr/>
          <p:nvPr/>
        </p:nvSpPr>
        <p:spPr>
          <a:xfrm>
            <a:off x="4443868" y="5562710"/>
            <a:ext cx="481498" cy="481499"/>
          </a:xfrm>
          <a:prstGeom prst="ellipse">
            <a:avLst/>
          </a:prstGeom>
          <a:solidFill>
            <a:schemeClr val="tx2"/>
          </a:solidFill>
          <a:ln w="38100" cap="flat" cmpd="sng" algn="ctr">
            <a:solidFill>
              <a:srgbClr val="002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4" name="Rectangle 83"/>
          <p:cNvSpPr/>
          <p:nvPr/>
        </p:nvSpPr>
        <p:spPr>
          <a:xfrm>
            <a:off x="5033487" y="5978364"/>
            <a:ext cx="1539204"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rPr>
              <a:t>Available now</a:t>
            </a:r>
          </a:p>
        </p:txBody>
      </p:sp>
      <p:sp>
        <p:nvSpPr>
          <p:cNvPr id="85" name="Rectangle 84"/>
          <p:cNvSpPr/>
          <p:nvPr/>
        </p:nvSpPr>
        <p:spPr>
          <a:xfrm>
            <a:off x="5022844" y="5633372"/>
            <a:ext cx="205697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SQL Server 2016 SP1</a:t>
            </a:r>
          </a:p>
        </p:txBody>
      </p:sp>
      <p:grpSp>
        <p:nvGrpSpPr>
          <p:cNvPr id="58" name="Group 57"/>
          <p:cNvGrpSpPr/>
          <p:nvPr/>
        </p:nvGrpSpPr>
        <p:grpSpPr>
          <a:xfrm>
            <a:off x="2840770" y="2849675"/>
            <a:ext cx="1364493" cy="1364493"/>
            <a:chOff x="3424394" y="1867859"/>
            <a:chExt cx="835064" cy="835064"/>
          </a:xfrm>
        </p:grpSpPr>
        <p:sp>
          <p:nvSpPr>
            <p:cNvPr id="59" name="Freeform 95"/>
            <p:cNvSpPr>
              <a:spLocks noEditPoints="1"/>
            </p:cNvSpPr>
            <p:nvPr/>
          </p:nvSpPr>
          <p:spPr bwMode="auto">
            <a:xfrm>
              <a:off x="3424394" y="1867859"/>
              <a:ext cx="835064" cy="835064"/>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59"/>
            <p:cNvSpPr/>
            <p:nvPr/>
          </p:nvSpPr>
          <p:spPr bwMode="auto">
            <a:xfrm>
              <a:off x="3565393" y="2005935"/>
              <a:ext cx="553066" cy="553066"/>
            </a:xfrm>
            <a:prstGeom prst="ellipse">
              <a:avLst/>
            </a:prstGeom>
            <a:solidFill>
              <a:schemeClr val="tx2"/>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3671384" y="2082854"/>
              <a:ext cx="341084" cy="349257"/>
              <a:chOff x="5490869" y="1349044"/>
              <a:chExt cx="731798" cy="749334"/>
            </a:xfrm>
            <a:solidFill>
              <a:schemeClr val="bg1"/>
            </a:solidFill>
          </p:grpSpPr>
          <p:sp>
            <p:nvSpPr>
              <p:cNvPr id="62" name="Freeform 121"/>
              <p:cNvSpPr>
                <a:spLocks/>
              </p:cNvSpPr>
              <p:nvPr/>
            </p:nvSpPr>
            <p:spPr bwMode="auto">
              <a:xfrm>
                <a:off x="5490869" y="1823616"/>
                <a:ext cx="222884" cy="27476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3" name="Freeform 123"/>
              <p:cNvSpPr>
                <a:spLocks/>
              </p:cNvSpPr>
              <p:nvPr/>
            </p:nvSpPr>
            <p:spPr bwMode="auto">
              <a:xfrm>
                <a:off x="5749042" y="1754161"/>
                <a:ext cx="219168" cy="344217"/>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4" name="Freeform 125"/>
              <p:cNvSpPr>
                <a:spLocks/>
              </p:cNvSpPr>
              <p:nvPr/>
            </p:nvSpPr>
            <p:spPr bwMode="auto">
              <a:xfrm>
                <a:off x="6003499" y="1547446"/>
                <a:ext cx="219168" cy="550930"/>
              </a:xfrm>
              <a:prstGeom prst="rect">
                <a:avLst/>
              </a:pr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27"/>
              <p:cNvSpPr>
                <a:spLocks/>
              </p:cNvSpPr>
              <p:nvPr/>
            </p:nvSpPr>
            <p:spPr bwMode="auto">
              <a:xfrm>
                <a:off x="5606023" y="1389905"/>
                <a:ext cx="512630" cy="338038"/>
              </a:xfrm>
              <a:custGeom>
                <a:avLst/>
                <a:gdLst>
                  <a:gd name="T0" fmla="*/ 68 w 138"/>
                  <a:gd name="T1" fmla="*/ 65 h 91"/>
                  <a:gd name="T2" fmla="*/ 1 w 138"/>
                  <a:gd name="T3" fmla="*/ 91 h 91"/>
                  <a:gd name="T4" fmla="*/ 0 w 138"/>
                  <a:gd name="T5" fmla="*/ 88 h 91"/>
                  <a:gd name="T6" fmla="*/ 67 w 138"/>
                  <a:gd name="T7" fmla="*/ 61 h 91"/>
                  <a:gd name="T8" fmla="*/ 135 w 138"/>
                  <a:gd name="T9" fmla="*/ 0 h 91"/>
                  <a:gd name="T10" fmla="*/ 138 w 138"/>
                  <a:gd name="T11" fmla="*/ 2 h 91"/>
                  <a:gd name="T12" fmla="*/ 68 w 138"/>
                  <a:gd name="T13" fmla="*/ 65 h 91"/>
                </a:gdLst>
                <a:ahLst/>
                <a:cxnLst>
                  <a:cxn ang="0">
                    <a:pos x="T0" y="T1"/>
                  </a:cxn>
                  <a:cxn ang="0">
                    <a:pos x="T2" y="T3"/>
                  </a:cxn>
                  <a:cxn ang="0">
                    <a:pos x="T4" y="T5"/>
                  </a:cxn>
                  <a:cxn ang="0">
                    <a:pos x="T6" y="T7"/>
                  </a:cxn>
                  <a:cxn ang="0">
                    <a:pos x="T8" y="T9"/>
                  </a:cxn>
                  <a:cxn ang="0">
                    <a:pos x="T10" y="T11"/>
                  </a:cxn>
                  <a:cxn ang="0">
                    <a:pos x="T12" y="T13"/>
                  </a:cxn>
                </a:cxnLst>
                <a:rect l="0" t="0" r="r" b="b"/>
                <a:pathLst>
                  <a:path w="138" h="91">
                    <a:moveTo>
                      <a:pt x="68" y="65"/>
                    </a:moveTo>
                    <a:lnTo>
                      <a:pt x="1" y="91"/>
                    </a:lnTo>
                    <a:lnTo>
                      <a:pt x="0" y="88"/>
                    </a:lnTo>
                    <a:lnTo>
                      <a:pt x="67" y="61"/>
                    </a:lnTo>
                    <a:lnTo>
                      <a:pt x="135" y="0"/>
                    </a:lnTo>
                    <a:lnTo>
                      <a:pt x="138" y="2"/>
                    </a:lnTo>
                    <a:lnTo>
                      <a:pt x="68" y="65"/>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6" name="Freeform 128"/>
              <p:cNvSpPr>
                <a:spLocks/>
              </p:cNvSpPr>
              <p:nvPr/>
            </p:nvSpPr>
            <p:spPr bwMode="auto">
              <a:xfrm>
                <a:off x="5555877" y="1675937"/>
                <a:ext cx="92869" cy="92868"/>
              </a:xfrm>
              <a:custGeom>
                <a:avLst/>
                <a:gdLst>
                  <a:gd name="T0" fmla="*/ 22 w 27"/>
                  <a:gd name="T1" fmla="*/ 5 h 26"/>
                  <a:gd name="T2" fmla="*/ 22 w 27"/>
                  <a:gd name="T3" fmla="*/ 22 h 26"/>
                  <a:gd name="T4" fmla="*/ 5 w 27"/>
                  <a:gd name="T5" fmla="*/ 21 h 26"/>
                  <a:gd name="T6" fmla="*/ 5 w 27"/>
                  <a:gd name="T7" fmla="*/ 4 h 26"/>
                  <a:gd name="T8" fmla="*/ 22 w 27"/>
                  <a:gd name="T9" fmla="*/ 5 h 26"/>
                </a:gdLst>
                <a:ahLst/>
                <a:cxnLst>
                  <a:cxn ang="0">
                    <a:pos x="T0" y="T1"/>
                  </a:cxn>
                  <a:cxn ang="0">
                    <a:pos x="T2" y="T3"/>
                  </a:cxn>
                  <a:cxn ang="0">
                    <a:pos x="T4" y="T5"/>
                  </a:cxn>
                  <a:cxn ang="0">
                    <a:pos x="T6" y="T7"/>
                  </a:cxn>
                  <a:cxn ang="0">
                    <a:pos x="T8" y="T9"/>
                  </a:cxn>
                </a:cxnLst>
                <a:rect l="0" t="0" r="r" b="b"/>
                <a:pathLst>
                  <a:path w="27" h="26">
                    <a:moveTo>
                      <a:pt x="22" y="5"/>
                    </a:moveTo>
                    <a:cubicBezTo>
                      <a:pt x="27" y="9"/>
                      <a:pt x="27" y="17"/>
                      <a:pt x="22" y="22"/>
                    </a:cubicBezTo>
                    <a:cubicBezTo>
                      <a:pt x="17" y="26"/>
                      <a:pt x="9" y="26"/>
                      <a:pt x="5" y="21"/>
                    </a:cubicBezTo>
                    <a:cubicBezTo>
                      <a:pt x="0" y="16"/>
                      <a:pt x="0" y="9"/>
                      <a:pt x="5" y="4"/>
                    </a:cubicBezTo>
                    <a:cubicBezTo>
                      <a:pt x="10" y="0"/>
                      <a:pt x="18" y="0"/>
                      <a:pt x="22" y="5"/>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7" name="Freeform 129"/>
              <p:cNvSpPr>
                <a:spLocks/>
              </p:cNvSpPr>
              <p:nvPr/>
            </p:nvSpPr>
            <p:spPr bwMode="auto">
              <a:xfrm>
                <a:off x="5817765" y="1583069"/>
                <a:ext cx="81723" cy="81723"/>
              </a:xfrm>
              <a:custGeom>
                <a:avLst/>
                <a:gdLst>
                  <a:gd name="T0" fmla="*/ 24 w 24"/>
                  <a:gd name="T1" fmla="*/ 12 h 24"/>
                  <a:gd name="T2" fmla="*/ 12 w 24"/>
                  <a:gd name="T3" fmla="*/ 24 h 24"/>
                  <a:gd name="T4" fmla="*/ 0 w 24"/>
                  <a:gd name="T5" fmla="*/ 12 h 24"/>
                  <a:gd name="T6" fmla="*/ 12 w 24"/>
                  <a:gd name="T7" fmla="*/ 0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9"/>
                      <a:pt x="18" y="24"/>
                      <a:pt x="12" y="24"/>
                    </a:cubicBezTo>
                    <a:cubicBezTo>
                      <a:pt x="5" y="24"/>
                      <a:pt x="0" y="19"/>
                      <a:pt x="0" y="12"/>
                    </a:cubicBezTo>
                    <a:cubicBezTo>
                      <a:pt x="0" y="5"/>
                      <a:pt x="5" y="0"/>
                      <a:pt x="12" y="0"/>
                    </a:cubicBezTo>
                    <a:cubicBezTo>
                      <a:pt x="19" y="0"/>
                      <a:pt x="24" y="5"/>
                      <a:pt x="24" y="1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a:p>
            </p:txBody>
          </p:sp>
          <p:sp>
            <p:nvSpPr>
              <p:cNvPr id="68" name="Oval 130"/>
              <p:cNvSpPr>
                <a:spLocks noChangeArrowheads="1"/>
              </p:cNvSpPr>
              <p:nvPr/>
            </p:nvSpPr>
            <p:spPr bwMode="auto">
              <a:xfrm>
                <a:off x="6072222" y="1349044"/>
                <a:ext cx="81723" cy="85439"/>
              </a:xfrm>
              <a:prstGeom prst="ellipse">
                <a:avLst/>
              </a:prstGeom>
              <a:grpFill/>
              <a:ln>
                <a:noFill/>
              </a:ln>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73134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rrow: Right 141"/>
          <p:cNvSpPr/>
          <p:nvPr/>
        </p:nvSpPr>
        <p:spPr>
          <a:xfrm>
            <a:off x="-1" y="5477046"/>
            <a:ext cx="12015217" cy="652827"/>
          </a:xfrm>
          <a:prstGeom prst="rightArrow">
            <a:avLst/>
          </a:prstGeom>
          <a:solidFill>
            <a:srgbClr val="002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Title 16"/>
          <p:cNvSpPr txBox="1">
            <a:spLocks/>
          </p:cNvSpPr>
          <p:nvPr/>
        </p:nvSpPr>
        <p:spPr>
          <a:xfrm>
            <a:off x="269241" y="289956"/>
            <a:ext cx="10739096" cy="233582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0" b="0" i="0" u="none" strike="noStrike" kern="1200" cap="none" spc="-102" normalizeH="0" baseline="0" noProof="0" dirty="0">
                <a:ln w="3175">
                  <a:noFill/>
                </a:ln>
                <a:solidFill>
                  <a:schemeClr val="tx1"/>
                </a:solidFill>
                <a:effectLst/>
                <a:uLnTx/>
                <a:uFillTx/>
                <a:latin typeface="+mj-lt"/>
                <a:ea typeface="+mn-ea"/>
                <a:cs typeface="Segoe UI" pitchFamily="34" charset="0"/>
              </a:rPr>
              <a:t>On the platform</a:t>
            </a:r>
            <a:r>
              <a:rPr kumimoji="0" lang="en-US" sz="4700" b="0" i="0" u="none" strike="noStrike" kern="1200" cap="none" spc="-102" normalizeH="0" noProof="0" dirty="0">
                <a:ln w="3175">
                  <a:noFill/>
                </a:ln>
                <a:solidFill>
                  <a:schemeClr val="tx1"/>
                </a:solidFill>
                <a:effectLst/>
                <a:uLnTx/>
                <a:uFillTx/>
                <a:latin typeface="+mj-lt"/>
                <a:ea typeface="+mn-ea"/>
                <a:cs typeface="Segoe UI" pitchFamily="34" charset="0"/>
              </a:rPr>
              <a:t> of your choice</a:t>
            </a:r>
            <a:r>
              <a:rPr lang="en-US" sz="5400" dirty="0">
                <a:solidFill>
                  <a:schemeClr val="tx1"/>
                </a:solidFill>
              </a:rPr>
              <a:t/>
            </a:r>
            <a:br>
              <a:rPr lang="en-US" sz="5400" dirty="0">
                <a:solidFill>
                  <a:schemeClr val="tx1"/>
                </a:solidFill>
              </a:rPr>
            </a:br>
            <a:r>
              <a:rPr kumimoji="0" lang="en-US" sz="3400" b="0" i="0" u="none" strike="noStrike" kern="1200" cap="none" spc="-98" normalizeH="0" baseline="0" noProof="0" dirty="0">
                <a:ln w="3175">
                  <a:noFill/>
                </a:ln>
                <a:solidFill>
                  <a:schemeClr val="tx1"/>
                </a:solidFill>
                <a:effectLst/>
                <a:uLnTx/>
                <a:uFillTx/>
                <a:latin typeface="+mj-lt"/>
                <a:ea typeface="ＭＳ Ｐゴシック" charset="0"/>
                <a:cs typeface="Segoe UI" pitchFamily="34" charset="0"/>
              </a:rPr>
              <a:t>SQL Server v.Next</a:t>
            </a:r>
          </a:p>
        </p:txBody>
      </p:sp>
      <p:sp>
        <p:nvSpPr>
          <p:cNvPr id="67" name="Rectangle 66"/>
          <p:cNvSpPr/>
          <p:nvPr/>
        </p:nvSpPr>
        <p:spPr bwMode="auto">
          <a:xfrm>
            <a:off x="137053" y="2064889"/>
            <a:ext cx="3697011" cy="3258439"/>
          </a:xfrm>
          <a:prstGeom prst="rect">
            <a:avLst/>
          </a:prstGeom>
          <a:solidFill>
            <a:srgbClr val="0073D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mn-lt"/>
              <a:ea typeface="+mn-ea"/>
              <a:cs typeface="+mn-cs"/>
            </a:endParaRPr>
          </a:p>
        </p:txBody>
      </p:sp>
      <p:sp>
        <p:nvSpPr>
          <p:cNvPr id="68" name="Rectangle 67"/>
          <p:cNvSpPr/>
          <p:nvPr/>
        </p:nvSpPr>
        <p:spPr bwMode="auto">
          <a:xfrm>
            <a:off x="3957163" y="2064889"/>
            <a:ext cx="3697011" cy="3258439"/>
          </a:xfrm>
          <a:prstGeom prst="rect">
            <a:avLst/>
          </a:prstGeom>
          <a:solidFill>
            <a:srgbClr val="0073D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mn-lt"/>
              <a:ea typeface="+mn-ea"/>
              <a:cs typeface="+mn-cs"/>
            </a:endParaRPr>
          </a:p>
        </p:txBody>
      </p:sp>
      <p:sp>
        <p:nvSpPr>
          <p:cNvPr id="69" name="Rectangle 68"/>
          <p:cNvSpPr/>
          <p:nvPr/>
        </p:nvSpPr>
        <p:spPr bwMode="auto">
          <a:xfrm>
            <a:off x="7777272" y="2064889"/>
            <a:ext cx="3697011" cy="3258439"/>
          </a:xfrm>
          <a:prstGeom prst="rect">
            <a:avLst/>
          </a:prstGeom>
          <a:solidFill>
            <a:srgbClr val="0073D1"/>
          </a:solidFill>
          <a:ln w="6350" cap="flat" cmpd="sng" algn="ctr">
            <a:noFill/>
            <a:prstDash val="solid"/>
            <a:headEnd type="none" w="med" len="med"/>
            <a:tailEnd type="none" w="med" len="med"/>
          </a:ln>
          <a:effectLst/>
        </p:spPr>
        <p:txBody>
          <a:bodyPr rot="0" spcFirstLastPara="0" vert="horz" wrap="square" lIns="137141" tIns="274281" rIns="91427" bIns="137141"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mn-lt"/>
              <a:ea typeface="+mn-ea"/>
              <a:cs typeface="+mn-cs"/>
            </a:endParaRPr>
          </a:p>
        </p:txBody>
      </p:sp>
      <p:sp>
        <p:nvSpPr>
          <p:cNvPr id="70" name="Freeform 130"/>
          <p:cNvSpPr>
            <a:spLocks noChangeAspect="1" noEditPoints="1"/>
          </p:cNvSpPr>
          <p:nvPr/>
        </p:nvSpPr>
        <p:spPr bwMode="black">
          <a:xfrm>
            <a:off x="4865832" y="2701027"/>
            <a:ext cx="1879672" cy="187203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2050"/>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nvGrpSpPr>
          <p:cNvPr id="75" name="Group 74"/>
          <p:cNvGrpSpPr/>
          <p:nvPr/>
        </p:nvGrpSpPr>
        <p:grpSpPr>
          <a:xfrm>
            <a:off x="1059002" y="2532192"/>
            <a:ext cx="1853112" cy="2209710"/>
            <a:chOff x="1897166" y="403225"/>
            <a:chExt cx="5787203" cy="6900842"/>
          </a:xfrm>
        </p:grpSpPr>
        <p:sp>
          <p:nvSpPr>
            <p:cNvPr id="77" name="Freeform 5"/>
            <p:cNvSpPr>
              <a:spLocks/>
            </p:cNvSpPr>
            <p:nvPr/>
          </p:nvSpPr>
          <p:spPr bwMode="auto">
            <a:xfrm>
              <a:off x="2871643" y="1755551"/>
              <a:ext cx="3858136" cy="5130885"/>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8" name="Freeform 6"/>
            <p:cNvSpPr>
              <a:spLocks/>
            </p:cNvSpPr>
            <p:nvPr/>
          </p:nvSpPr>
          <p:spPr bwMode="auto">
            <a:xfrm>
              <a:off x="3826233" y="403225"/>
              <a:ext cx="2127941" cy="270465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79" name="Freeform 7"/>
            <p:cNvSpPr>
              <a:spLocks/>
            </p:cNvSpPr>
            <p:nvPr/>
          </p:nvSpPr>
          <p:spPr bwMode="auto">
            <a:xfrm>
              <a:off x="4601838" y="5812530"/>
              <a:ext cx="1829632" cy="1272778"/>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0" name="Freeform 8"/>
            <p:cNvSpPr>
              <a:spLocks/>
            </p:cNvSpPr>
            <p:nvPr/>
          </p:nvSpPr>
          <p:spPr bwMode="auto">
            <a:xfrm>
              <a:off x="2971079" y="5812530"/>
              <a:ext cx="1710308" cy="1272778"/>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1" name="Freeform 9"/>
            <p:cNvSpPr>
              <a:spLocks/>
            </p:cNvSpPr>
            <p:nvPr/>
          </p:nvSpPr>
          <p:spPr bwMode="auto">
            <a:xfrm>
              <a:off x="3229614" y="2272617"/>
              <a:ext cx="2943320" cy="4375173"/>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2" name="Freeform 10"/>
            <p:cNvSpPr>
              <a:spLocks/>
            </p:cNvSpPr>
            <p:nvPr/>
          </p:nvSpPr>
          <p:spPr bwMode="auto">
            <a:xfrm>
              <a:off x="1897166" y="5116481"/>
              <a:ext cx="2247264" cy="2167699"/>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chemeClr val="accent2"/>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3" name="Freeform 11"/>
            <p:cNvSpPr>
              <a:spLocks/>
            </p:cNvSpPr>
            <p:nvPr/>
          </p:nvSpPr>
          <p:spPr bwMode="auto">
            <a:xfrm>
              <a:off x="5675752" y="5235803"/>
              <a:ext cx="2008617" cy="2068264"/>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chemeClr val="accent2"/>
            </a:solidFill>
            <a:ln w="14288"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4" name="Freeform 12"/>
            <p:cNvSpPr>
              <a:spLocks/>
            </p:cNvSpPr>
            <p:nvPr/>
          </p:nvSpPr>
          <p:spPr bwMode="auto">
            <a:xfrm>
              <a:off x="3965444" y="1437357"/>
              <a:ext cx="497183" cy="775599"/>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5" name="Freeform 13"/>
            <p:cNvSpPr>
              <a:spLocks/>
            </p:cNvSpPr>
            <p:nvPr/>
          </p:nvSpPr>
          <p:spPr bwMode="auto">
            <a:xfrm>
              <a:off x="4721162" y="1377695"/>
              <a:ext cx="656281" cy="81537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6" name="Freeform 14"/>
            <p:cNvSpPr>
              <a:spLocks/>
            </p:cNvSpPr>
            <p:nvPr/>
          </p:nvSpPr>
          <p:spPr bwMode="auto">
            <a:xfrm>
              <a:off x="4243867" y="1735664"/>
              <a:ext cx="715943" cy="536953"/>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7" name="Freeform 15"/>
            <p:cNvSpPr>
              <a:spLocks/>
            </p:cNvSpPr>
            <p:nvPr/>
          </p:nvSpPr>
          <p:spPr bwMode="auto">
            <a:xfrm>
              <a:off x="5675752" y="2749909"/>
              <a:ext cx="1451773" cy="2804088"/>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8" name="Freeform 16"/>
            <p:cNvSpPr>
              <a:spLocks/>
            </p:cNvSpPr>
            <p:nvPr/>
          </p:nvSpPr>
          <p:spPr bwMode="auto">
            <a:xfrm>
              <a:off x="5675751" y="5215917"/>
              <a:ext cx="2008618" cy="2068264"/>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89" name="Freeform 17"/>
            <p:cNvSpPr>
              <a:spLocks/>
            </p:cNvSpPr>
            <p:nvPr/>
          </p:nvSpPr>
          <p:spPr bwMode="auto">
            <a:xfrm>
              <a:off x="5934287" y="3605056"/>
              <a:ext cx="656281" cy="1869392"/>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0" name="Freeform 18"/>
            <p:cNvSpPr>
              <a:spLocks/>
            </p:cNvSpPr>
            <p:nvPr/>
          </p:nvSpPr>
          <p:spPr bwMode="auto">
            <a:xfrm>
              <a:off x="6153047" y="4997157"/>
              <a:ext cx="835266" cy="69605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1" name="Freeform 19"/>
            <p:cNvSpPr>
              <a:spLocks/>
            </p:cNvSpPr>
            <p:nvPr/>
          </p:nvSpPr>
          <p:spPr bwMode="auto">
            <a:xfrm>
              <a:off x="6192822" y="4977270"/>
              <a:ext cx="596619" cy="198872"/>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2" name="Freeform 20"/>
            <p:cNvSpPr>
              <a:spLocks/>
            </p:cNvSpPr>
            <p:nvPr/>
          </p:nvSpPr>
          <p:spPr bwMode="auto">
            <a:xfrm>
              <a:off x="2712544" y="3346523"/>
              <a:ext cx="1213125" cy="2644991"/>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3" name="Freeform 21"/>
            <p:cNvSpPr>
              <a:spLocks/>
            </p:cNvSpPr>
            <p:nvPr/>
          </p:nvSpPr>
          <p:spPr bwMode="auto">
            <a:xfrm>
              <a:off x="2692657" y="2869232"/>
              <a:ext cx="1411998" cy="3321154"/>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4" name="Freeform 22"/>
            <p:cNvSpPr>
              <a:spLocks/>
            </p:cNvSpPr>
            <p:nvPr/>
          </p:nvSpPr>
          <p:spPr bwMode="auto">
            <a:xfrm>
              <a:off x="1917052" y="5076705"/>
              <a:ext cx="2227378" cy="2187587"/>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5" name="Freeform 23"/>
            <p:cNvSpPr>
              <a:spLocks/>
            </p:cNvSpPr>
            <p:nvPr/>
          </p:nvSpPr>
          <p:spPr bwMode="auto">
            <a:xfrm>
              <a:off x="4880259" y="1616341"/>
              <a:ext cx="377858" cy="457404"/>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Freeform 24"/>
            <p:cNvSpPr>
              <a:spLocks/>
            </p:cNvSpPr>
            <p:nvPr/>
          </p:nvSpPr>
          <p:spPr bwMode="auto">
            <a:xfrm>
              <a:off x="5059246" y="1676003"/>
              <a:ext cx="139211" cy="178984"/>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7" name="Freeform 25"/>
            <p:cNvSpPr>
              <a:spLocks/>
            </p:cNvSpPr>
            <p:nvPr/>
          </p:nvSpPr>
          <p:spPr bwMode="auto">
            <a:xfrm>
              <a:off x="4064881" y="1636228"/>
              <a:ext cx="278422" cy="43751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8" name="Freeform 26"/>
            <p:cNvSpPr>
              <a:spLocks/>
            </p:cNvSpPr>
            <p:nvPr/>
          </p:nvSpPr>
          <p:spPr bwMode="auto">
            <a:xfrm>
              <a:off x="4184205" y="1695890"/>
              <a:ext cx="119324" cy="178984"/>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9" name="Freeform 27"/>
            <p:cNvSpPr>
              <a:spLocks/>
            </p:cNvSpPr>
            <p:nvPr/>
          </p:nvSpPr>
          <p:spPr bwMode="auto">
            <a:xfrm>
              <a:off x="5099021" y="1238485"/>
              <a:ext cx="278422" cy="23864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0" name="Freeform 28"/>
            <p:cNvSpPr>
              <a:spLocks/>
            </p:cNvSpPr>
            <p:nvPr/>
          </p:nvSpPr>
          <p:spPr bwMode="auto">
            <a:xfrm>
              <a:off x="4164317" y="1278260"/>
              <a:ext cx="258535" cy="218759"/>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Freeform 29"/>
            <p:cNvSpPr>
              <a:spLocks/>
            </p:cNvSpPr>
            <p:nvPr/>
          </p:nvSpPr>
          <p:spPr bwMode="auto">
            <a:xfrm>
              <a:off x="3945557" y="1854987"/>
              <a:ext cx="1411998" cy="735825"/>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2" name="Freeform 30"/>
            <p:cNvSpPr>
              <a:spLocks/>
            </p:cNvSpPr>
            <p:nvPr/>
          </p:nvSpPr>
          <p:spPr bwMode="auto">
            <a:xfrm>
              <a:off x="3945557" y="2232843"/>
              <a:ext cx="1431886" cy="656276"/>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3" name="Freeform 31"/>
            <p:cNvSpPr>
              <a:spLocks/>
            </p:cNvSpPr>
            <p:nvPr/>
          </p:nvSpPr>
          <p:spPr bwMode="auto">
            <a:xfrm>
              <a:off x="3965444" y="2153294"/>
              <a:ext cx="1411998" cy="715937"/>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4" name="Freeform 32"/>
            <p:cNvSpPr>
              <a:spLocks/>
            </p:cNvSpPr>
            <p:nvPr/>
          </p:nvSpPr>
          <p:spPr bwMode="auto">
            <a:xfrm>
              <a:off x="4005218" y="2093634"/>
              <a:ext cx="1233012" cy="536952"/>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chemeClr val="accent2"/>
            </a:solidFill>
            <a:ln w="6350" cap="rnd">
              <a:solidFill>
                <a:srgbClr val="00205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5" name="Freeform 33"/>
            <p:cNvSpPr>
              <a:spLocks/>
            </p:cNvSpPr>
            <p:nvPr/>
          </p:nvSpPr>
          <p:spPr bwMode="auto">
            <a:xfrm>
              <a:off x="3945557" y="1894761"/>
              <a:ext cx="1411998" cy="715937"/>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6" name="Freeform 34"/>
            <p:cNvSpPr>
              <a:spLocks noEditPoints="1"/>
            </p:cNvSpPr>
            <p:nvPr/>
          </p:nvSpPr>
          <p:spPr bwMode="auto">
            <a:xfrm>
              <a:off x="4323416" y="1974310"/>
              <a:ext cx="457408" cy="79549"/>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76" name="Freeform: Shape 390"/>
          <p:cNvSpPr/>
          <p:nvPr/>
        </p:nvSpPr>
        <p:spPr>
          <a:xfrm>
            <a:off x="8214341" y="2727259"/>
            <a:ext cx="2822873" cy="178623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43" name="Oval 42"/>
          <p:cNvSpPr/>
          <p:nvPr/>
        </p:nvSpPr>
        <p:spPr>
          <a:xfrm>
            <a:off x="8446584" y="5562710"/>
            <a:ext cx="481498" cy="481499"/>
          </a:xfrm>
          <a:prstGeom prst="ellipse">
            <a:avLst/>
          </a:prstGeom>
          <a:solidFill>
            <a:schemeClr val="tx2"/>
          </a:solidFill>
          <a:ln w="38100" cap="flat" cmpd="sng" algn="ctr">
            <a:solidFill>
              <a:srgbClr val="002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43"/>
          <p:cNvSpPr/>
          <p:nvPr/>
        </p:nvSpPr>
        <p:spPr>
          <a:xfrm>
            <a:off x="9036202" y="5978366"/>
            <a:ext cx="2759252" cy="33855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78D7"/>
                </a:solidFill>
                <a:effectLst/>
                <a:uLnTx/>
                <a:uFillTx/>
              </a:rPr>
              <a:t>Targeting CY2017</a:t>
            </a:r>
          </a:p>
        </p:txBody>
      </p:sp>
      <p:sp>
        <p:nvSpPr>
          <p:cNvPr id="45" name="Rectangle 44"/>
          <p:cNvSpPr/>
          <p:nvPr/>
        </p:nvSpPr>
        <p:spPr>
          <a:xfrm>
            <a:off x="9021291" y="5633372"/>
            <a:ext cx="220605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rPr>
              <a:t>SQL Server v.Next GA*</a:t>
            </a:r>
          </a:p>
        </p:txBody>
      </p:sp>
      <p:sp>
        <p:nvSpPr>
          <p:cNvPr id="46" name="TextBox 45"/>
          <p:cNvSpPr txBox="1"/>
          <p:nvPr/>
        </p:nvSpPr>
        <p:spPr>
          <a:xfrm>
            <a:off x="-8021" y="6356030"/>
            <a:ext cx="1075764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a:t>
            </a:r>
            <a:r>
              <a:rPr lang="en-US" sz="1000" dirty="0"/>
              <a:t>SQL Server v.Next Public Preview available now on Linux, Windows, and Docker.</a:t>
            </a:r>
            <a:endParaRPr lang="en-US"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21517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 y="1428466"/>
            <a:ext cx="12191999"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endParaRPr lang="en-US" sz="4800" dirty="0"/>
          </a:p>
        </p:txBody>
      </p:sp>
      <p:sp>
        <p:nvSpPr>
          <p:cNvPr id="30" name="Rectangle 29"/>
          <p:cNvSpPr/>
          <p:nvPr/>
        </p:nvSpPr>
        <p:spPr>
          <a:xfrm>
            <a:off x="7315200" y="1428466"/>
            <a:ext cx="4876800" cy="5427805"/>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Content Placeholder 2"/>
          <p:cNvSpPr txBox="1">
            <a:spLocks/>
          </p:cNvSpPr>
          <p:nvPr/>
        </p:nvSpPr>
        <p:spPr>
          <a:xfrm>
            <a:off x="7692781" y="1929026"/>
            <a:ext cx="4335933" cy="328001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1800"/>
              </a:spcBef>
              <a:buClr>
                <a:srgbClr val="0078D7"/>
              </a:buClr>
            </a:pPr>
            <a:r>
              <a:rPr lang="en-US" sz="2000" dirty="0">
                <a:solidFill>
                  <a:srgbClr val="2C2C2C"/>
                </a:solidFill>
                <a:latin typeface="Segoe UI Light"/>
              </a:rPr>
              <a:t>Buying a SQL Server license—per-server or per-core—grants the option to use it on Windows Server or Linux</a:t>
            </a:r>
          </a:p>
          <a:p>
            <a:pPr lvl="0">
              <a:spcBef>
                <a:spcPts val="1800"/>
              </a:spcBef>
              <a:buClr>
                <a:srgbClr val="0078D7"/>
              </a:buClr>
            </a:pPr>
            <a:r>
              <a:rPr lang="en-US" sz="2000" dirty="0" smtClean="0">
                <a:solidFill>
                  <a:srgbClr val="2C2C2C"/>
                </a:solidFill>
                <a:latin typeface="Segoe UI Light"/>
              </a:rPr>
              <a:t>Same </a:t>
            </a:r>
            <a:r>
              <a:rPr lang="en-US" sz="2000" dirty="0">
                <a:solidFill>
                  <a:srgbClr val="2C2C2C"/>
                </a:solidFill>
                <a:latin typeface="Segoe UI Light"/>
              </a:rPr>
              <a:t>set of editions on Linux: Developer, Express, Standard, Web, </a:t>
            </a:r>
            <a:r>
              <a:rPr lang="en-US" sz="2000" dirty="0" smtClean="0">
                <a:solidFill>
                  <a:srgbClr val="2C2C2C"/>
                </a:solidFill>
                <a:latin typeface="Segoe UI Light"/>
              </a:rPr>
              <a:t>Enterprise</a:t>
            </a:r>
          </a:p>
          <a:p>
            <a:pPr>
              <a:spcBef>
                <a:spcPts val="1800"/>
              </a:spcBef>
              <a:buClr>
                <a:srgbClr val="0078D7"/>
              </a:buClr>
            </a:pPr>
            <a:r>
              <a:rPr lang="en-US" sz="2000" dirty="0">
                <a:solidFill>
                  <a:srgbClr val="2C2C2C"/>
                </a:solidFill>
                <a:latin typeface="Segoe UI Light"/>
              </a:rPr>
              <a:t>Previews are free to download and use in a non-production </a:t>
            </a:r>
            <a:r>
              <a:rPr lang="en-US" sz="2000" dirty="0" smtClean="0">
                <a:solidFill>
                  <a:srgbClr val="2C2C2C"/>
                </a:solidFill>
                <a:latin typeface="Segoe UI Light"/>
              </a:rPr>
              <a:t>capacity</a:t>
            </a:r>
            <a:endParaRPr lang="en-US" sz="2000" dirty="0">
              <a:solidFill>
                <a:srgbClr val="2C2C2C"/>
              </a:solidFill>
              <a:latin typeface="Segoe UI Light"/>
            </a:endParaRPr>
          </a:p>
        </p:txBody>
      </p:sp>
      <p:grpSp>
        <p:nvGrpSpPr>
          <p:cNvPr id="32" name="Group 31"/>
          <p:cNvGrpSpPr/>
          <p:nvPr/>
        </p:nvGrpSpPr>
        <p:grpSpPr>
          <a:xfrm>
            <a:off x="2163858" y="2980975"/>
            <a:ext cx="2059800" cy="2170095"/>
            <a:chOff x="2052250" y="4181700"/>
            <a:chExt cx="2109449" cy="2222403"/>
          </a:xfrm>
        </p:grpSpPr>
        <p:sp>
          <p:nvSpPr>
            <p:cNvPr id="27" name="Freeform 90"/>
            <p:cNvSpPr/>
            <p:nvPr/>
          </p:nvSpPr>
          <p:spPr>
            <a:xfrm rot="10800000">
              <a:off x="2052250" y="4181700"/>
              <a:ext cx="2109449" cy="988402"/>
            </a:xfrm>
            <a:custGeom>
              <a:avLst/>
              <a:gdLst>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1 w 2109449"/>
                <a:gd name="connsiteY14" fmla="*/ 308234 h 988402"/>
                <a:gd name="connsiteX15" fmla="*/ 1062582 w 2109449"/>
                <a:gd name="connsiteY15" fmla="*/ 308234 h 988402"/>
                <a:gd name="connsiteX16" fmla="*/ 1062582 w 2109449"/>
                <a:gd name="connsiteY16" fmla="*/ 685639 h 988402"/>
                <a:gd name="connsiteX17" fmla="*/ 844840 w 2109449"/>
                <a:gd name="connsiteY17" fmla="*/ 903381 h 988402"/>
                <a:gd name="connsiteX18" fmla="*/ 170042 w 2109449"/>
                <a:gd name="connsiteY18" fmla="*/ 903381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1 w 2109449"/>
                <a:gd name="connsiteY14" fmla="*/ 308234 h 988402"/>
                <a:gd name="connsiteX15" fmla="*/ 1062582 w 2109449"/>
                <a:gd name="connsiteY15" fmla="*/ 685639 h 988402"/>
                <a:gd name="connsiteX16" fmla="*/ 844840 w 2109449"/>
                <a:gd name="connsiteY16" fmla="*/ 903381 h 988402"/>
                <a:gd name="connsiteX17" fmla="*/ 170042 w 2109449"/>
                <a:gd name="connsiteY17" fmla="*/ 903381 h 988402"/>
                <a:gd name="connsiteX18" fmla="*/ 170042 w 2109449"/>
                <a:gd name="connsiteY18"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2 w 2109449"/>
                <a:gd name="connsiteY14" fmla="*/ 685639 h 988402"/>
                <a:gd name="connsiteX15" fmla="*/ 844840 w 2109449"/>
                <a:gd name="connsiteY15" fmla="*/ 903381 h 988402"/>
                <a:gd name="connsiteX16" fmla="*/ 170042 w 2109449"/>
                <a:gd name="connsiteY16" fmla="*/ 903381 h 988402"/>
                <a:gd name="connsiteX17" fmla="*/ 170042 w 2109449"/>
                <a:gd name="connsiteY17"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217742 h 988402"/>
                <a:gd name="connsiteX8" fmla="*/ 1110281 w 2109449"/>
                <a:gd name="connsiteY8" fmla="*/ 0 h 988402"/>
                <a:gd name="connsiteX9" fmla="*/ 2109449 w 2109449"/>
                <a:gd name="connsiteY9" fmla="*/ 0 h 988402"/>
                <a:gd name="connsiteX10" fmla="*/ 2109449 w 2109449"/>
                <a:gd name="connsiteY10" fmla="*/ 170042 h 988402"/>
                <a:gd name="connsiteX11" fmla="*/ 1110281 w 2109449"/>
                <a:gd name="connsiteY11" fmla="*/ 170042 h 988402"/>
                <a:gd name="connsiteX12" fmla="*/ 1062581 w 2109449"/>
                <a:gd name="connsiteY12" fmla="*/ 217742 h 988402"/>
                <a:gd name="connsiteX13" fmla="*/ 1062582 w 2109449"/>
                <a:gd name="connsiteY13" fmla="*/ 685639 h 988402"/>
                <a:gd name="connsiteX14" fmla="*/ 844840 w 2109449"/>
                <a:gd name="connsiteY14" fmla="*/ 903381 h 988402"/>
                <a:gd name="connsiteX15" fmla="*/ 170042 w 2109449"/>
                <a:gd name="connsiteY15" fmla="*/ 903381 h 988402"/>
                <a:gd name="connsiteX16" fmla="*/ 170042 w 2109449"/>
                <a:gd name="connsiteY16"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39 w 2109449"/>
                <a:gd name="connsiteY6" fmla="*/ 217742 h 988402"/>
                <a:gd name="connsiteX7" fmla="*/ 1110281 w 2109449"/>
                <a:gd name="connsiteY7" fmla="*/ 0 h 988402"/>
                <a:gd name="connsiteX8" fmla="*/ 2109449 w 2109449"/>
                <a:gd name="connsiteY8" fmla="*/ 0 h 988402"/>
                <a:gd name="connsiteX9" fmla="*/ 2109449 w 2109449"/>
                <a:gd name="connsiteY9" fmla="*/ 170042 h 988402"/>
                <a:gd name="connsiteX10" fmla="*/ 1110281 w 2109449"/>
                <a:gd name="connsiteY10" fmla="*/ 170042 h 988402"/>
                <a:gd name="connsiteX11" fmla="*/ 1062581 w 2109449"/>
                <a:gd name="connsiteY11" fmla="*/ 217742 h 988402"/>
                <a:gd name="connsiteX12" fmla="*/ 1062582 w 2109449"/>
                <a:gd name="connsiteY12" fmla="*/ 685639 h 988402"/>
                <a:gd name="connsiteX13" fmla="*/ 844840 w 2109449"/>
                <a:gd name="connsiteY13" fmla="*/ 903381 h 988402"/>
                <a:gd name="connsiteX14" fmla="*/ 170042 w 2109449"/>
                <a:gd name="connsiteY14" fmla="*/ 903381 h 988402"/>
                <a:gd name="connsiteX15" fmla="*/ 170042 w 2109449"/>
                <a:gd name="connsiteY15" fmla="*/ 988402 h 9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09449" h="988402">
                  <a:moveTo>
                    <a:pt x="170042" y="988402"/>
                  </a:moveTo>
                  <a:lnTo>
                    <a:pt x="0" y="818360"/>
                  </a:lnTo>
                  <a:lnTo>
                    <a:pt x="170042" y="648318"/>
                  </a:lnTo>
                  <a:lnTo>
                    <a:pt x="170042" y="733339"/>
                  </a:lnTo>
                  <a:lnTo>
                    <a:pt x="844840" y="733339"/>
                  </a:lnTo>
                  <a:cubicBezTo>
                    <a:pt x="871184" y="733339"/>
                    <a:pt x="892540" y="711983"/>
                    <a:pt x="892540" y="685639"/>
                  </a:cubicBezTo>
                  <a:cubicBezTo>
                    <a:pt x="892540" y="529673"/>
                    <a:pt x="892539" y="373708"/>
                    <a:pt x="892539" y="217742"/>
                  </a:cubicBezTo>
                  <a:cubicBezTo>
                    <a:pt x="892539" y="97486"/>
                    <a:pt x="990025" y="0"/>
                    <a:pt x="1110281" y="0"/>
                  </a:cubicBezTo>
                  <a:lnTo>
                    <a:pt x="2109449" y="0"/>
                  </a:lnTo>
                  <a:lnTo>
                    <a:pt x="2109449" y="170042"/>
                  </a:lnTo>
                  <a:lnTo>
                    <a:pt x="1110281" y="170042"/>
                  </a:lnTo>
                  <a:cubicBezTo>
                    <a:pt x="1083937" y="170042"/>
                    <a:pt x="1062581" y="191398"/>
                    <a:pt x="1062581" y="217742"/>
                  </a:cubicBezTo>
                  <a:cubicBezTo>
                    <a:pt x="1062581" y="373708"/>
                    <a:pt x="1062582" y="529673"/>
                    <a:pt x="1062582" y="685639"/>
                  </a:cubicBezTo>
                  <a:cubicBezTo>
                    <a:pt x="1062582" y="805895"/>
                    <a:pt x="965096" y="903381"/>
                    <a:pt x="844840" y="903381"/>
                  </a:cubicBezTo>
                  <a:lnTo>
                    <a:pt x="170042" y="903381"/>
                  </a:lnTo>
                  <a:lnTo>
                    <a:pt x="170042" y="988402"/>
                  </a:ln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eeform 91"/>
            <p:cNvSpPr/>
            <p:nvPr/>
          </p:nvSpPr>
          <p:spPr>
            <a:xfrm rot="10800000" flipV="1">
              <a:off x="2052250" y="5415701"/>
              <a:ext cx="2109449" cy="988402"/>
            </a:xfrm>
            <a:custGeom>
              <a:avLst/>
              <a:gdLst>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1 w 2109449"/>
                <a:gd name="connsiteY14" fmla="*/ 308234 h 988402"/>
                <a:gd name="connsiteX15" fmla="*/ 1062582 w 2109449"/>
                <a:gd name="connsiteY15" fmla="*/ 308234 h 988402"/>
                <a:gd name="connsiteX16" fmla="*/ 1062582 w 2109449"/>
                <a:gd name="connsiteY16" fmla="*/ 685639 h 988402"/>
                <a:gd name="connsiteX17" fmla="*/ 844840 w 2109449"/>
                <a:gd name="connsiteY17" fmla="*/ 903381 h 988402"/>
                <a:gd name="connsiteX18" fmla="*/ 170042 w 2109449"/>
                <a:gd name="connsiteY18" fmla="*/ 903381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1 w 2109449"/>
                <a:gd name="connsiteY14" fmla="*/ 308234 h 988402"/>
                <a:gd name="connsiteX15" fmla="*/ 1062582 w 2109449"/>
                <a:gd name="connsiteY15" fmla="*/ 685639 h 988402"/>
                <a:gd name="connsiteX16" fmla="*/ 844840 w 2109449"/>
                <a:gd name="connsiteY16" fmla="*/ 903381 h 988402"/>
                <a:gd name="connsiteX17" fmla="*/ 170042 w 2109449"/>
                <a:gd name="connsiteY17" fmla="*/ 903381 h 988402"/>
                <a:gd name="connsiteX18" fmla="*/ 170042 w 2109449"/>
                <a:gd name="connsiteY18"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595147 h 988402"/>
                <a:gd name="connsiteX8" fmla="*/ 892539 w 2109449"/>
                <a:gd name="connsiteY8" fmla="*/ 217742 h 988402"/>
                <a:gd name="connsiteX9" fmla="*/ 1110281 w 2109449"/>
                <a:gd name="connsiteY9" fmla="*/ 0 h 988402"/>
                <a:gd name="connsiteX10" fmla="*/ 2109449 w 2109449"/>
                <a:gd name="connsiteY10" fmla="*/ 0 h 988402"/>
                <a:gd name="connsiteX11" fmla="*/ 2109449 w 2109449"/>
                <a:gd name="connsiteY11" fmla="*/ 170042 h 988402"/>
                <a:gd name="connsiteX12" fmla="*/ 1110281 w 2109449"/>
                <a:gd name="connsiteY12" fmla="*/ 170042 h 988402"/>
                <a:gd name="connsiteX13" fmla="*/ 1062581 w 2109449"/>
                <a:gd name="connsiteY13" fmla="*/ 217742 h 988402"/>
                <a:gd name="connsiteX14" fmla="*/ 1062582 w 2109449"/>
                <a:gd name="connsiteY14" fmla="*/ 685639 h 988402"/>
                <a:gd name="connsiteX15" fmla="*/ 844840 w 2109449"/>
                <a:gd name="connsiteY15" fmla="*/ 903381 h 988402"/>
                <a:gd name="connsiteX16" fmla="*/ 170042 w 2109449"/>
                <a:gd name="connsiteY16" fmla="*/ 903381 h 988402"/>
                <a:gd name="connsiteX17" fmla="*/ 170042 w 2109449"/>
                <a:gd name="connsiteY17"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40 w 2109449"/>
                <a:gd name="connsiteY6" fmla="*/ 595147 h 988402"/>
                <a:gd name="connsiteX7" fmla="*/ 892539 w 2109449"/>
                <a:gd name="connsiteY7" fmla="*/ 217742 h 988402"/>
                <a:gd name="connsiteX8" fmla="*/ 1110281 w 2109449"/>
                <a:gd name="connsiteY8" fmla="*/ 0 h 988402"/>
                <a:gd name="connsiteX9" fmla="*/ 2109449 w 2109449"/>
                <a:gd name="connsiteY9" fmla="*/ 0 h 988402"/>
                <a:gd name="connsiteX10" fmla="*/ 2109449 w 2109449"/>
                <a:gd name="connsiteY10" fmla="*/ 170042 h 988402"/>
                <a:gd name="connsiteX11" fmla="*/ 1110281 w 2109449"/>
                <a:gd name="connsiteY11" fmla="*/ 170042 h 988402"/>
                <a:gd name="connsiteX12" fmla="*/ 1062581 w 2109449"/>
                <a:gd name="connsiteY12" fmla="*/ 217742 h 988402"/>
                <a:gd name="connsiteX13" fmla="*/ 1062582 w 2109449"/>
                <a:gd name="connsiteY13" fmla="*/ 685639 h 988402"/>
                <a:gd name="connsiteX14" fmla="*/ 844840 w 2109449"/>
                <a:gd name="connsiteY14" fmla="*/ 903381 h 988402"/>
                <a:gd name="connsiteX15" fmla="*/ 170042 w 2109449"/>
                <a:gd name="connsiteY15" fmla="*/ 903381 h 988402"/>
                <a:gd name="connsiteX16" fmla="*/ 170042 w 2109449"/>
                <a:gd name="connsiteY16" fmla="*/ 988402 h 988402"/>
                <a:gd name="connsiteX0" fmla="*/ 170042 w 2109449"/>
                <a:gd name="connsiteY0" fmla="*/ 988402 h 988402"/>
                <a:gd name="connsiteX1" fmla="*/ 0 w 2109449"/>
                <a:gd name="connsiteY1" fmla="*/ 818360 h 988402"/>
                <a:gd name="connsiteX2" fmla="*/ 170042 w 2109449"/>
                <a:gd name="connsiteY2" fmla="*/ 648318 h 988402"/>
                <a:gd name="connsiteX3" fmla="*/ 170042 w 2109449"/>
                <a:gd name="connsiteY3" fmla="*/ 733339 h 988402"/>
                <a:gd name="connsiteX4" fmla="*/ 844840 w 2109449"/>
                <a:gd name="connsiteY4" fmla="*/ 733339 h 988402"/>
                <a:gd name="connsiteX5" fmla="*/ 892540 w 2109449"/>
                <a:gd name="connsiteY5" fmla="*/ 685639 h 988402"/>
                <a:gd name="connsiteX6" fmla="*/ 892539 w 2109449"/>
                <a:gd name="connsiteY6" fmla="*/ 217742 h 988402"/>
                <a:gd name="connsiteX7" fmla="*/ 1110281 w 2109449"/>
                <a:gd name="connsiteY7" fmla="*/ 0 h 988402"/>
                <a:gd name="connsiteX8" fmla="*/ 2109449 w 2109449"/>
                <a:gd name="connsiteY8" fmla="*/ 0 h 988402"/>
                <a:gd name="connsiteX9" fmla="*/ 2109449 w 2109449"/>
                <a:gd name="connsiteY9" fmla="*/ 170042 h 988402"/>
                <a:gd name="connsiteX10" fmla="*/ 1110281 w 2109449"/>
                <a:gd name="connsiteY10" fmla="*/ 170042 h 988402"/>
                <a:gd name="connsiteX11" fmla="*/ 1062581 w 2109449"/>
                <a:gd name="connsiteY11" fmla="*/ 217742 h 988402"/>
                <a:gd name="connsiteX12" fmla="*/ 1062582 w 2109449"/>
                <a:gd name="connsiteY12" fmla="*/ 685639 h 988402"/>
                <a:gd name="connsiteX13" fmla="*/ 844840 w 2109449"/>
                <a:gd name="connsiteY13" fmla="*/ 903381 h 988402"/>
                <a:gd name="connsiteX14" fmla="*/ 170042 w 2109449"/>
                <a:gd name="connsiteY14" fmla="*/ 903381 h 988402"/>
                <a:gd name="connsiteX15" fmla="*/ 170042 w 2109449"/>
                <a:gd name="connsiteY15" fmla="*/ 988402 h 98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09449" h="988402">
                  <a:moveTo>
                    <a:pt x="170042" y="988402"/>
                  </a:moveTo>
                  <a:lnTo>
                    <a:pt x="0" y="818360"/>
                  </a:lnTo>
                  <a:lnTo>
                    <a:pt x="170042" y="648318"/>
                  </a:lnTo>
                  <a:lnTo>
                    <a:pt x="170042" y="733339"/>
                  </a:lnTo>
                  <a:lnTo>
                    <a:pt x="844840" y="733339"/>
                  </a:lnTo>
                  <a:cubicBezTo>
                    <a:pt x="871184" y="733339"/>
                    <a:pt x="892540" y="711983"/>
                    <a:pt x="892540" y="685639"/>
                  </a:cubicBezTo>
                  <a:cubicBezTo>
                    <a:pt x="892540" y="529673"/>
                    <a:pt x="892539" y="373708"/>
                    <a:pt x="892539" y="217742"/>
                  </a:cubicBezTo>
                  <a:cubicBezTo>
                    <a:pt x="892539" y="97486"/>
                    <a:pt x="990025" y="0"/>
                    <a:pt x="1110281" y="0"/>
                  </a:cubicBezTo>
                  <a:lnTo>
                    <a:pt x="2109449" y="0"/>
                  </a:lnTo>
                  <a:lnTo>
                    <a:pt x="2109449" y="170042"/>
                  </a:lnTo>
                  <a:lnTo>
                    <a:pt x="1110281" y="170042"/>
                  </a:lnTo>
                  <a:cubicBezTo>
                    <a:pt x="1083937" y="170042"/>
                    <a:pt x="1062581" y="191398"/>
                    <a:pt x="1062581" y="217742"/>
                  </a:cubicBezTo>
                  <a:cubicBezTo>
                    <a:pt x="1062581" y="373708"/>
                    <a:pt x="1062582" y="529673"/>
                    <a:pt x="1062582" y="685639"/>
                  </a:cubicBezTo>
                  <a:cubicBezTo>
                    <a:pt x="1062582" y="805895"/>
                    <a:pt x="965096" y="903381"/>
                    <a:pt x="844840" y="903381"/>
                  </a:cubicBezTo>
                  <a:lnTo>
                    <a:pt x="170042" y="903381"/>
                  </a:lnTo>
                  <a:lnTo>
                    <a:pt x="170042" y="988402"/>
                  </a:ln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p:cNvGrpSpPr/>
          <p:nvPr/>
        </p:nvGrpSpPr>
        <p:grpSpPr>
          <a:xfrm>
            <a:off x="1110344" y="3256621"/>
            <a:ext cx="969379" cy="1296496"/>
            <a:chOff x="604158" y="4715308"/>
            <a:chExt cx="969379" cy="1296496"/>
          </a:xfrm>
        </p:grpSpPr>
        <p:sp>
          <p:nvSpPr>
            <p:cNvPr id="5" name="Freeform 94"/>
            <p:cNvSpPr/>
            <p:nvPr/>
          </p:nvSpPr>
          <p:spPr bwMode="auto">
            <a:xfrm>
              <a:off x="604158" y="4715308"/>
              <a:ext cx="508702" cy="1296496"/>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906762" y="5010658"/>
              <a:ext cx="666775" cy="810086"/>
              <a:chOff x="5340938" y="3130836"/>
              <a:chExt cx="323908" cy="393526"/>
            </a:xfrm>
          </p:grpSpPr>
          <p:sp>
            <p:nvSpPr>
              <p:cNvPr id="10" name="Freeform 108"/>
              <p:cNvSpPr/>
              <p:nvPr/>
            </p:nvSpPr>
            <p:spPr>
              <a:xfrm flipH="1">
                <a:off x="5340938" y="3130836"/>
                <a:ext cx="323908" cy="393526"/>
              </a:xfrm>
              <a:custGeom>
                <a:avLst/>
                <a:gdLst>
                  <a:gd name="connsiteX0" fmla="*/ 168445 w 489950"/>
                  <a:gd name="connsiteY0" fmla="*/ 0 h 595254"/>
                  <a:gd name="connsiteX1" fmla="*/ 489950 w 489950"/>
                  <a:gd name="connsiteY1" fmla="*/ 0 h 595254"/>
                  <a:gd name="connsiteX2" fmla="*/ 489950 w 489950"/>
                  <a:gd name="connsiteY2" fmla="*/ 595254 h 595254"/>
                  <a:gd name="connsiteX3" fmla="*/ 0 w 489950"/>
                  <a:gd name="connsiteY3" fmla="*/ 595254 h 595254"/>
                  <a:gd name="connsiteX4" fmla="*/ 0 w 489950"/>
                  <a:gd name="connsiteY4" fmla="*/ 168445 h 595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50" h="595254">
                    <a:moveTo>
                      <a:pt x="168445" y="0"/>
                    </a:moveTo>
                    <a:lnTo>
                      <a:pt x="489950" y="0"/>
                    </a:lnTo>
                    <a:lnTo>
                      <a:pt x="489950" y="595254"/>
                    </a:lnTo>
                    <a:lnTo>
                      <a:pt x="0" y="595254"/>
                    </a:lnTo>
                    <a:lnTo>
                      <a:pt x="0" y="168445"/>
                    </a:lnTo>
                    <a:close/>
                  </a:path>
                </a:pathLst>
              </a:cu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576" rtlCol="0" anchor="b">
                <a:noAutofit/>
              </a:bodyPr>
              <a:lstStyle/>
              <a:p>
                <a:pPr algn="ctr"/>
                <a:r>
                  <a:rPr lang="en-US" sz="1050" dirty="0"/>
                  <a:t>LICENSE</a:t>
                </a:r>
                <a:endParaRPr lang="en-US" sz="1100" dirty="0"/>
              </a:p>
            </p:txBody>
          </p:sp>
          <p:cxnSp>
            <p:nvCxnSpPr>
              <p:cNvPr id="11" name="Straight Connector 10"/>
              <p:cNvCxnSpPr/>
              <p:nvPr/>
            </p:nvCxnSpPr>
            <p:spPr>
              <a:xfrm>
                <a:off x="5381809" y="3377394"/>
                <a:ext cx="2431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381809" y="3341323"/>
                <a:ext cx="2431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81809" y="3305252"/>
                <a:ext cx="2431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81809" y="3269181"/>
                <a:ext cx="243117"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34" name="Title 1"/>
          <p:cNvSpPr txBox="1">
            <a:spLocks/>
          </p:cNvSpPr>
          <p:nvPr/>
        </p:nvSpPr>
        <p:spPr>
          <a:xfrm>
            <a:off x="324465" y="334170"/>
            <a:ext cx="10515600" cy="89255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accent2"/>
                </a:solidFill>
                <a:latin typeface="Segoe UI Light" panose="020B0502040204020203" pitchFamily="34" charset="0"/>
                <a:ea typeface="+mj-ea"/>
                <a:cs typeface="Segoe UI Light" panose="020B0502040204020203" pitchFamily="34" charset="0"/>
              </a:defRPr>
            </a:lvl1pPr>
          </a:lstStyle>
          <a:p>
            <a:r>
              <a:rPr lang="en-US" sz="2400" dirty="0">
                <a:solidFill>
                  <a:schemeClr val="accent6"/>
                </a:solidFill>
                <a:latin typeface="+mj-lt"/>
              </a:rPr>
              <a:t>Licensing</a:t>
            </a:r>
            <a:r>
              <a:rPr lang="en-US" sz="4400" dirty="0">
                <a:solidFill>
                  <a:schemeClr val="accent6"/>
                </a:solidFill>
                <a:latin typeface="+mj-lt"/>
              </a:rPr>
              <a:t/>
            </a:r>
            <a:br>
              <a:rPr lang="en-US" sz="4400" dirty="0">
                <a:solidFill>
                  <a:schemeClr val="accent6"/>
                </a:solidFill>
                <a:latin typeface="+mj-lt"/>
              </a:rPr>
            </a:br>
            <a:r>
              <a:rPr lang="en-US" sz="4700" dirty="0">
                <a:solidFill>
                  <a:schemeClr val="accent6"/>
                </a:solidFill>
                <a:latin typeface="+mj-lt"/>
              </a:rPr>
              <a:t>Same license, new choice</a:t>
            </a:r>
          </a:p>
        </p:txBody>
      </p:sp>
      <p:grpSp>
        <p:nvGrpSpPr>
          <p:cNvPr id="36" name="Group 35"/>
          <p:cNvGrpSpPr/>
          <p:nvPr/>
        </p:nvGrpSpPr>
        <p:grpSpPr>
          <a:xfrm>
            <a:off x="4435477" y="4387986"/>
            <a:ext cx="1180408" cy="1180407"/>
            <a:chOff x="4003720" y="4698683"/>
            <a:chExt cx="1068528" cy="1068528"/>
          </a:xfrm>
        </p:grpSpPr>
        <p:sp>
          <p:nvSpPr>
            <p:cNvPr id="37" name="Oval 36"/>
            <p:cNvSpPr/>
            <p:nvPr/>
          </p:nvSpPr>
          <p:spPr>
            <a:xfrm>
              <a:off x="4003720" y="4698683"/>
              <a:ext cx="1068528" cy="10685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4221462" y="4855517"/>
              <a:ext cx="633043" cy="754862"/>
              <a:chOff x="1897166" y="403225"/>
              <a:chExt cx="5787203" cy="6900842"/>
            </a:xfrm>
          </p:grpSpPr>
          <p:sp>
            <p:nvSpPr>
              <p:cNvPr id="39" name="Freeform 5"/>
              <p:cNvSpPr>
                <a:spLocks/>
              </p:cNvSpPr>
              <p:nvPr/>
            </p:nvSpPr>
            <p:spPr bwMode="auto">
              <a:xfrm>
                <a:off x="2871643" y="1755551"/>
                <a:ext cx="3858136" cy="5130885"/>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p:cNvSpPr>
                <a:spLocks/>
              </p:cNvSpPr>
              <p:nvPr/>
            </p:nvSpPr>
            <p:spPr bwMode="auto">
              <a:xfrm>
                <a:off x="3826233" y="403225"/>
                <a:ext cx="2127941" cy="270465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
              <p:cNvSpPr>
                <a:spLocks/>
              </p:cNvSpPr>
              <p:nvPr/>
            </p:nvSpPr>
            <p:spPr bwMode="auto">
              <a:xfrm>
                <a:off x="4601838" y="5812530"/>
                <a:ext cx="1829632" cy="1272778"/>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8"/>
              <p:cNvSpPr>
                <a:spLocks/>
              </p:cNvSpPr>
              <p:nvPr/>
            </p:nvSpPr>
            <p:spPr bwMode="auto">
              <a:xfrm>
                <a:off x="2971079" y="5812530"/>
                <a:ext cx="1710308" cy="1272778"/>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9"/>
              <p:cNvSpPr>
                <a:spLocks/>
              </p:cNvSpPr>
              <p:nvPr/>
            </p:nvSpPr>
            <p:spPr bwMode="auto">
              <a:xfrm>
                <a:off x="3229617" y="2272620"/>
                <a:ext cx="2943323" cy="4375175"/>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p:cNvSpPr>
                <a:spLocks/>
              </p:cNvSpPr>
              <p:nvPr/>
            </p:nvSpPr>
            <p:spPr bwMode="auto">
              <a:xfrm>
                <a:off x="1897166" y="5116481"/>
                <a:ext cx="2247264" cy="2167699"/>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chemeClr val="accent2"/>
              </a:solidFill>
              <a:ln w="14288" cap="rnd">
                <a:solidFill>
                  <a:srgbClr val="002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1"/>
              <p:cNvSpPr>
                <a:spLocks/>
              </p:cNvSpPr>
              <p:nvPr/>
            </p:nvSpPr>
            <p:spPr bwMode="auto">
              <a:xfrm>
                <a:off x="5675752" y="5235803"/>
                <a:ext cx="2008617" cy="2068264"/>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chemeClr val="accent2"/>
              </a:solidFill>
              <a:ln w="14288" cap="rnd">
                <a:solidFill>
                  <a:srgbClr val="00205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2"/>
              <p:cNvSpPr>
                <a:spLocks/>
              </p:cNvSpPr>
              <p:nvPr/>
            </p:nvSpPr>
            <p:spPr bwMode="auto">
              <a:xfrm>
                <a:off x="3965444" y="1437357"/>
                <a:ext cx="497183" cy="775599"/>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
              <p:cNvSpPr>
                <a:spLocks/>
              </p:cNvSpPr>
              <p:nvPr/>
            </p:nvSpPr>
            <p:spPr bwMode="auto">
              <a:xfrm>
                <a:off x="4721162" y="1377695"/>
                <a:ext cx="656281" cy="81537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4"/>
              <p:cNvSpPr>
                <a:spLocks/>
              </p:cNvSpPr>
              <p:nvPr/>
            </p:nvSpPr>
            <p:spPr bwMode="auto">
              <a:xfrm>
                <a:off x="4243867" y="1735664"/>
                <a:ext cx="715943" cy="536953"/>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5"/>
              <p:cNvSpPr>
                <a:spLocks/>
              </p:cNvSpPr>
              <p:nvPr/>
            </p:nvSpPr>
            <p:spPr bwMode="auto">
              <a:xfrm>
                <a:off x="5675752" y="2749909"/>
                <a:ext cx="1451773" cy="2804088"/>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
              <p:cNvSpPr>
                <a:spLocks/>
              </p:cNvSpPr>
              <p:nvPr/>
            </p:nvSpPr>
            <p:spPr bwMode="auto">
              <a:xfrm>
                <a:off x="5675751" y="5215917"/>
                <a:ext cx="2008618" cy="2068264"/>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7"/>
              <p:cNvSpPr>
                <a:spLocks/>
              </p:cNvSpPr>
              <p:nvPr/>
            </p:nvSpPr>
            <p:spPr bwMode="auto">
              <a:xfrm>
                <a:off x="5934287" y="3605056"/>
                <a:ext cx="656281" cy="1869392"/>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8"/>
              <p:cNvSpPr>
                <a:spLocks/>
              </p:cNvSpPr>
              <p:nvPr/>
            </p:nvSpPr>
            <p:spPr bwMode="auto">
              <a:xfrm>
                <a:off x="6153047" y="4997157"/>
                <a:ext cx="835266" cy="69605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9"/>
              <p:cNvSpPr>
                <a:spLocks/>
              </p:cNvSpPr>
              <p:nvPr/>
            </p:nvSpPr>
            <p:spPr bwMode="auto">
              <a:xfrm>
                <a:off x="6192822" y="4977270"/>
                <a:ext cx="596619" cy="198872"/>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
              <p:cNvSpPr>
                <a:spLocks/>
              </p:cNvSpPr>
              <p:nvPr/>
            </p:nvSpPr>
            <p:spPr bwMode="auto">
              <a:xfrm>
                <a:off x="2712544" y="3346523"/>
                <a:ext cx="1213125" cy="2644991"/>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1"/>
              <p:cNvSpPr>
                <a:spLocks/>
              </p:cNvSpPr>
              <p:nvPr/>
            </p:nvSpPr>
            <p:spPr bwMode="auto">
              <a:xfrm>
                <a:off x="2692657" y="2869232"/>
                <a:ext cx="1411998" cy="3321154"/>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2"/>
              <p:cNvSpPr>
                <a:spLocks/>
              </p:cNvSpPr>
              <p:nvPr/>
            </p:nvSpPr>
            <p:spPr bwMode="auto">
              <a:xfrm>
                <a:off x="1917052" y="5076705"/>
                <a:ext cx="2227378" cy="2187587"/>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3"/>
              <p:cNvSpPr>
                <a:spLocks/>
              </p:cNvSpPr>
              <p:nvPr/>
            </p:nvSpPr>
            <p:spPr bwMode="auto">
              <a:xfrm>
                <a:off x="4880259" y="1616341"/>
                <a:ext cx="377858" cy="457404"/>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24"/>
              <p:cNvSpPr>
                <a:spLocks/>
              </p:cNvSpPr>
              <p:nvPr/>
            </p:nvSpPr>
            <p:spPr bwMode="auto">
              <a:xfrm>
                <a:off x="5059246" y="1676003"/>
                <a:ext cx="139211" cy="178984"/>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
              <p:cNvSpPr>
                <a:spLocks/>
              </p:cNvSpPr>
              <p:nvPr/>
            </p:nvSpPr>
            <p:spPr bwMode="auto">
              <a:xfrm>
                <a:off x="4064881" y="1636228"/>
                <a:ext cx="278422" cy="43751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26"/>
              <p:cNvSpPr>
                <a:spLocks/>
              </p:cNvSpPr>
              <p:nvPr/>
            </p:nvSpPr>
            <p:spPr bwMode="auto">
              <a:xfrm>
                <a:off x="4184205" y="1695890"/>
                <a:ext cx="119324" cy="178984"/>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7"/>
              <p:cNvSpPr>
                <a:spLocks/>
              </p:cNvSpPr>
              <p:nvPr/>
            </p:nvSpPr>
            <p:spPr bwMode="auto">
              <a:xfrm>
                <a:off x="5099021" y="1238485"/>
                <a:ext cx="278422" cy="23864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8"/>
              <p:cNvSpPr>
                <a:spLocks/>
              </p:cNvSpPr>
              <p:nvPr/>
            </p:nvSpPr>
            <p:spPr bwMode="auto">
              <a:xfrm>
                <a:off x="4164317" y="1278260"/>
                <a:ext cx="258535" cy="218759"/>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9"/>
              <p:cNvSpPr>
                <a:spLocks/>
              </p:cNvSpPr>
              <p:nvPr/>
            </p:nvSpPr>
            <p:spPr bwMode="auto">
              <a:xfrm>
                <a:off x="3945557" y="1854987"/>
                <a:ext cx="1411998" cy="735825"/>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30"/>
              <p:cNvSpPr>
                <a:spLocks/>
              </p:cNvSpPr>
              <p:nvPr/>
            </p:nvSpPr>
            <p:spPr bwMode="auto">
              <a:xfrm>
                <a:off x="3945557" y="2232843"/>
                <a:ext cx="1431886" cy="656276"/>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31"/>
              <p:cNvSpPr>
                <a:spLocks/>
              </p:cNvSpPr>
              <p:nvPr/>
            </p:nvSpPr>
            <p:spPr bwMode="auto">
              <a:xfrm>
                <a:off x="3965444" y="2153294"/>
                <a:ext cx="1411998" cy="715937"/>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32"/>
              <p:cNvSpPr>
                <a:spLocks/>
              </p:cNvSpPr>
              <p:nvPr/>
            </p:nvSpPr>
            <p:spPr bwMode="auto">
              <a:xfrm>
                <a:off x="4005218" y="2093634"/>
                <a:ext cx="1233012" cy="536952"/>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chemeClr val="accent2"/>
              </a:solidFill>
              <a:ln w="6350" cap="rnd">
                <a:solidFill>
                  <a:srgbClr val="00205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33"/>
              <p:cNvSpPr>
                <a:spLocks/>
              </p:cNvSpPr>
              <p:nvPr/>
            </p:nvSpPr>
            <p:spPr bwMode="auto">
              <a:xfrm>
                <a:off x="3945557" y="1894761"/>
                <a:ext cx="1411998" cy="715937"/>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4"/>
              <p:cNvSpPr>
                <a:spLocks noEditPoints="1"/>
              </p:cNvSpPr>
              <p:nvPr/>
            </p:nvSpPr>
            <p:spPr bwMode="auto">
              <a:xfrm>
                <a:off x="4323416" y="1974310"/>
                <a:ext cx="457408" cy="79549"/>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69" name="Group 68"/>
          <p:cNvGrpSpPr/>
          <p:nvPr/>
        </p:nvGrpSpPr>
        <p:grpSpPr>
          <a:xfrm>
            <a:off x="4423808" y="2555464"/>
            <a:ext cx="1180408" cy="1180408"/>
            <a:chOff x="2994522" y="4827742"/>
            <a:chExt cx="818651" cy="818651"/>
          </a:xfrm>
        </p:grpSpPr>
        <p:sp>
          <p:nvSpPr>
            <p:cNvPr id="70" name="Oval 69"/>
            <p:cNvSpPr/>
            <p:nvPr/>
          </p:nvSpPr>
          <p:spPr>
            <a:xfrm>
              <a:off x="2994522" y="4827742"/>
              <a:ext cx="818651" cy="8186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Freeform 130"/>
            <p:cNvSpPr>
              <a:spLocks noChangeAspect="1" noEditPoints="1"/>
            </p:cNvSpPr>
            <p:nvPr/>
          </p:nvSpPr>
          <p:spPr bwMode="black">
            <a:xfrm>
              <a:off x="3147050" y="5003955"/>
              <a:ext cx="458092" cy="45623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spTree>
    <p:extLst>
      <p:ext uri="{BB962C8B-B14F-4D97-AF65-F5344CB8AC3E}">
        <p14:creationId xmlns:p14="http://schemas.microsoft.com/office/powerpoint/2010/main" val="339200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 y="1444365"/>
            <a:ext cx="12191999"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315200" y="1444366"/>
            <a:ext cx="4876800" cy="5429534"/>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269240" y="205513"/>
            <a:ext cx="11655840" cy="1231251"/>
          </a:xfrm>
        </p:spPr>
        <p:txBody>
          <a:bodyPr>
            <a:normAutofit fontScale="90000"/>
          </a:bodyPr>
          <a:lstStyle/>
          <a:p>
            <a:r>
              <a:rPr lang="en-US" sz="2700" dirty="0">
                <a:solidFill>
                  <a:schemeClr val="tx1"/>
                </a:solidFill>
              </a:rPr>
              <a:t>Stay ahead of the competition with the latest innovations</a:t>
            </a:r>
            <a:r>
              <a:rPr lang="en-US" sz="5300" dirty="0">
                <a:solidFill>
                  <a:schemeClr val="tx1"/>
                </a:solidFill>
              </a:rPr>
              <a:t/>
            </a:r>
            <a:br>
              <a:rPr lang="en-US" sz="5300" dirty="0">
                <a:solidFill>
                  <a:schemeClr val="tx1"/>
                </a:solidFill>
              </a:rPr>
            </a:br>
            <a:r>
              <a:rPr lang="en-US" sz="5200" dirty="0">
                <a:solidFill>
                  <a:schemeClr val="tx1"/>
                </a:solidFill>
              </a:rPr>
              <a:t>Be future-ready with Software Assurance</a:t>
            </a:r>
          </a:p>
        </p:txBody>
      </p:sp>
      <p:grpSp>
        <p:nvGrpSpPr>
          <p:cNvPr id="4" name="Group 3"/>
          <p:cNvGrpSpPr/>
          <p:nvPr/>
        </p:nvGrpSpPr>
        <p:grpSpPr>
          <a:xfrm>
            <a:off x="1045552" y="3144576"/>
            <a:ext cx="5681296" cy="2121562"/>
            <a:chOff x="6453552" y="2983212"/>
            <a:chExt cx="5681296" cy="2121562"/>
          </a:xfrm>
        </p:grpSpPr>
        <p:cxnSp>
          <p:nvCxnSpPr>
            <p:cNvPr id="33" name="Straight Connector 32"/>
            <p:cNvCxnSpPr/>
            <p:nvPr/>
          </p:nvCxnSpPr>
          <p:spPr>
            <a:xfrm flipV="1">
              <a:off x="7226229" y="3531415"/>
              <a:ext cx="0" cy="1036197"/>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356637" y="3531415"/>
              <a:ext cx="0" cy="1036197"/>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11487044" y="3531415"/>
              <a:ext cx="0" cy="1036197"/>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entagon 4"/>
            <p:cNvSpPr/>
            <p:nvPr/>
          </p:nvSpPr>
          <p:spPr>
            <a:xfrm>
              <a:off x="6453552" y="4212673"/>
              <a:ext cx="5377833" cy="432788"/>
            </a:xfrm>
            <a:prstGeom prst="homePlate">
              <a:avLst>
                <a:gd name="adj" fmla="val 311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lvl="0"/>
              <a:endParaRPr lang="en-US" sz="2000" dirty="0">
                <a:solidFill>
                  <a:schemeClr val="accent1"/>
                </a:solidFill>
                <a:latin typeface="+mj-lt"/>
              </a:endParaRPr>
            </a:p>
          </p:txBody>
        </p:sp>
        <p:sp>
          <p:nvSpPr>
            <p:cNvPr id="12" name="Pentagon 11"/>
            <p:cNvSpPr/>
            <p:nvPr/>
          </p:nvSpPr>
          <p:spPr>
            <a:xfrm>
              <a:off x="6583412" y="4212673"/>
              <a:ext cx="1264905" cy="432788"/>
            </a:xfrm>
            <a:prstGeom prst="homePlat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lvl="0"/>
              <a:endParaRPr lang="en-US" sz="2000" dirty="0">
                <a:solidFill>
                  <a:schemeClr val="accent1"/>
                </a:solidFill>
                <a:latin typeface="+mj-lt"/>
              </a:endParaRPr>
            </a:p>
          </p:txBody>
        </p:sp>
        <p:sp>
          <p:nvSpPr>
            <p:cNvPr id="14" name="Oval 13"/>
            <p:cNvSpPr/>
            <p:nvPr/>
          </p:nvSpPr>
          <p:spPr>
            <a:xfrm flipH="1">
              <a:off x="7107680" y="4306092"/>
              <a:ext cx="245950" cy="245950"/>
            </a:xfrm>
            <a:prstGeom prst="ellipse">
              <a:avLst/>
            </a:prstGeom>
            <a:solidFill>
              <a:schemeClr val="tx2"/>
            </a:solidFill>
            <a:ln w="25400">
              <a:solidFill>
                <a:srgbClr val="E4F3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34" name="Rectangle 33"/>
            <p:cNvSpPr/>
            <p:nvPr/>
          </p:nvSpPr>
          <p:spPr>
            <a:xfrm>
              <a:off x="7091286" y="3172281"/>
              <a:ext cx="1586576" cy="338554"/>
            </a:xfrm>
            <a:prstGeom prst="rect">
              <a:avLst/>
            </a:prstGeom>
          </p:spPr>
          <p:txBody>
            <a:bodyPr wrap="square"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tx2"/>
                  </a:solidFill>
                  <a:effectLst/>
                  <a:uLnTx/>
                  <a:uFillTx/>
                  <a:latin typeface="+mj-lt"/>
                  <a:cs typeface="Segoe UI" panose="020B0502040204020203" pitchFamily="34" charset="0"/>
                </a:rPr>
                <a:t>TODAY</a:t>
              </a:r>
            </a:p>
          </p:txBody>
        </p:sp>
        <p:grpSp>
          <p:nvGrpSpPr>
            <p:cNvPr id="48" name="Group 47"/>
            <p:cNvGrpSpPr/>
            <p:nvPr/>
          </p:nvGrpSpPr>
          <p:grpSpPr>
            <a:xfrm>
              <a:off x="7487605" y="4378592"/>
              <a:ext cx="1611548" cy="100950"/>
              <a:chOff x="7092947" y="3629915"/>
              <a:chExt cx="1561104" cy="97790"/>
            </a:xfrm>
          </p:grpSpPr>
          <p:sp>
            <p:nvSpPr>
              <p:cNvPr id="35" name="Oval 34"/>
              <p:cNvSpPr/>
              <p:nvPr/>
            </p:nvSpPr>
            <p:spPr>
              <a:xfrm>
                <a:off x="8556283"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1" name="Oval 40"/>
              <p:cNvSpPr/>
              <p:nvPr/>
            </p:nvSpPr>
            <p:spPr>
              <a:xfrm>
                <a:off x="7678280"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2" name="Oval 41"/>
              <p:cNvSpPr/>
              <p:nvPr/>
            </p:nvSpPr>
            <p:spPr>
              <a:xfrm>
                <a:off x="7970948"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3" name="Oval 42"/>
              <p:cNvSpPr/>
              <p:nvPr/>
            </p:nvSpPr>
            <p:spPr>
              <a:xfrm>
                <a:off x="8263615" y="3629915"/>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4" name="Oval 43"/>
              <p:cNvSpPr/>
              <p:nvPr/>
            </p:nvSpPr>
            <p:spPr>
              <a:xfrm>
                <a:off x="7092947" y="362993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5" name="Oval 44"/>
              <p:cNvSpPr/>
              <p:nvPr/>
            </p:nvSpPr>
            <p:spPr>
              <a:xfrm>
                <a:off x="7385627" y="3629939"/>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grpSp>
        <p:sp>
          <p:nvSpPr>
            <p:cNvPr id="46" name="Oval 45"/>
            <p:cNvSpPr/>
            <p:nvPr/>
          </p:nvSpPr>
          <p:spPr>
            <a:xfrm flipH="1">
              <a:off x="9233128" y="4306092"/>
              <a:ext cx="245950" cy="245950"/>
            </a:xfrm>
            <a:prstGeom prst="ellipse">
              <a:avLst/>
            </a:prstGeom>
            <a:solidFill>
              <a:schemeClr val="tx2"/>
            </a:solidFill>
            <a:ln w="25400">
              <a:solidFill>
                <a:srgbClr val="E4F3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47" name="Oval 46"/>
            <p:cNvSpPr/>
            <p:nvPr/>
          </p:nvSpPr>
          <p:spPr>
            <a:xfrm flipH="1">
              <a:off x="11358575" y="4306092"/>
              <a:ext cx="245950" cy="245950"/>
            </a:xfrm>
            <a:prstGeom prst="ellipse">
              <a:avLst/>
            </a:prstGeom>
            <a:solidFill>
              <a:schemeClr val="tx2"/>
            </a:solidFill>
            <a:ln w="25400">
              <a:solidFill>
                <a:srgbClr val="E4F3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grpSp>
          <p:nvGrpSpPr>
            <p:cNvPr id="61" name="Group 60"/>
            <p:cNvGrpSpPr/>
            <p:nvPr/>
          </p:nvGrpSpPr>
          <p:grpSpPr>
            <a:xfrm>
              <a:off x="9613053" y="4378592"/>
              <a:ext cx="1611548" cy="100950"/>
              <a:chOff x="7092947" y="3629915"/>
              <a:chExt cx="1561104" cy="97790"/>
            </a:xfrm>
          </p:grpSpPr>
          <p:sp>
            <p:nvSpPr>
              <p:cNvPr id="62" name="Oval 61"/>
              <p:cNvSpPr/>
              <p:nvPr/>
            </p:nvSpPr>
            <p:spPr>
              <a:xfrm>
                <a:off x="8556283"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63" name="Oval 62"/>
              <p:cNvSpPr/>
              <p:nvPr/>
            </p:nvSpPr>
            <p:spPr>
              <a:xfrm>
                <a:off x="7678280"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64" name="Oval 63"/>
              <p:cNvSpPr/>
              <p:nvPr/>
            </p:nvSpPr>
            <p:spPr>
              <a:xfrm>
                <a:off x="7970948" y="362992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65" name="Oval 64"/>
              <p:cNvSpPr/>
              <p:nvPr/>
            </p:nvSpPr>
            <p:spPr>
              <a:xfrm>
                <a:off x="8263615" y="3629915"/>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66" name="Oval 65"/>
              <p:cNvSpPr/>
              <p:nvPr/>
            </p:nvSpPr>
            <p:spPr>
              <a:xfrm>
                <a:off x="7092947" y="362993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67" name="Oval 66"/>
              <p:cNvSpPr/>
              <p:nvPr/>
            </p:nvSpPr>
            <p:spPr>
              <a:xfrm>
                <a:off x="7385627" y="3629939"/>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grpSp>
        <p:grpSp>
          <p:nvGrpSpPr>
            <p:cNvPr id="68" name="Group 67"/>
            <p:cNvGrpSpPr/>
            <p:nvPr/>
          </p:nvGrpSpPr>
          <p:grpSpPr>
            <a:xfrm>
              <a:off x="6570640" y="4378600"/>
              <a:ext cx="403065" cy="100934"/>
              <a:chOff x="7092947" y="3629931"/>
              <a:chExt cx="390448" cy="97774"/>
            </a:xfrm>
          </p:grpSpPr>
          <p:sp>
            <p:nvSpPr>
              <p:cNvPr id="73" name="Oval 72"/>
              <p:cNvSpPr/>
              <p:nvPr/>
            </p:nvSpPr>
            <p:spPr>
              <a:xfrm>
                <a:off x="7092947" y="3629931"/>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sp>
            <p:nvSpPr>
              <p:cNvPr id="74" name="Oval 73"/>
              <p:cNvSpPr/>
              <p:nvPr/>
            </p:nvSpPr>
            <p:spPr>
              <a:xfrm>
                <a:off x="7385627" y="3629939"/>
                <a:ext cx="97768" cy="97766"/>
              </a:xfrm>
              <a:prstGeom prst="ellipse">
                <a:avLst/>
              </a:prstGeom>
              <a:solidFill>
                <a:srgbClr val="E4F3FC"/>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2050"/>
                  </a:solidFill>
                  <a:effectLst/>
                  <a:uLnTx/>
                  <a:uFillTx/>
                  <a:latin typeface="+mj-lt"/>
                </a:endParaRPr>
              </a:p>
            </p:txBody>
          </p:sp>
        </p:grpSp>
        <p:grpSp>
          <p:nvGrpSpPr>
            <p:cNvPr id="80" name="Group 79"/>
            <p:cNvGrpSpPr/>
            <p:nvPr/>
          </p:nvGrpSpPr>
          <p:grpSpPr>
            <a:xfrm>
              <a:off x="6555917" y="3886194"/>
              <a:ext cx="1357233" cy="1218580"/>
              <a:chOff x="4641133" y="-2213487"/>
              <a:chExt cx="1437625" cy="1290760"/>
            </a:xfrm>
          </p:grpSpPr>
          <p:sp>
            <p:nvSpPr>
              <p:cNvPr id="79" name="Freeform 78"/>
              <p:cNvSpPr/>
              <p:nvPr/>
            </p:nvSpPr>
            <p:spPr>
              <a:xfrm>
                <a:off x="4641133" y="-2213487"/>
                <a:ext cx="1437625" cy="1163074"/>
              </a:xfrm>
              <a:custGeom>
                <a:avLst/>
                <a:gdLst>
                  <a:gd name="connsiteX0" fmla="*/ 97170 w 1437625"/>
                  <a:gd name="connsiteY0" fmla="*/ 94615 h 1163074"/>
                  <a:gd name="connsiteX1" fmla="*/ 97170 w 1437625"/>
                  <a:gd name="connsiteY1" fmla="*/ 1057634 h 1163074"/>
                  <a:gd name="connsiteX2" fmla="*/ 1344183 w 1437625"/>
                  <a:gd name="connsiteY2" fmla="*/ 1057634 h 1163074"/>
                  <a:gd name="connsiteX3" fmla="*/ 1344183 w 1437625"/>
                  <a:gd name="connsiteY3" fmla="*/ 94615 h 1163074"/>
                  <a:gd name="connsiteX4" fmla="*/ 55130 w 1437625"/>
                  <a:gd name="connsiteY4" fmla="*/ 0 h 1163074"/>
                  <a:gd name="connsiteX5" fmla="*/ 1382495 w 1437625"/>
                  <a:gd name="connsiteY5" fmla="*/ 0 h 1163074"/>
                  <a:gd name="connsiteX6" fmla="*/ 1437625 w 1437625"/>
                  <a:gd name="connsiteY6" fmla="*/ 55130 h 1163074"/>
                  <a:gd name="connsiteX7" fmla="*/ 1437625 w 1437625"/>
                  <a:gd name="connsiteY7" fmla="*/ 1107944 h 1163074"/>
                  <a:gd name="connsiteX8" fmla="*/ 1382495 w 1437625"/>
                  <a:gd name="connsiteY8" fmla="*/ 1163074 h 1163074"/>
                  <a:gd name="connsiteX9" fmla="*/ 55130 w 1437625"/>
                  <a:gd name="connsiteY9" fmla="*/ 1163074 h 1163074"/>
                  <a:gd name="connsiteX10" fmla="*/ 0 w 1437625"/>
                  <a:gd name="connsiteY10" fmla="*/ 1107944 h 1163074"/>
                  <a:gd name="connsiteX11" fmla="*/ 0 w 1437625"/>
                  <a:gd name="connsiteY11" fmla="*/ 55130 h 1163074"/>
                  <a:gd name="connsiteX12" fmla="*/ 55130 w 1437625"/>
                  <a:gd name="connsiteY12" fmla="*/ 0 h 1163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37625" h="1163074">
                    <a:moveTo>
                      <a:pt x="97170" y="94615"/>
                    </a:moveTo>
                    <a:lnTo>
                      <a:pt x="97170" y="1057634"/>
                    </a:lnTo>
                    <a:lnTo>
                      <a:pt x="1344183" y="1057634"/>
                    </a:lnTo>
                    <a:lnTo>
                      <a:pt x="1344183" y="94615"/>
                    </a:lnTo>
                    <a:close/>
                    <a:moveTo>
                      <a:pt x="55130" y="0"/>
                    </a:moveTo>
                    <a:lnTo>
                      <a:pt x="1382495" y="0"/>
                    </a:lnTo>
                    <a:cubicBezTo>
                      <a:pt x="1412942" y="0"/>
                      <a:pt x="1437625" y="24683"/>
                      <a:pt x="1437625" y="55130"/>
                    </a:cubicBezTo>
                    <a:lnTo>
                      <a:pt x="1437625" y="1107944"/>
                    </a:lnTo>
                    <a:cubicBezTo>
                      <a:pt x="1437625" y="1138391"/>
                      <a:pt x="1412942" y="1163074"/>
                      <a:pt x="1382495" y="1163074"/>
                    </a:cubicBezTo>
                    <a:lnTo>
                      <a:pt x="55130" y="1163074"/>
                    </a:lnTo>
                    <a:cubicBezTo>
                      <a:pt x="24683" y="1163074"/>
                      <a:pt x="0" y="1138391"/>
                      <a:pt x="0" y="1107944"/>
                    </a:cubicBezTo>
                    <a:lnTo>
                      <a:pt x="0" y="55130"/>
                    </a:lnTo>
                    <a:cubicBezTo>
                      <a:pt x="0" y="24683"/>
                      <a:pt x="24683" y="0"/>
                      <a:pt x="5513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noAutofit/>
              </a:bodyPr>
              <a:lstStyle/>
              <a:p>
                <a:pPr algn="ctr"/>
                <a:endParaRPr lang="en-US" sz="1000" dirty="0">
                  <a:ln w="0"/>
                  <a:solidFill>
                    <a:schemeClr val="accent1"/>
                  </a:solidFill>
                  <a:effectLst>
                    <a:outerShdw blurRad="38100" dist="25400" dir="5400000" algn="ctr" rotWithShape="0">
                      <a:srgbClr val="6E747A">
                        <a:alpha val="43000"/>
                      </a:srgbClr>
                    </a:outerShdw>
                  </a:effectLst>
                  <a:latin typeface="+mj-lt"/>
                </a:endParaRPr>
              </a:p>
            </p:txBody>
          </p:sp>
          <p:sp>
            <p:nvSpPr>
              <p:cNvPr id="77" name="Freeform 30"/>
              <p:cNvSpPr/>
              <p:nvPr/>
            </p:nvSpPr>
            <p:spPr>
              <a:xfrm>
                <a:off x="4852538" y="-1076618"/>
                <a:ext cx="1014817" cy="153891"/>
              </a:xfrm>
              <a:custGeom>
                <a:avLst/>
                <a:gdLst>
                  <a:gd name="connsiteX0" fmla="*/ 378872 w 1133266"/>
                  <a:gd name="connsiteY0" fmla="*/ 0 h 290933"/>
                  <a:gd name="connsiteX1" fmla="*/ 754392 w 1133266"/>
                  <a:gd name="connsiteY1" fmla="*/ 0 h 290933"/>
                  <a:gd name="connsiteX2" fmla="*/ 754392 w 1133266"/>
                  <a:gd name="connsiteY2" fmla="*/ 130687 h 290933"/>
                  <a:gd name="connsiteX3" fmla="*/ 1107704 w 1133266"/>
                  <a:gd name="connsiteY3" fmla="*/ 130687 h 290933"/>
                  <a:gd name="connsiteX4" fmla="*/ 1133266 w 1133266"/>
                  <a:gd name="connsiteY4" fmla="*/ 232935 h 290933"/>
                  <a:gd name="connsiteX5" fmla="*/ 1133266 w 1133266"/>
                  <a:gd name="connsiteY5" fmla="*/ 290933 h 290933"/>
                  <a:gd name="connsiteX6" fmla="*/ 0 w 1133266"/>
                  <a:gd name="connsiteY6" fmla="*/ 290933 h 290933"/>
                  <a:gd name="connsiteX7" fmla="*/ 0 w 1133266"/>
                  <a:gd name="connsiteY7" fmla="*/ 232935 h 290933"/>
                  <a:gd name="connsiteX8" fmla="*/ 2 w 1133266"/>
                  <a:gd name="connsiteY8" fmla="*/ 232935 h 290933"/>
                  <a:gd name="connsiteX9" fmla="*/ 25564 w 1133266"/>
                  <a:gd name="connsiteY9" fmla="*/ 130687 h 290933"/>
                  <a:gd name="connsiteX10" fmla="*/ 378872 w 1133266"/>
                  <a:gd name="connsiteY10" fmla="*/ 130687 h 290933"/>
                  <a:gd name="connsiteX0" fmla="*/ 378872 w 1133266"/>
                  <a:gd name="connsiteY0" fmla="*/ 0 h 290933"/>
                  <a:gd name="connsiteX1" fmla="*/ 754392 w 1133266"/>
                  <a:gd name="connsiteY1" fmla="*/ 0 h 290933"/>
                  <a:gd name="connsiteX2" fmla="*/ 754392 w 1133266"/>
                  <a:gd name="connsiteY2" fmla="*/ 130687 h 290933"/>
                  <a:gd name="connsiteX3" fmla="*/ 1107704 w 1133266"/>
                  <a:gd name="connsiteY3" fmla="*/ 130687 h 290933"/>
                  <a:gd name="connsiteX4" fmla="*/ 1133266 w 1133266"/>
                  <a:gd name="connsiteY4" fmla="*/ 232935 h 290933"/>
                  <a:gd name="connsiteX5" fmla="*/ 1133266 w 1133266"/>
                  <a:gd name="connsiteY5" fmla="*/ 290933 h 290933"/>
                  <a:gd name="connsiteX6" fmla="*/ 0 w 1133266"/>
                  <a:gd name="connsiteY6" fmla="*/ 290933 h 290933"/>
                  <a:gd name="connsiteX7" fmla="*/ 0 w 1133266"/>
                  <a:gd name="connsiteY7" fmla="*/ 232935 h 290933"/>
                  <a:gd name="connsiteX8" fmla="*/ 25564 w 1133266"/>
                  <a:gd name="connsiteY8" fmla="*/ 130687 h 290933"/>
                  <a:gd name="connsiteX9" fmla="*/ 378872 w 1133266"/>
                  <a:gd name="connsiteY9" fmla="*/ 130687 h 290933"/>
                  <a:gd name="connsiteX10" fmla="*/ 378872 w 1133266"/>
                  <a:gd name="connsiteY10" fmla="*/ 0 h 29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3266" h="290933">
                    <a:moveTo>
                      <a:pt x="378872" y="0"/>
                    </a:moveTo>
                    <a:lnTo>
                      <a:pt x="754392" y="0"/>
                    </a:lnTo>
                    <a:lnTo>
                      <a:pt x="754392" y="130687"/>
                    </a:lnTo>
                    <a:lnTo>
                      <a:pt x="1107704" y="130687"/>
                    </a:lnTo>
                    <a:lnTo>
                      <a:pt x="1133266" y="232935"/>
                    </a:lnTo>
                    <a:lnTo>
                      <a:pt x="1133266" y="290933"/>
                    </a:lnTo>
                    <a:lnTo>
                      <a:pt x="0" y="290933"/>
                    </a:lnTo>
                    <a:lnTo>
                      <a:pt x="0" y="232935"/>
                    </a:lnTo>
                    <a:lnTo>
                      <a:pt x="25564" y="130687"/>
                    </a:lnTo>
                    <a:lnTo>
                      <a:pt x="378872" y="130687"/>
                    </a:lnTo>
                    <a:lnTo>
                      <a:pt x="378872"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latin typeface="+mj-lt"/>
                </a:endParaRPr>
              </a:p>
            </p:txBody>
          </p:sp>
        </p:grpSp>
        <p:sp>
          <p:nvSpPr>
            <p:cNvPr id="83" name="Rectangle 82"/>
            <p:cNvSpPr/>
            <p:nvPr/>
          </p:nvSpPr>
          <p:spPr>
            <a:xfrm>
              <a:off x="9222829" y="3172281"/>
              <a:ext cx="1586576" cy="338554"/>
            </a:xfrm>
            <a:prstGeom prst="rect">
              <a:avLst/>
            </a:prstGeom>
          </p:spPr>
          <p:txBody>
            <a:bodyPr wrap="square"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err="1">
                  <a:ln>
                    <a:noFill/>
                  </a:ln>
                  <a:solidFill>
                    <a:schemeClr val="tx2"/>
                  </a:solidFill>
                  <a:effectLst/>
                  <a:uLnTx/>
                  <a:uFillTx/>
                  <a:latin typeface="+mj-lt"/>
                  <a:cs typeface="Segoe UI" panose="020B0502040204020203" pitchFamily="34" charset="0"/>
                </a:rPr>
                <a:t>vNEXT</a:t>
              </a:r>
              <a:endParaRPr kumimoji="0" lang="en-US" sz="1600" b="1" i="0" u="none" strike="noStrike" kern="0" cap="none" spc="0" normalizeH="0" baseline="0" noProof="0" dirty="0">
                <a:ln>
                  <a:noFill/>
                </a:ln>
                <a:solidFill>
                  <a:schemeClr val="tx2"/>
                </a:solidFill>
                <a:effectLst/>
                <a:uLnTx/>
                <a:uFillTx/>
                <a:latin typeface="+mj-lt"/>
                <a:cs typeface="Segoe UI" panose="020B0502040204020203" pitchFamily="34" charset="0"/>
              </a:endParaRPr>
            </a:p>
          </p:txBody>
        </p:sp>
        <p:sp>
          <p:nvSpPr>
            <p:cNvPr id="85" name="Rectangle 84"/>
            <p:cNvSpPr/>
            <p:nvPr/>
          </p:nvSpPr>
          <p:spPr>
            <a:xfrm>
              <a:off x="11341560" y="2983212"/>
              <a:ext cx="793288" cy="584775"/>
            </a:xfrm>
            <a:prstGeom prst="rect">
              <a:avLst/>
            </a:prstGeom>
          </p:spPr>
          <p:txBody>
            <a:bodyPr wrap="square"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kern="0" dirty="0">
                  <a:solidFill>
                    <a:schemeClr val="tx2"/>
                  </a:solidFill>
                  <a:latin typeface="+mj-lt"/>
                  <a:cs typeface="Segoe UI" panose="020B0502040204020203" pitchFamily="34" charset="0"/>
                </a:rPr>
                <a:t>v</a:t>
              </a:r>
              <a:r>
                <a:rPr kumimoji="0" lang="en-US" sz="3200" b="1" i="0" u="none" strike="noStrike" kern="0" cap="none" spc="0" normalizeH="0" baseline="0" noProof="0" dirty="0">
                  <a:ln>
                    <a:noFill/>
                  </a:ln>
                  <a:solidFill>
                    <a:schemeClr val="tx2"/>
                  </a:solidFill>
                  <a:effectLst/>
                  <a:uLnTx/>
                  <a:uFillTx/>
                  <a:latin typeface="+mj-lt"/>
                  <a:cs typeface="Segoe UI" panose="020B0502040204020203" pitchFamily="34" charset="0"/>
                </a:rPr>
                <a:t>∞</a:t>
              </a:r>
              <a:endParaRPr kumimoji="0" lang="en-US" sz="2800" b="1" i="0" u="none" strike="noStrike" kern="0" cap="none" spc="0" normalizeH="0" baseline="0" noProof="0" dirty="0">
                <a:ln>
                  <a:noFill/>
                </a:ln>
                <a:solidFill>
                  <a:schemeClr val="tx2"/>
                </a:solidFill>
                <a:effectLst/>
                <a:uLnTx/>
                <a:uFillTx/>
                <a:latin typeface="+mj-lt"/>
                <a:cs typeface="Segoe UI" panose="020B0502040204020203" pitchFamily="34" charset="0"/>
              </a:endParaRPr>
            </a:p>
          </p:txBody>
        </p:sp>
      </p:grpSp>
      <p:sp>
        <p:nvSpPr>
          <p:cNvPr id="36" name="Rectangle 35"/>
          <p:cNvSpPr/>
          <p:nvPr/>
        </p:nvSpPr>
        <p:spPr>
          <a:xfrm>
            <a:off x="1045552" y="2008635"/>
            <a:ext cx="4621737" cy="307777"/>
          </a:xfrm>
          <a:prstGeom prst="rect">
            <a:avLst/>
          </a:prstGeom>
        </p:spPr>
        <p:txBody>
          <a:bodyPr wrap="square">
            <a:spAutoFit/>
          </a:bodyPr>
          <a:lstStyle/>
          <a:p>
            <a:r>
              <a:rPr lang="en-US" sz="1400" b="1" dirty="0">
                <a:solidFill>
                  <a:srgbClr val="002050"/>
                </a:solidFill>
                <a:latin typeface="+mj-lt"/>
                <a:ea typeface="Segoe UI" panose="020B0502040204020203" pitchFamily="34" charset="0"/>
                <a:cs typeface="Times New Roman" panose="02020603050405020304" pitchFamily="18" charset="0"/>
              </a:rPr>
              <a:t>Always have access to the latest</a:t>
            </a:r>
            <a:endParaRPr lang="en-US" sz="1400" b="1" dirty="0">
              <a:solidFill>
                <a:srgbClr val="002050"/>
              </a:solidFill>
              <a:latin typeface="+mj-lt"/>
            </a:endParaRPr>
          </a:p>
        </p:txBody>
      </p:sp>
      <p:sp>
        <p:nvSpPr>
          <p:cNvPr id="52" name="Content Placeholder 2"/>
          <p:cNvSpPr txBox="1">
            <a:spLocks/>
          </p:cNvSpPr>
          <p:nvPr/>
        </p:nvSpPr>
        <p:spPr>
          <a:xfrm>
            <a:off x="7648687" y="1929026"/>
            <a:ext cx="4098664" cy="46258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spcBef>
                <a:spcPts val="1800"/>
              </a:spcBef>
              <a:buClr>
                <a:srgbClr val="0078D7"/>
              </a:buClr>
              <a:buNone/>
            </a:pPr>
            <a:r>
              <a:rPr lang="en-US" b="1" dirty="0">
                <a:solidFill>
                  <a:schemeClr val="tx2"/>
                </a:solidFill>
                <a:latin typeface="Segoe UI Light"/>
              </a:rPr>
              <a:t>New Version Rights</a:t>
            </a:r>
          </a:p>
          <a:p>
            <a:pPr lvl="0">
              <a:spcBef>
                <a:spcPts val="1800"/>
              </a:spcBef>
              <a:buClr>
                <a:srgbClr val="0078D7"/>
              </a:buClr>
            </a:pPr>
            <a:r>
              <a:rPr lang="en-US" sz="2000" dirty="0">
                <a:solidFill>
                  <a:srgbClr val="2C2C2C"/>
                </a:solidFill>
                <a:latin typeface="Segoe UI Light"/>
              </a:rPr>
              <a:t>Improve productivity with the latest technologies</a:t>
            </a:r>
          </a:p>
          <a:p>
            <a:pPr lvl="0">
              <a:spcBef>
                <a:spcPts val="1800"/>
              </a:spcBef>
              <a:buClr>
                <a:srgbClr val="0078D7"/>
              </a:buClr>
            </a:pPr>
            <a:r>
              <a:rPr lang="en-US" sz="2000" dirty="0">
                <a:solidFill>
                  <a:srgbClr val="2C2C2C"/>
                </a:solidFill>
                <a:latin typeface="Segoe UI Light"/>
              </a:rPr>
              <a:t>Lower the cost of acquiring new product versions</a:t>
            </a:r>
          </a:p>
          <a:p>
            <a:pPr lvl="0">
              <a:spcBef>
                <a:spcPts val="1800"/>
              </a:spcBef>
              <a:buClr>
                <a:srgbClr val="0078D7"/>
              </a:buClr>
            </a:pPr>
            <a:r>
              <a:rPr lang="en-US" sz="2000" dirty="0">
                <a:solidFill>
                  <a:srgbClr val="2C2C2C"/>
                </a:solidFill>
                <a:latin typeface="Segoe UI Light"/>
              </a:rPr>
              <a:t>Simplify licensing, budgeting and administration</a:t>
            </a:r>
          </a:p>
        </p:txBody>
      </p:sp>
    </p:spTree>
    <p:extLst>
      <p:ext uri="{BB962C8B-B14F-4D97-AF65-F5344CB8AC3E}">
        <p14:creationId xmlns:p14="http://schemas.microsoft.com/office/powerpoint/2010/main" val="983708546"/>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1">
      <a:dk1>
        <a:srgbClr val="505050"/>
      </a:dk1>
      <a:lt1>
        <a:sysClr val="window" lastClr="FFFFFF"/>
      </a:lt1>
      <a:dk2>
        <a:srgbClr val="44546A"/>
      </a:dk2>
      <a:lt2>
        <a:srgbClr val="E7E6E6"/>
      </a:lt2>
      <a:accent1>
        <a:srgbClr val="0078D7"/>
      </a:accent1>
      <a:accent2>
        <a:srgbClr val="002050"/>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nect_2016_Template_Light">
  <a:themeElements>
    <a:clrScheme name="Custom 2">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TUDIO_SlideTemplate_101116.potx" id="{80CCC0EE-A535-46E1-81E2-2C88D26BF2D9}" vid="{2239D6D4-FF4D-4593-B7F3-45A8D905D389}"/>
    </a:ext>
  </a:extLst>
</a:theme>
</file>

<file path=ppt/theme/theme3.xml><?xml version="1.0" encoding="utf-8"?>
<a:theme xmlns:a="http://schemas.openxmlformats.org/drawingml/2006/main" name="Why SQL Server">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5663cbc0-b4c6-41bf-bba7-408d08a785a4">twright@microsoft.com</LastSharedByUser>
    <LastSharedByTime xmlns="5663cbc0-b4c6-41bf-bba7-408d08a785a4">2017-01-24T02:06:32+00:00</LastSharedByTime>
    <Description0 xmlns="346ff248-cd37-44a8-80d9-63ade24a2fd9" xsi:nil="true"/>
    <SharedWithUsers xmlns="5663cbc0-b4c6-41bf-bba7-408d08a785a4">
      <UserInfo>
        <DisplayName>Raj Krishnamoorthy</DisplayName>
        <AccountId>711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80AAAF6D5C6147BE30F8C1C14E798C" ma:contentTypeVersion="8" ma:contentTypeDescription="Create a new document." ma:contentTypeScope="" ma:versionID="0a91beb08643cfc9ce4ec5eedf4c3d78">
  <xsd:schema xmlns:xsd="http://www.w3.org/2001/XMLSchema" xmlns:xs="http://www.w3.org/2001/XMLSchema" xmlns:p="http://schemas.microsoft.com/office/2006/metadata/properties" xmlns:ns1="http://schemas.microsoft.com/sharepoint/v3" xmlns:ns2="5663cbc0-b4c6-41bf-bba7-408d08a785a4" xmlns:ns3="346ff248-cd37-44a8-80d9-63ade24a2fd9" targetNamespace="http://schemas.microsoft.com/office/2006/metadata/properties" ma:root="true" ma:fieldsID="ecf61b5bda13350dc53ea371e4f02f65" ns1:_="" ns2:_="" ns3:_="">
    <xsd:import namespace="http://schemas.microsoft.com/sharepoint/v3"/>
    <xsd:import namespace="5663cbc0-b4c6-41bf-bba7-408d08a785a4"/>
    <xsd:import namespace="346ff248-cd37-44a8-80d9-63ade24a2fd9"/>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3:Description0"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63cbc0-b4c6-41bf-bba7-408d08a785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346ff248-cd37-44a8-80d9-63ade24a2fd9" elementFormDefault="qualified">
    <xsd:import namespace="http://schemas.microsoft.com/office/2006/documentManagement/types"/>
    <xsd:import namespace="http://schemas.microsoft.com/office/infopath/2007/PartnerControls"/>
    <xsd:element name="Description0" ma:index="13" nillable="true" ma:displayName="Description" ma:internalName="Description0">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67261E-4F29-4DCE-9CC0-1B1EC0477FBD}">
  <ds:schemaRefs>
    <ds:schemaRef ds:uri="http://schemas.openxmlformats.org/package/2006/metadata/core-properties"/>
    <ds:schemaRef ds:uri="http://schemas.microsoft.com/office/2006/metadata/properties"/>
    <ds:schemaRef ds:uri="http://purl.org/dc/elements/1.1/"/>
    <ds:schemaRef ds:uri="http://schemas.microsoft.com/sharepoint/v3"/>
    <ds:schemaRef ds:uri="5663cbc0-b4c6-41bf-bba7-408d08a785a4"/>
    <ds:schemaRef ds:uri="http://purl.org/dc/terms/"/>
    <ds:schemaRef ds:uri="http://www.w3.org/XML/1998/namespace"/>
    <ds:schemaRef ds:uri="346ff248-cd37-44a8-80d9-63ade24a2fd9"/>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A1724BA4-ED0D-441E-8CB8-6669889C0D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63cbc0-b4c6-41bf-bba7-408d08a785a4"/>
    <ds:schemaRef ds:uri="346ff248-cd37-44a8-80d9-63ade24a2f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DF9F1C-CE36-481F-8ED4-51BEE977C3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13859</TotalTime>
  <Words>3316</Words>
  <Application>Microsoft Macintosh PowerPoint</Application>
  <PresentationFormat>Widescreen</PresentationFormat>
  <Paragraphs>575</Paragraphs>
  <Slides>31</Slides>
  <Notes>16</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31</vt:i4>
      </vt:variant>
    </vt:vector>
  </HeadingPairs>
  <TitlesOfParts>
    <vt:vector size="50" baseType="lpstr">
      <vt:lpstr>Calibri</vt:lpstr>
      <vt:lpstr>Calibri Light</vt:lpstr>
      <vt:lpstr>MS PGothic</vt:lpstr>
      <vt:lpstr>ＭＳ Ｐゴシック</vt:lpstr>
      <vt:lpstr>Segoe</vt:lpstr>
      <vt:lpstr>Segoe UI</vt:lpstr>
      <vt:lpstr>Segoe UI Black</vt:lpstr>
      <vt:lpstr>Segoe UI Emoji</vt:lpstr>
      <vt:lpstr>Segoe UI Light</vt:lpstr>
      <vt:lpstr>Segoe UI Semibold</vt:lpstr>
      <vt:lpstr>Segoe UI Semilight</vt:lpstr>
      <vt:lpstr>Times New Roman</vt:lpstr>
      <vt:lpstr>Wingdings 2</vt:lpstr>
      <vt:lpstr>Wingdings 3</vt:lpstr>
      <vt:lpstr>Arial</vt:lpstr>
      <vt:lpstr>Office Theme</vt:lpstr>
      <vt:lpstr>Connect_2016_Template_Light</vt:lpstr>
      <vt:lpstr>Why SQL Server</vt:lpstr>
      <vt:lpstr>think-cell Slide</vt:lpstr>
      <vt:lpstr>SQL Server v.Next  </vt:lpstr>
      <vt:lpstr>SQL Server on Linux Agenda</vt:lpstr>
      <vt:lpstr>Businesses  are embracing choice</vt:lpstr>
      <vt:lpstr>Microsoft  is delivering  on choice</vt:lpstr>
      <vt:lpstr>PowerPoint Presentation</vt:lpstr>
      <vt:lpstr>PowerPoint Presentation</vt:lpstr>
      <vt:lpstr>PowerPoint Presentation</vt:lpstr>
      <vt:lpstr>PowerPoint Presentation</vt:lpstr>
      <vt:lpstr>Stay ahead of the competition with the latest innovations Be future-ready with Software Assurance</vt:lpstr>
      <vt:lpstr>Scope</vt:lpstr>
      <vt:lpstr>PowerPoint Presentation</vt:lpstr>
      <vt:lpstr>What’s working already?</vt:lpstr>
      <vt:lpstr>What’s coming in SQL Server vNext Supported platforms</vt:lpstr>
      <vt:lpstr>What’s coming in SQL Server vNext for Linux Tools and programmability</vt:lpstr>
      <vt:lpstr>Demo – Getting Started</vt:lpstr>
      <vt:lpstr>What’s coming in SQL Server vNext for Linux Security</vt:lpstr>
      <vt:lpstr>What’s coming in SQL Server vNext for Linux High availability and disaster recovery</vt:lpstr>
      <vt:lpstr>Solution</vt:lpstr>
      <vt:lpstr>PowerPoint Presentation</vt:lpstr>
      <vt:lpstr>PowerPoint Presentation</vt:lpstr>
      <vt:lpstr>HADR Roadmap on Linux</vt:lpstr>
      <vt:lpstr>Demo – Failover Clustering</vt:lpstr>
      <vt:lpstr>Architecture</vt:lpstr>
      <vt:lpstr>System Architecture</vt:lpstr>
      <vt:lpstr>Demo - Performance  </vt:lpstr>
      <vt:lpstr>SQL Server v.Next  Timeline</vt:lpstr>
      <vt:lpstr>PowerPoint Presentation</vt:lpstr>
      <vt:lpstr>Developing new applications on Linux Choose your path</vt:lpstr>
      <vt:lpstr>Migrate to SQL Server v.Next Get free SQL Server licenses today when you migrate!*</vt:lpstr>
      <vt:lpstr>Download the bits http://sqlserveronlinux.com  </vt:lpstr>
      <vt:lpstr>Additional Resources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v.Next (Linux and Windows) customer-facing deck</dc:title>
  <dc:creator>Abby</dc:creator>
  <cp:keywords/>
  <cp:lastModifiedBy>Travis Wright</cp:lastModifiedBy>
  <cp:revision>589</cp:revision>
  <cp:lastPrinted>2016-11-11T15:41:25Z</cp:lastPrinted>
  <dcterms:modified xsi:type="dcterms:W3CDTF">2017-02-16T05:12:14Z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0x0101009380AAAF6D5C6147BE30F8C1C14E798C</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Industries">
    <vt:lpwstr/>
  </property>
  <property fmtid="{D5CDD505-2E9C-101B-9397-08002B2CF9AE}" pid="7" name="Roles">
    <vt:lpwstr/>
  </property>
  <property fmtid="{D5CDD505-2E9C-101B-9397-08002B2CF9AE}" pid="8" name="Competitors">
    <vt:lpwstr>825;#Tableau Software|c23ea5a0-4e5c-4c13-84d8-8baceface359;#121;#Oracle|3563f59e-9a5d-4188-99b0-8807ec243994</vt:lpwstr>
  </property>
  <property fmtid="{D5CDD505-2E9C-101B-9397-08002B2CF9AE}" pid="9" name="SMSGDomain">
    <vt:lpwstr>22;#Server and Tools Business|6783548d-8609-4f97-be4a-4ca2616905a6;#82;#SQL Server Domain|0c0f1824-39dc-4b26-8c74-eff4364b812b;#21;#Cloud and Enterprise|adc2fe87-c79a-4ded-a449-3f86b954069d;#185;#Compete Domain|b64df03d-ac6e-47e3-a629-66762ad81f36</vt:lpwstr>
  </property>
  <property fmtid="{D5CDD505-2E9C-101B-9397-08002B2CF9AE}" pid="10" name="BusinessArchitecture">
    <vt:lpwstr>828;#data platforms|0a329485-8df0-4be0-92ea-a112a096ccd0;#32;#Cloud Platform (sales theme)|ec248454-62d9-485e-995d-0cfad61f7f4c</vt:lpwstr>
  </property>
  <property fmtid="{D5CDD505-2E9C-101B-9397-08002B2CF9AE}" pid="11" name="Products">
    <vt:lpwstr>73;#Microsoft SQL Server|261ba873-f3ab-420e-96d6-e3004596a551;#315;#Enterprise Mobility + Security|6c8571aa-4aec-45ea-b08c-efee21dcaa6e;#1317;#Microsoft Advanced Threat Analytics|f4f9888a-9bd5-46d5-9383-2e6cc9cc3981</vt:lpwstr>
  </property>
  <property fmtid="{D5CDD505-2E9C-101B-9397-08002B2CF9AE}" pid="12" name="Segments">
    <vt:lpwstr/>
  </property>
  <property fmtid="{D5CDD505-2E9C-101B-9397-08002B2CF9AE}" pid="13" name="ActivitiesAndPrograms">
    <vt:lpwstr>486;#Microsoft product launch campaigns|e634bb7f-b77b-4305-b346-03da1c4c6f6e;#913;#Microsoft Cloud Story|02075cd3-eab5-4d4f-94e4-91290ee12827</vt:lpwstr>
  </property>
  <property fmtid="{D5CDD505-2E9C-101B-9397-08002B2CF9AE}" pid="14" name="Partners">
    <vt:lpwstr/>
  </property>
  <property fmtid="{D5CDD505-2E9C-101B-9397-08002B2CF9AE}" pid="15" name="Topics">
    <vt:lpwstr>30;#hub subset|c6bfd112-b986-4a0a-aa8d-90e767bfdfa6</vt:lpwstr>
  </property>
  <property fmtid="{D5CDD505-2E9C-101B-9397-08002B2CF9AE}" pid="16" name="Groups">
    <vt:lpwstr>399;#SQL Server Marketing|bb7921b3-c1d8-4da4-b894-8b6075d9546d;#42;#Cloud and Enterprise Marketing Group|4f75e184-e5aa-4234-a07f-b032d60df254;#357;#Server and Cloud Platform Marketing|db886c0e-0a33-4061-83a3-36bf03b062c4;#34;#Worldwide Readiness|c6595b84-</vt:lpwstr>
  </property>
  <property fmtid="{D5CDD505-2E9C-101B-9397-08002B2CF9AE}" pid="17" name="_dlc_policyId">
    <vt:lpwstr/>
  </property>
  <property fmtid="{D5CDD505-2E9C-101B-9397-08002B2CF9AE}" pid="18" name="ItemRetentionFormula">
    <vt:lpwstr/>
  </property>
  <property fmtid="{D5CDD505-2E9C-101B-9397-08002B2CF9AE}" pid="19" name="_dlc_DocIdItemGuid">
    <vt:lpwstr>3143c3af-04d7-496c-93a2-de09e1acb584</vt:lpwstr>
  </property>
  <property fmtid="{D5CDD505-2E9C-101B-9397-08002B2CF9AE}" pid="20" name="of67e5d4b76f4a9db8769983fda9cec0">
    <vt:lpwstr/>
  </property>
  <property fmtid="{D5CDD505-2E9C-101B-9397-08002B2CF9AE}" pid="21" name="NewsType">
    <vt:lpwstr/>
  </property>
  <property fmtid="{D5CDD505-2E9C-101B-9397-08002B2CF9AE}" pid="22" name="ItemType">
    <vt:lpwstr>16;#customer presentations|18e9ae94-e321-4eea-82d2-ad5b2f470f3c</vt:lpwstr>
  </property>
  <property fmtid="{D5CDD505-2E9C-101B-9397-08002B2CF9AE}" pid="23" name="Confidentiality">
    <vt:lpwstr>14;#customer ready|8986c41d-21c5-4f8f-8a12-ea4625b46858</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MSPhysicalGeography">
    <vt:lpwstr/>
  </property>
  <property fmtid="{D5CDD505-2E9C-101B-9397-08002B2CF9AE}" pid="28" name="EnterpriseDomainTags">
    <vt:lpwstr/>
  </property>
  <property fmtid="{D5CDD505-2E9C-101B-9397-08002B2CF9AE}" pid="29" name="j3562c58ee414e028925bc902cfc01a1">
    <vt:lpwstr/>
  </property>
  <property fmtid="{D5CDD505-2E9C-101B-9397-08002B2CF9AE}" pid="30" name="l6f004f21209409da86a713c0f24627d">
    <vt:lpwstr/>
  </property>
  <property fmtid="{D5CDD505-2E9C-101B-9397-08002B2CF9AE}" pid="31" name="la4444b61d19467597d63190b69ac227">
    <vt:lpwstr/>
  </property>
  <property fmtid="{D5CDD505-2E9C-101B-9397-08002B2CF9AE}" pid="32" name="MSProductsTaxHTField0">
    <vt:lpwstr/>
  </property>
  <property fmtid="{D5CDD505-2E9C-101B-9397-08002B2CF9AE}" pid="33" name="Languages">
    <vt:lpwstr/>
  </property>
  <property fmtid="{D5CDD505-2E9C-101B-9397-08002B2CF9AE}" pid="34" name="e8080b0481964c759b2c36ae49591b31">
    <vt:lpwstr/>
  </property>
  <property fmtid="{D5CDD505-2E9C-101B-9397-08002B2CF9AE}" pid="35" name="TechnicalLevel">
    <vt:lpwstr>1104;#100|7d022d07-ff67-4af8-910d-8ea6b46b5908</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NewsSource">
    <vt:lpwstr/>
  </property>
  <property fmtid="{D5CDD505-2E9C-101B-9397-08002B2CF9AE}" pid="40" name="SMSGTags">
    <vt:lpwstr/>
  </property>
  <property fmtid="{D5CDD505-2E9C-101B-9397-08002B2CF9AE}" pid="41" name="_docset_NoMedatataSyncRequired">
    <vt:lpwstr>False</vt:lpwstr>
  </property>
</Properties>
</file>